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90"/>
  </p:notesMasterIdLst>
  <p:sldIdLst>
    <p:sldId id="399" r:id="rId2"/>
    <p:sldId id="339" r:id="rId3"/>
    <p:sldId id="259" r:id="rId4"/>
    <p:sldId id="257" r:id="rId5"/>
    <p:sldId id="341" r:id="rId6"/>
    <p:sldId id="402" r:id="rId7"/>
    <p:sldId id="343" r:id="rId8"/>
    <p:sldId id="265" r:id="rId9"/>
    <p:sldId id="269" r:id="rId10"/>
    <p:sldId id="367" r:id="rId11"/>
    <p:sldId id="403" r:id="rId12"/>
    <p:sldId id="275" r:id="rId13"/>
    <p:sldId id="276" r:id="rId14"/>
    <p:sldId id="370" r:id="rId15"/>
    <p:sldId id="404" r:id="rId16"/>
    <p:sldId id="388" r:id="rId17"/>
    <p:sldId id="296" r:id="rId18"/>
    <p:sldId id="298" r:id="rId19"/>
    <p:sldId id="371" r:id="rId20"/>
    <p:sldId id="299" r:id="rId21"/>
    <p:sldId id="340" r:id="rId22"/>
    <p:sldId id="293" r:id="rId23"/>
    <p:sldId id="294" r:id="rId24"/>
    <p:sldId id="368" r:id="rId25"/>
    <p:sldId id="405" r:id="rId26"/>
    <p:sldId id="297" r:id="rId27"/>
    <p:sldId id="301" r:id="rId28"/>
    <p:sldId id="372" r:id="rId29"/>
    <p:sldId id="406" r:id="rId30"/>
    <p:sldId id="349" r:id="rId31"/>
    <p:sldId id="272" r:id="rId32"/>
    <p:sldId id="273" r:id="rId33"/>
    <p:sldId id="369" r:id="rId34"/>
    <p:sldId id="274" r:id="rId35"/>
    <p:sldId id="270" r:id="rId36"/>
    <p:sldId id="345" r:id="rId37"/>
    <p:sldId id="256" r:id="rId38"/>
    <p:sldId id="260" r:id="rId39"/>
    <p:sldId id="373" r:id="rId40"/>
    <p:sldId id="261" r:id="rId41"/>
    <p:sldId id="407" r:id="rId42"/>
    <p:sldId id="286" r:id="rId43"/>
    <p:sldId id="282" r:id="rId44"/>
    <p:sldId id="374" r:id="rId45"/>
    <p:sldId id="283" r:id="rId46"/>
    <p:sldId id="408" r:id="rId47"/>
    <p:sldId id="344" r:id="rId48"/>
    <p:sldId id="304" r:id="rId49"/>
    <p:sldId id="418" r:id="rId50"/>
    <p:sldId id="420" r:id="rId51"/>
    <p:sldId id="309" r:id="rId52"/>
    <p:sldId id="419" r:id="rId53"/>
    <p:sldId id="421" r:id="rId54"/>
    <p:sldId id="347" r:id="rId55"/>
    <p:sldId id="314" r:id="rId56"/>
    <p:sldId id="394" r:id="rId57"/>
    <p:sldId id="377" r:id="rId58"/>
    <p:sldId id="409" r:id="rId59"/>
    <p:sldId id="346" r:id="rId60"/>
    <p:sldId id="278" r:id="rId61"/>
    <p:sldId id="321" r:id="rId62"/>
    <p:sldId id="378" r:id="rId63"/>
    <p:sldId id="410" r:id="rId64"/>
    <p:sldId id="320" r:id="rId65"/>
    <p:sldId id="324" r:id="rId66"/>
    <p:sldId id="411" r:id="rId67"/>
    <p:sldId id="379" r:id="rId68"/>
    <p:sldId id="412" r:id="rId69"/>
    <p:sldId id="332" r:id="rId70"/>
    <p:sldId id="335" r:id="rId71"/>
    <p:sldId id="380" r:id="rId72"/>
    <p:sldId id="413" r:id="rId73"/>
    <p:sldId id="336" r:id="rId74"/>
    <p:sldId id="334" r:id="rId75"/>
    <p:sldId id="381" r:id="rId76"/>
    <p:sldId id="414" r:id="rId77"/>
    <p:sldId id="348" r:id="rId78"/>
    <p:sldId id="323" r:id="rId79"/>
    <p:sldId id="279" r:id="rId80"/>
    <p:sldId id="280" r:id="rId81"/>
    <p:sldId id="382" r:id="rId82"/>
    <p:sldId id="422" r:id="rId83"/>
    <p:sldId id="329" r:id="rId84"/>
    <p:sldId id="328" r:id="rId85"/>
    <p:sldId id="366" r:id="rId86"/>
    <p:sldId id="415" r:id="rId87"/>
    <p:sldId id="416" r:id="rId88"/>
    <p:sldId id="400" r:id="rId89"/>
  </p:sldIdLst>
  <p:sldSz cx="12192000" cy="6858000"/>
  <p:notesSz cx="6985000" cy="9271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90B8"/>
    <a:srgbClr val="BAA5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Estilo Escuro 1 - Ênfase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Escuro 1 - Ênfas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Estilo com Tema 2 - Ênfas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Estilo Escuro 1 - Ênfas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Estilo Escuro 1 - Ênfas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42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3C967-1962-4343-AD60-FB048B878D80}" type="datetimeFigureOut">
              <a:rPr lang="pt-BR" smtClean="0"/>
              <a:t>29/11/2021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58875"/>
            <a:ext cx="5562600" cy="3128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98500" y="4462463"/>
            <a:ext cx="5588000" cy="3649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8058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56050" y="88058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0333F-A151-4DAE-A844-47E0F8193E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892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836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48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62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329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0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7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27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28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3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8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39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2413" cy="238601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1613" cy="363538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31/07/19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1"/>
          </p:nvPr>
        </p:nvSpPr>
        <p:spPr>
          <a:xfrm>
            <a:off x="8610600" y="6356350"/>
            <a:ext cx="2741613" cy="363538"/>
          </a:xfrm>
        </p:spPr>
        <p:txBody>
          <a:bodyPr/>
          <a:lstStyle>
            <a:lvl1pPr>
              <a:defRPr/>
            </a:lvl1pPr>
          </a:lstStyle>
          <a:p>
            <a:fld id="{0DAF8571-8C4E-4BC1-BD98-C7FBEE7A4E8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77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8677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418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19316" y="733465"/>
            <a:ext cx="109517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pt-BR" sz="66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FÓRUM MUNICIPAL DE EDUCAÇÃO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46249" y="2116217"/>
            <a:ext cx="86979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pt-BR" sz="8000" b="1" spc="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Impact" panose="020B0806030902050204" pitchFamily="34" charset="0"/>
              </a:rPr>
              <a:t>VII CONFERÊNCIA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920613" y="4143375"/>
            <a:ext cx="2350773" cy="233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988" y="4348163"/>
            <a:ext cx="1209675" cy="134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4348163"/>
            <a:ext cx="1193800" cy="147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57275" y="5803900"/>
            <a:ext cx="22526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pt-BR" sz="1400">
                <a:latin typeface="Calibri" panose="020F0502020204030204" pitchFamily="34" charset="0"/>
              </a:rPr>
              <a:t>PREFEITURA MUNICIPAL DE</a:t>
            </a:r>
          </a:p>
          <a:p>
            <a:pPr algn="ctr" hangingPunct="1">
              <a:lnSpc>
                <a:spcPct val="100000"/>
              </a:lnSpc>
            </a:pPr>
            <a:r>
              <a:rPr lang="pt-BR" sz="2400" b="1">
                <a:latin typeface="Calibri" panose="020F0502020204030204" pitchFamily="34" charset="0"/>
              </a:rPr>
              <a:t>PIRASSUNUNGA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963025" y="5756275"/>
            <a:ext cx="21510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pt-BR" sz="1400">
                <a:latin typeface="Calibri" panose="020F0502020204030204" pitchFamily="34" charset="0"/>
              </a:rPr>
              <a:t>SECRETARIA MUNICIPAL DE</a:t>
            </a:r>
          </a:p>
          <a:p>
            <a:pPr algn="ctr" hangingPunct="1">
              <a:lnSpc>
                <a:spcPct val="100000"/>
              </a:lnSpc>
            </a:pPr>
            <a:r>
              <a:rPr lang="pt-BR" sz="2400" b="1">
                <a:latin typeface="Calibri" panose="020F0502020204030204" pitchFamily="34" charset="0"/>
              </a:rPr>
              <a:t>EDUCAÇÃO</a:t>
            </a:r>
          </a:p>
        </p:txBody>
      </p:sp>
    </p:spTree>
    <p:extLst>
      <p:ext uri="{BB962C8B-B14F-4D97-AF65-F5344CB8AC3E}">
        <p14:creationId xmlns:p14="http://schemas.microsoft.com/office/powerpoint/2010/main" val="192142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1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1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581191" y="3106757"/>
            <a:ext cx="10993549" cy="2076807"/>
          </a:xfrm>
        </p:spPr>
        <p:txBody>
          <a:bodyPr anchor="ctr">
            <a:normAutofit/>
          </a:bodyPr>
          <a:lstStyle/>
          <a:p>
            <a:r>
              <a:rPr lang="pt-BR" sz="4800" b="1" dirty="0" err="1">
                <a:solidFill>
                  <a:schemeClr val="accent1">
                    <a:lumMod val="10000"/>
                    <a:lumOff val="90000"/>
                  </a:schemeClr>
                </a:solidFill>
              </a:rPr>
              <a:t>Gt</a:t>
            </a:r>
            <a:r>
              <a:rPr lang="pt-BR" sz="4800" b="1" dirty="0">
                <a:solidFill>
                  <a:schemeClr val="accent1">
                    <a:lumMod val="10000"/>
                    <a:lumOff val="90000"/>
                  </a:schemeClr>
                </a:solidFill>
              </a:rPr>
              <a:t> – Educação Infantil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81194" y="5183565"/>
            <a:ext cx="10993546" cy="590321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Delegada: CRISTIANE ARAÚJO DE OLIVEIRA</a:t>
            </a:r>
          </a:p>
        </p:txBody>
      </p:sp>
    </p:spTree>
    <p:extLst>
      <p:ext uri="{BB962C8B-B14F-4D97-AF65-F5344CB8AC3E}">
        <p14:creationId xmlns:p14="http://schemas.microsoft.com/office/powerpoint/2010/main" val="97281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Universalizar, até 2016, a educação infantil na pré-escola para as crianças de 4 (quatro) a 5 (cinco) anos de idade e ampliar a oferta de educação infantil em creches de forma a atender, no mínimo, 50% (cinquenta por cento) das crianças de até 3 (três) anos até o final da vigência deste PME.</a:t>
            </a:r>
          </a:p>
        </p:txBody>
      </p:sp>
    </p:spTree>
    <p:extLst>
      <p:ext uri="{BB962C8B-B14F-4D97-AF65-F5344CB8AC3E}">
        <p14:creationId xmlns:p14="http://schemas.microsoft.com/office/powerpoint/2010/main" val="243959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417762"/>
              </p:ext>
            </p:extLst>
          </p:nvPr>
        </p:nvGraphicFramePr>
        <p:xfrm>
          <a:off x="424032" y="2178739"/>
          <a:ext cx="3686497" cy="212217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População de Pirassununga na idade pré-escolar (4 a 5 anos):</a:t>
                      </a:r>
                    </a:p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pt-BR" sz="3600" u="none" strike="noStrike" dirty="0">
                          <a:effectLst/>
                        </a:rPr>
                        <a:t>1.933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049366"/>
              </p:ext>
            </p:extLst>
          </p:nvPr>
        </p:nvGraphicFramePr>
        <p:xfrm>
          <a:off x="4230587" y="2178739"/>
          <a:ext cx="3686497" cy="212217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População de Pirassununga matriculada na Pré-Escola</a:t>
                      </a:r>
                      <a:r>
                        <a:rPr lang="pt-BR" sz="2400" u="none" strike="noStrike" baseline="0" dirty="0">
                          <a:effectLst/>
                        </a:rPr>
                        <a:t> </a:t>
                      </a:r>
                      <a:br>
                        <a:rPr lang="pt-BR" sz="2400" u="none" strike="noStrike" baseline="0" dirty="0">
                          <a:effectLst/>
                        </a:rPr>
                      </a:br>
                      <a:r>
                        <a:rPr lang="pt-BR" sz="2400" u="none" strike="noStrike" dirty="0">
                          <a:effectLst/>
                        </a:rPr>
                        <a:t>(4 a 5 anos) </a:t>
                      </a:r>
                    </a:p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pt-BR" sz="3600" u="none" strike="noStrike" dirty="0">
                          <a:effectLst/>
                        </a:rPr>
                        <a:t>1.869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179920"/>
              </p:ext>
            </p:extLst>
          </p:nvPr>
        </p:nvGraphicFramePr>
        <p:xfrm>
          <a:off x="424032" y="4357816"/>
          <a:ext cx="3686497" cy="175641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105755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População de Pirassununga na idade de 0 a 3 anos:</a:t>
                      </a:r>
                    </a:p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554122">
                <a:tc>
                  <a:txBody>
                    <a:bodyPr/>
                    <a:lstStyle/>
                    <a:p>
                      <a:pPr algn="r" fontAlgn="b"/>
                      <a:r>
                        <a:rPr lang="pt-BR" sz="3600" u="none" strike="noStrike" dirty="0">
                          <a:effectLst/>
                        </a:rPr>
                        <a:t>3.510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120154"/>
              </p:ext>
            </p:extLst>
          </p:nvPr>
        </p:nvGraphicFramePr>
        <p:xfrm>
          <a:off x="4230587" y="4357816"/>
          <a:ext cx="3686497" cy="175641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437503241"/>
                    </a:ext>
                  </a:extLst>
                </a:gridCol>
              </a:tblGrid>
              <a:tr h="105755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u="none" strike="noStrike" dirty="0">
                          <a:effectLst/>
                        </a:rPr>
                        <a:t>Número de matrículas em Pirassununga de crianças de  0 a 3 anos: 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267351751"/>
                  </a:ext>
                </a:extLst>
              </a:tr>
              <a:tr h="554122">
                <a:tc>
                  <a:txBody>
                    <a:bodyPr/>
                    <a:lstStyle/>
                    <a:p>
                      <a:pPr algn="r" fontAlgn="b"/>
                      <a:r>
                        <a:rPr lang="pt-BR" sz="3600" u="none" strike="noStrike" dirty="0">
                          <a:effectLst/>
                        </a:rPr>
                        <a:t>1.376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65924792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037448"/>
              </p:ext>
            </p:extLst>
          </p:nvPr>
        </p:nvGraphicFramePr>
        <p:xfrm>
          <a:off x="8044405" y="2178739"/>
          <a:ext cx="3696144" cy="3935487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Atingida parcialmente </a:t>
                      </a:r>
                      <a:r>
                        <a:rPr lang="pt-BR" sz="3600" u="none" strike="noStrike" dirty="0">
                          <a:effectLst/>
                        </a:rPr>
                        <a:t>(maior ou igual a 50%)</a:t>
                      </a:r>
                      <a:endParaRPr lang="pt-BR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8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593299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6869279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315522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102277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  <a:br>
                        <a:rPr lang="pt-BR" sz="4800" u="none" strike="noStrike" dirty="0">
                          <a:effectLst/>
                        </a:rPr>
                      </a:b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0396809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581191" y="3106757"/>
            <a:ext cx="10993549" cy="2076807"/>
          </a:xfrm>
        </p:spPr>
        <p:txBody>
          <a:bodyPr anchor="ctr">
            <a:normAutofit/>
          </a:bodyPr>
          <a:lstStyle/>
          <a:p>
            <a:r>
              <a:rPr lang="pt-BR" sz="4800" b="1" dirty="0" err="1">
                <a:solidFill>
                  <a:schemeClr val="accent1">
                    <a:lumMod val="10000"/>
                    <a:lumOff val="90000"/>
                  </a:schemeClr>
                </a:solidFill>
              </a:rPr>
              <a:t>Gt</a:t>
            </a:r>
            <a:r>
              <a:rPr lang="pt-BR" sz="4800" b="1" dirty="0">
                <a:solidFill>
                  <a:schemeClr val="accent1">
                    <a:lumMod val="10000"/>
                    <a:lumOff val="90000"/>
                  </a:schemeClr>
                </a:solidFill>
              </a:rPr>
              <a:t> – Ensino Fundamental 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81194" y="5183565"/>
            <a:ext cx="10993546" cy="590321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Delegada: MÁRCIA DOS SANTOS LOURENÇO TURATTI</a:t>
            </a:r>
          </a:p>
        </p:txBody>
      </p:sp>
    </p:spTree>
    <p:extLst>
      <p:ext uri="{BB962C8B-B14F-4D97-AF65-F5344CB8AC3E}">
        <p14:creationId xmlns:p14="http://schemas.microsoft.com/office/powerpoint/2010/main" val="324129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2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Universalizar o ensino fundamental de 9 (nove) anos para toda a população de 6 (seis) a 14 (quatorze) anos e garantir que pelo menos 95% (noventa e cinco por cento) dos alunos concluam essa etapa na idade recomendada, até o último ano de vigência deste PME.</a:t>
            </a:r>
          </a:p>
        </p:txBody>
      </p:sp>
    </p:spTree>
    <p:extLst>
      <p:ext uri="{BB962C8B-B14F-4D97-AF65-F5344CB8AC3E}">
        <p14:creationId xmlns:p14="http://schemas.microsoft.com/office/powerpoint/2010/main" val="279865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2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9980171"/>
              </p:ext>
            </p:extLst>
          </p:nvPr>
        </p:nvGraphicFramePr>
        <p:xfrm>
          <a:off x="424032" y="2178738"/>
          <a:ext cx="3686497" cy="2122172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1061086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População na idade de 6 a 14 anos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061086">
                <a:tc>
                  <a:txBody>
                    <a:bodyPr/>
                    <a:lstStyle/>
                    <a:p>
                      <a:pPr algn="r" fontAlgn="b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8.792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140563"/>
              </p:ext>
            </p:extLst>
          </p:nvPr>
        </p:nvGraphicFramePr>
        <p:xfrm>
          <a:off x="4230587" y="2178738"/>
          <a:ext cx="3686497" cy="2122172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061086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População na idade de 6 a 14 anos matriculada no E.F.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061086">
                <a:tc>
                  <a:txBody>
                    <a:bodyPr/>
                    <a:lstStyle/>
                    <a:p>
                      <a:pPr algn="r" fontAlgn="b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8.634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014227"/>
              </p:ext>
            </p:extLst>
          </p:nvPr>
        </p:nvGraphicFramePr>
        <p:xfrm>
          <a:off x="424032" y="4357816"/>
          <a:ext cx="7493052" cy="175641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7493052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1152525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Percentual e distorção idade X série no ensino fundamental no município.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603885">
                <a:tc>
                  <a:txBody>
                    <a:bodyPr/>
                    <a:lstStyle/>
                    <a:p>
                      <a:pPr algn="r" fontAlgn="b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1,8 %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DC188786-F28D-484D-8463-F76F435B2C08}"/>
              </a:ext>
            </a:extLst>
          </p:cNvPr>
          <p:cNvGraphicFramePr>
            <a:graphicFrameLocks noGrp="1"/>
          </p:cNvGraphicFramePr>
          <p:nvPr/>
        </p:nvGraphicFramePr>
        <p:xfrm>
          <a:off x="8044405" y="2178739"/>
          <a:ext cx="3696144" cy="3935487"/>
        </p:xfrm>
        <a:graphic>
          <a:graphicData uri="http://schemas.openxmlformats.org/drawingml/2006/table">
            <a:tbl>
              <a:tblPr>
                <a:tableStyleId>{AF606853-7671-496A-8E4F-DF71F8EC918B}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Atingida (100%)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89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2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6863838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711259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309654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2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038401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  <a:br>
                        <a:rPr lang="pt-BR" sz="4800" u="none" strike="noStrike" dirty="0">
                          <a:effectLst/>
                        </a:rPr>
                      </a:b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6149050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5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Alfabetizar todas as crianças, no máximo, até o final </a:t>
            </a:r>
            <a:br>
              <a:rPr lang="pt-BR" sz="2800" dirty="0">
                <a:solidFill>
                  <a:schemeClr val="bg1"/>
                </a:solidFill>
              </a:rPr>
            </a:br>
            <a:r>
              <a:rPr lang="pt-BR" sz="2800" dirty="0">
                <a:solidFill>
                  <a:schemeClr val="bg1"/>
                </a:solidFill>
              </a:rPr>
              <a:t>do 3º (terceiro) ano do ensino fundamental.</a:t>
            </a:r>
          </a:p>
        </p:txBody>
      </p:sp>
    </p:spTree>
    <p:extLst>
      <p:ext uri="{BB962C8B-B14F-4D97-AF65-F5344CB8AC3E}">
        <p14:creationId xmlns:p14="http://schemas.microsoft.com/office/powerpoint/2010/main" val="359246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5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3732866"/>
              </p:ext>
            </p:extLst>
          </p:nvPr>
        </p:nvGraphicFramePr>
        <p:xfrm>
          <a:off x="424032" y="2178738"/>
          <a:ext cx="3686497" cy="39354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2226517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Alunos matriculados no 3º ano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708971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212290"/>
              </p:ext>
            </p:extLst>
          </p:nvPr>
        </p:nvGraphicFramePr>
        <p:xfrm>
          <a:off x="4230587" y="2178738"/>
          <a:ext cx="3686497" cy="390009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2387474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Alunos matriculados no 3º ano alfabetizados 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512616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 há informações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768656"/>
              </p:ext>
            </p:extLst>
          </p:nvPr>
        </p:nvGraphicFramePr>
        <p:xfrm>
          <a:off x="8019338" y="2176592"/>
          <a:ext cx="3696144" cy="3935487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foi possível</a:t>
                      </a:r>
                    </a:p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avaliar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04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5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0796494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115724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dirty="0"/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dirty="0"/>
                        <a:t>8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dirty="0"/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dirty="0"/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185650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5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692730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4800" u="none" strike="noStrike" baseline="0" dirty="0">
                          <a:effectLst/>
                        </a:rPr>
                        <a:t>Sugestão para redefinições no texto</a:t>
                      </a:r>
                      <a:br>
                        <a:rPr lang="pt-BR" sz="4800" u="none" strike="noStrike" baseline="0" dirty="0">
                          <a:effectLst/>
                        </a:rPr>
                      </a:br>
                      <a:r>
                        <a:rPr lang="pt-BR" sz="4800" u="none" strike="noStrike" baseline="0" dirty="0">
                          <a:effectLst/>
                        </a:rPr>
                        <a:t>da estratégia 5.5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4800" u="none" strike="noStrike" baseline="0" dirty="0">
                          <a:effectLst/>
                        </a:rPr>
                        <a:t>Sem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 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148792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6600" b="1" dirty="0"/>
              <a:t>Meta 5 – Estratégia 5</a:t>
            </a:r>
          </a:p>
        </p:txBody>
      </p:sp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Texto original</a:t>
            </a:r>
          </a:p>
        </p:txBody>
      </p:sp>
      <p:sp>
        <p:nvSpPr>
          <p:cNvPr id="12" name="Espaço Reservado para Conteúdo 1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Apoiar a alfabetização de crianças do campo e de populações itinerantes, com a produção de </a:t>
            </a:r>
            <a:r>
              <a:rPr lang="pt-BR" sz="2400" dirty="0">
                <a:solidFill>
                  <a:srgbClr val="FF0000"/>
                </a:solidFill>
              </a:rPr>
              <a:t>materiais didáticos específicos;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/>
            <a:r>
              <a:rPr lang="pt-BR" dirty="0"/>
              <a:t>Sugestão de redefinição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Apoiar a alfabetização de crianças do campo e de populações itinerantes, com a utilização do </a:t>
            </a:r>
            <a:r>
              <a:rPr lang="pt-BR" sz="2400" dirty="0">
                <a:solidFill>
                  <a:srgbClr val="FF0000"/>
                </a:solidFill>
              </a:rPr>
              <a:t>mesmo material didático da rede em questão </a:t>
            </a:r>
            <a:r>
              <a:rPr lang="pt-BR" dirty="0">
                <a:solidFill>
                  <a:srgbClr val="FF0000"/>
                </a:solidFill>
              </a:rPr>
              <a:t>(PNLD 2018)</a:t>
            </a:r>
            <a:r>
              <a:rPr lang="pt-BR" sz="2400" dirty="0">
                <a:solidFill>
                  <a:srgbClr val="FF0000"/>
                </a:solidFill>
              </a:rPr>
              <a:t>;</a:t>
            </a:r>
          </a:p>
        </p:txBody>
      </p:sp>
      <p:grpSp>
        <p:nvGrpSpPr>
          <p:cNvPr id="7" name="Agrupar 5"/>
          <p:cNvGrpSpPr/>
          <p:nvPr/>
        </p:nvGrpSpPr>
        <p:grpSpPr>
          <a:xfrm>
            <a:off x="5066355" y="1561967"/>
            <a:ext cx="2059292" cy="1297192"/>
            <a:chOff x="1076245" y="1997623"/>
            <a:chExt cx="2059292" cy="1297192"/>
          </a:xfrm>
        </p:grpSpPr>
        <p:sp>
          <p:nvSpPr>
            <p:cNvPr id="8" name="Elipse 7"/>
            <p:cNvSpPr/>
            <p:nvPr/>
          </p:nvSpPr>
          <p:spPr>
            <a:xfrm>
              <a:off x="1457296" y="1997625"/>
              <a:ext cx="1297192" cy="1297190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400" b="1" dirty="0"/>
            </a:p>
          </p:txBody>
        </p:sp>
        <p:sp>
          <p:nvSpPr>
            <p:cNvPr id="9" name="Elipse 8"/>
            <p:cNvSpPr/>
            <p:nvPr/>
          </p:nvSpPr>
          <p:spPr>
            <a:xfrm>
              <a:off x="1457296" y="1997623"/>
              <a:ext cx="1297192" cy="129719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400" b="1" dirty="0"/>
            </a:p>
          </p:txBody>
        </p:sp>
        <p:sp>
          <p:nvSpPr>
            <p:cNvPr id="10" name="Rolagem: Horizontal 8"/>
            <p:cNvSpPr/>
            <p:nvPr/>
          </p:nvSpPr>
          <p:spPr>
            <a:xfrm rot="20255036">
              <a:off x="1076245" y="2200309"/>
              <a:ext cx="2059292" cy="891820"/>
            </a:xfrm>
            <a:prstGeom prst="horizontalScroll">
              <a:avLst/>
            </a:prstGeom>
            <a:solidFill>
              <a:srgbClr val="FFC000"/>
            </a:solidFill>
            <a:ln w="3175">
              <a:solidFill>
                <a:srgbClr val="BAA5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Redefinição .......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09603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6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Oferecer educação em tempo integral em, no mínimo, 50% (cinquenta por cento) das escolas públicas, de forma a atender, pelo menos, 25% (vinte e cinco por cento) dos alunos da educação básica.</a:t>
            </a:r>
          </a:p>
        </p:txBody>
      </p:sp>
    </p:spTree>
    <p:extLst>
      <p:ext uri="{BB962C8B-B14F-4D97-AF65-F5344CB8AC3E}">
        <p14:creationId xmlns:p14="http://schemas.microsoft.com/office/powerpoint/2010/main" val="222841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6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6487830"/>
              </p:ext>
            </p:extLst>
          </p:nvPr>
        </p:nvGraphicFramePr>
        <p:xfrm>
          <a:off x="424032" y="2178739"/>
          <a:ext cx="3686497" cy="2095806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860917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escolas públicas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234889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389727"/>
              </p:ext>
            </p:extLst>
          </p:nvPr>
        </p:nvGraphicFramePr>
        <p:xfrm>
          <a:off x="4230587" y="2178739"/>
          <a:ext cx="3686497" cy="2095806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185709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escolas públicas de tempo integral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910097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498844"/>
              </p:ext>
            </p:extLst>
          </p:nvPr>
        </p:nvGraphicFramePr>
        <p:xfrm>
          <a:off x="424032" y="4357816"/>
          <a:ext cx="3686497" cy="175641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1118005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de alunos na Educação Básica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638405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9.749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589627"/>
              </p:ext>
            </p:extLst>
          </p:nvPr>
        </p:nvGraphicFramePr>
        <p:xfrm>
          <a:off x="4230587" y="4357816"/>
          <a:ext cx="3686497" cy="175641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437503241"/>
                    </a:ext>
                  </a:extLst>
                </a:gridCol>
              </a:tblGrid>
              <a:tr h="105755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alunos matriculados em período integral em escolas públicas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267351751"/>
                  </a:ext>
                </a:extLst>
              </a:tr>
              <a:tr h="554122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2.922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65924792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A413BC68-6E8C-40AF-A139-BC73C9209B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61674"/>
              </p:ext>
            </p:extLst>
          </p:nvPr>
        </p:nvGraphicFramePr>
        <p:xfrm>
          <a:off x="8044405" y="2178739"/>
          <a:ext cx="3696144" cy="3935487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Atingida parcialmente </a:t>
                      </a:r>
                      <a:r>
                        <a:rPr lang="pt-BR" sz="3600" u="none" strike="noStrike" dirty="0">
                          <a:effectLst/>
                        </a:rPr>
                        <a:t>(maior ou igual a 50%)</a:t>
                      </a:r>
                      <a:endParaRPr lang="pt-BR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55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6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6371964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2217860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49025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220822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  <a:br>
                        <a:rPr lang="pt-BR" sz="4800" u="none" strike="noStrike" dirty="0">
                          <a:effectLst/>
                        </a:rPr>
                      </a:b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805119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581191" y="3106757"/>
            <a:ext cx="10993549" cy="2076807"/>
          </a:xfrm>
        </p:spPr>
        <p:txBody>
          <a:bodyPr anchor="ctr">
            <a:normAutofit/>
          </a:bodyPr>
          <a:lstStyle/>
          <a:p>
            <a:r>
              <a:rPr lang="pt-BR" sz="4800" b="1" dirty="0" err="1">
                <a:solidFill>
                  <a:schemeClr val="accent1">
                    <a:lumMod val="10000"/>
                    <a:lumOff val="90000"/>
                  </a:schemeClr>
                </a:solidFill>
              </a:rPr>
              <a:t>Gt</a:t>
            </a:r>
            <a:r>
              <a:rPr lang="pt-BR" sz="4800" b="1" dirty="0">
                <a:solidFill>
                  <a:schemeClr val="accent1">
                    <a:lumMod val="10000"/>
                    <a:lumOff val="90000"/>
                  </a:schemeClr>
                </a:solidFill>
              </a:rPr>
              <a:t> – Ensino Médio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81194" y="5183565"/>
            <a:ext cx="10993546" cy="590321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Delegada: ELIANA DE FÁTIMA QUIRINO</a:t>
            </a:r>
          </a:p>
        </p:txBody>
      </p:sp>
    </p:spTree>
    <p:extLst>
      <p:ext uri="{BB962C8B-B14F-4D97-AF65-F5344CB8AC3E}">
        <p14:creationId xmlns:p14="http://schemas.microsoft.com/office/powerpoint/2010/main" val="209066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3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Universalizar, até 2016, o atendimento escolar para toda a população de 15 (quinze) a 17 (dezessete) anos e elevar, até o final do período de vigência deste PME, a taxa líquida de matrículas no ensino médio para 85% (oitenta e cinco por cento).</a:t>
            </a:r>
          </a:p>
        </p:txBody>
      </p:sp>
    </p:spTree>
    <p:extLst>
      <p:ext uri="{BB962C8B-B14F-4D97-AF65-F5344CB8AC3E}">
        <p14:creationId xmlns:p14="http://schemas.microsoft.com/office/powerpoint/2010/main" val="399810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3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7635043"/>
              </p:ext>
            </p:extLst>
          </p:nvPr>
        </p:nvGraphicFramePr>
        <p:xfrm>
          <a:off x="424032" y="2178738"/>
          <a:ext cx="3718419" cy="39354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718419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1967744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População na idade de 15 a 17 anos em 2016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96774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2.819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895792"/>
              </p:ext>
            </p:extLst>
          </p:nvPr>
        </p:nvGraphicFramePr>
        <p:xfrm>
          <a:off x="4230587" y="2178738"/>
          <a:ext cx="3686497" cy="39354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967744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matriculados no E.M. em 2016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96774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1.282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FD85E05-6B54-4BA4-8EAD-4CAF70596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668602"/>
              </p:ext>
            </p:extLst>
          </p:nvPr>
        </p:nvGraphicFramePr>
        <p:xfrm>
          <a:off x="8044405" y="2178739"/>
          <a:ext cx="3696144" cy="393548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atingida </a:t>
                      </a:r>
                      <a:r>
                        <a:rPr lang="pt-BR" sz="4000" u="none" strike="noStrike" dirty="0">
                          <a:effectLst/>
                        </a:rPr>
                        <a:t>(menor que 50%)</a:t>
                      </a:r>
                      <a:endParaRPr lang="pt-BR" sz="4800" u="none" strike="noStrike" dirty="0">
                        <a:effectLst/>
                      </a:endParaRPr>
                    </a:p>
                  </a:txBody>
                  <a:tcPr marL="9525" marR="9525" marT="9525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02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3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8165616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6608818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369627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3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10279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  <a:br>
                        <a:rPr lang="pt-BR" sz="4800" u="none" strike="noStrike" dirty="0">
                          <a:effectLst/>
                        </a:rPr>
                      </a:b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876884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7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3"/>
            <a:ext cx="10993546" cy="2350640"/>
          </a:xfrm>
        </p:spPr>
        <p:txBody>
          <a:bodyPr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>
                <a:solidFill>
                  <a:schemeClr val="bg1"/>
                </a:solidFill>
              </a:rPr>
              <a:t>Fomentar e garantir a qualidade da educação básica em todas as etapas e modalidades, com melhoria do fluxo escolar e da aprendizagem de modo a atingir as seguintes médias municipais para o </a:t>
            </a:r>
            <a:r>
              <a:rPr lang="pt-BR" sz="2400" dirty="0" err="1">
                <a:solidFill>
                  <a:schemeClr val="bg1"/>
                </a:solidFill>
              </a:rPr>
              <a:t>Ideb</a:t>
            </a:r>
            <a:r>
              <a:rPr lang="pt-BR" sz="2400" dirty="0">
                <a:solidFill>
                  <a:schemeClr val="bg1"/>
                </a:solidFill>
              </a:rPr>
              <a:t>:</a:t>
            </a:r>
            <a:endParaRPr lang="pt-BR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258586"/>
              </p:ext>
            </p:extLst>
          </p:nvPr>
        </p:nvGraphicFramePr>
        <p:xfrm>
          <a:off x="5131491" y="5004365"/>
          <a:ext cx="5939155" cy="12153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{793D81CF-94F2-401A-BA57-92F5A7B2D0C5}</a:tableStyleId>
              </a:tblPr>
              <a:tblGrid>
                <a:gridCol w="2049145">
                  <a:extLst>
                    <a:ext uri="{9D8B030D-6E8A-4147-A177-3AD203B41FA5}">
                      <a16:colId xmlns:a16="http://schemas.microsoft.com/office/drawing/2014/main" val="113456866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492998841"/>
                    </a:ext>
                  </a:extLst>
                </a:gridCol>
                <a:gridCol w="972820">
                  <a:extLst>
                    <a:ext uri="{9D8B030D-6E8A-4147-A177-3AD203B41FA5}">
                      <a16:colId xmlns:a16="http://schemas.microsoft.com/office/drawing/2014/main" val="1259423405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3023977225"/>
                    </a:ext>
                  </a:extLst>
                </a:gridCol>
                <a:gridCol w="972820">
                  <a:extLst>
                    <a:ext uri="{9D8B030D-6E8A-4147-A177-3AD203B41FA5}">
                      <a16:colId xmlns:a16="http://schemas.microsoft.com/office/drawing/2014/main" val="38392380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IDEB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2015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2017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2019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2021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3574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Anos iniciais do ensino fundamental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5,7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5,7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6,0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6,2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4543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Anos finais do ensino fundamental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5,2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5,4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5,7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5,9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62145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Ensino médio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4,2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4,6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4,9</a:t>
                      </a:r>
                      <a:endParaRPr lang="pt-B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5,1</a:t>
                      </a:r>
                      <a:endParaRPr lang="pt-B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9383911"/>
                  </a:ext>
                </a:extLst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581191" y="5517413"/>
            <a:ext cx="4390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(NR) - Alterado pela Lei Municipal Nº 5.162, </a:t>
            </a:r>
            <a:br>
              <a:rPr lang="pt-BR" sz="16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de 20 de setembro 2017.</a:t>
            </a:r>
          </a:p>
          <a:p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88534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7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842527"/>
              </p:ext>
            </p:extLst>
          </p:nvPr>
        </p:nvGraphicFramePr>
        <p:xfrm>
          <a:off x="424032" y="2178739"/>
          <a:ext cx="3686497" cy="4183424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2261363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IDEB do Ensino Fundamental no município em 2017 (Incluir todas redes participantes do IDEB)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92206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6,5 </a:t>
                      </a:r>
                      <a:r>
                        <a:rPr lang="pt-BR" sz="2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Anos Iniciais do EF</a:t>
                      </a:r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0" algn="ct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5,4 </a:t>
                      </a:r>
                      <a:r>
                        <a:rPr lang="pt-BR" sz="2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Anos Finais do EF.</a:t>
                      </a:r>
                    </a:p>
                    <a:p>
                      <a:pPr marL="0" algn="r" defTabSz="457200" rtl="0" eaLnBrk="1" fontAlgn="b" latinLnBrk="0" hangingPunct="1"/>
                      <a:endParaRPr lang="pt-BR" sz="28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227337"/>
              </p:ext>
            </p:extLst>
          </p:nvPr>
        </p:nvGraphicFramePr>
        <p:xfrm>
          <a:off x="4230587" y="2178738"/>
          <a:ext cx="3686497" cy="4183425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2582396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endParaRPr lang="pt-BR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IDEB do Ensino Médio no município em 2017 (Incluir todas redes participantes do IDEB)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601029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4,7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BDE2735-89FF-426F-AF35-B082D434B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432246"/>
              </p:ext>
            </p:extLst>
          </p:nvPr>
        </p:nvGraphicFramePr>
        <p:xfrm>
          <a:off x="8044405" y="2178739"/>
          <a:ext cx="3696144" cy="4183424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734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3099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Atingida parcialmente </a:t>
                      </a:r>
                      <a:r>
                        <a:rPr lang="pt-BR" sz="3600" u="none" strike="noStrike" dirty="0">
                          <a:effectLst/>
                        </a:rPr>
                        <a:t>(maior ou igual a 50%)</a:t>
                      </a:r>
                      <a:endParaRPr lang="pt-BR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449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7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388410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165173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63863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7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900486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  <a:br>
                        <a:rPr lang="pt-BR" sz="4800" u="none" strike="noStrike" dirty="0">
                          <a:effectLst/>
                        </a:rPr>
                      </a:b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746621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581191" y="3106757"/>
            <a:ext cx="10993549" cy="2076807"/>
          </a:xfrm>
        </p:spPr>
        <p:txBody>
          <a:bodyPr anchor="ctr">
            <a:normAutofit/>
          </a:bodyPr>
          <a:lstStyle/>
          <a:p>
            <a:r>
              <a:rPr lang="pt-BR" sz="4800" b="1" dirty="0" err="1">
                <a:solidFill>
                  <a:schemeClr val="accent1">
                    <a:lumMod val="10000"/>
                    <a:lumOff val="90000"/>
                  </a:schemeClr>
                </a:solidFill>
              </a:rPr>
              <a:t>Gt</a:t>
            </a:r>
            <a:r>
              <a:rPr lang="pt-BR" sz="4800" b="1" dirty="0">
                <a:solidFill>
                  <a:schemeClr val="accent1">
                    <a:lumMod val="10000"/>
                    <a:lumOff val="90000"/>
                  </a:schemeClr>
                </a:solidFill>
              </a:rPr>
              <a:t> – Atendimento Educacional Especializado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81194" y="5183565"/>
            <a:ext cx="10993546" cy="590321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Delegada:  </a:t>
            </a:r>
            <a:r>
              <a:rPr lang="pt-BR" dirty="0" err="1">
                <a:solidFill>
                  <a:schemeClr val="accent1">
                    <a:lumMod val="25000"/>
                    <a:lumOff val="75000"/>
                  </a:schemeClr>
                </a:solidFill>
              </a:rPr>
              <a:t>Marielen</a:t>
            </a:r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 </a:t>
            </a:r>
            <a:r>
              <a:rPr lang="pt-BR" dirty="0" err="1">
                <a:solidFill>
                  <a:schemeClr val="accent1">
                    <a:lumMod val="25000"/>
                    <a:lumOff val="75000"/>
                  </a:schemeClr>
                </a:solidFill>
              </a:rPr>
              <a:t>AParecida</a:t>
            </a:r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 Rocha Del bel</a:t>
            </a:r>
          </a:p>
        </p:txBody>
      </p:sp>
    </p:spTree>
    <p:extLst>
      <p:ext uri="{BB962C8B-B14F-4D97-AF65-F5344CB8AC3E}">
        <p14:creationId xmlns:p14="http://schemas.microsoft.com/office/powerpoint/2010/main" val="31101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4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Universalizar, para a população de 4 (quatro) a 17 (dezessete) anos com deficiência, transtornos globais do desenvolvimento e altas habilidades ou superdotação, o acesso à educação básica e ao atendimento educacional especializado, preferencialmente na rede regular de ensino, com a garantia de sistema educacional inclusivo, de salas de recursos multifuncionais, classes, escolas ou serviços especializados, públicos ou conveniados.</a:t>
            </a:r>
          </a:p>
        </p:txBody>
      </p:sp>
    </p:spTree>
    <p:extLst>
      <p:ext uri="{BB962C8B-B14F-4D97-AF65-F5344CB8AC3E}">
        <p14:creationId xmlns:p14="http://schemas.microsoft.com/office/powerpoint/2010/main" val="74897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4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1656536"/>
              </p:ext>
            </p:extLst>
          </p:nvPr>
        </p:nvGraphicFramePr>
        <p:xfrm>
          <a:off x="424032" y="2178738"/>
          <a:ext cx="3686497" cy="2117262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1107934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População de Pirassununga na idade de 4 a 17 anos com deficiência, transtornos globais de desenvolvimento e altas habilidades ou superdotação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690417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628990"/>
              </p:ext>
            </p:extLst>
          </p:nvPr>
        </p:nvGraphicFramePr>
        <p:xfrm>
          <a:off x="4230587" y="2178742"/>
          <a:ext cx="3686497" cy="211725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550150">
                <a:tc>
                  <a:txBody>
                    <a:bodyPr/>
                    <a:lstStyle/>
                    <a:p>
                      <a:pPr marL="0" algn="just" defTabSz="457200" rtl="0" eaLnBrk="1" fontAlgn="b" latinLnBrk="0" hangingPunct="1"/>
                      <a:r>
                        <a:rPr lang="pt-BR" sz="1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População de Pirassununga na idade de 4 a 17 anos com deficiência, transtornos globais de desenvolvimento e altas habilidades ou superdotação atendidas na rede regular de ensino por profissional especializado e recursos adaptados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567108">
                <a:tc>
                  <a:txBody>
                    <a:bodyPr/>
                    <a:lstStyle/>
                    <a:p>
                      <a:pPr algn="r" fontAlgn="b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723876"/>
              </p:ext>
            </p:extLst>
          </p:nvPr>
        </p:nvGraphicFramePr>
        <p:xfrm>
          <a:off x="424032" y="4357816"/>
          <a:ext cx="7493052" cy="175641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7493052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1152525">
                <a:tc>
                  <a:txBody>
                    <a:bodyPr/>
                    <a:lstStyle/>
                    <a:p>
                      <a:pPr marL="0" algn="just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População de Pirassununga na idade de 4 a 17 anos com deficiência, transtornos globais de desenvolvimento e altas habilidades ou superdotação atendidas em Escola Especializada 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603885">
                <a:tc>
                  <a:txBody>
                    <a:bodyPr/>
                    <a:lstStyle/>
                    <a:p>
                      <a:pPr algn="r" fontAlgn="b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275833"/>
              </p:ext>
            </p:extLst>
          </p:nvPr>
        </p:nvGraphicFramePr>
        <p:xfrm>
          <a:off x="8044405" y="2178739"/>
          <a:ext cx="3696144" cy="3935487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foi possível</a:t>
                      </a:r>
                    </a:p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avaliar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54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4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9354905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6518201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90533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4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956857"/>
              </p:ext>
            </p:extLst>
          </p:nvPr>
        </p:nvGraphicFramePr>
        <p:xfrm>
          <a:off x="443345" y="2178740"/>
          <a:ext cx="11297204" cy="4359624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 MANTIDO.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179812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4800" u="none" strike="noStrike" dirty="0">
                          <a:effectLst/>
                        </a:rPr>
                        <a:t>Não há proposta de inserção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632520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353911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6600" b="1" dirty="0"/>
              <a:t>Meta 4 – Estratégia 2</a:t>
            </a:r>
          </a:p>
        </p:txBody>
      </p:sp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Texto original</a:t>
            </a:r>
          </a:p>
        </p:txBody>
      </p:sp>
      <p:sp>
        <p:nvSpPr>
          <p:cNvPr id="12" name="Espaço Reservado para Conteúdo 11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sz="2400" dirty="0"/>
              <a:t>Realizar busca ativa e ofertar atendimento à demanda manifesta pela família de crianças de</a:t>
            </a:r>
            <a:br>
              <a:rPr lang="pt-BR" sz="2400" dirty="0"/>
            </a:br>
            <a:r>
              <a:rPr lang="pt-BR" sz="2400" dirty="0"/>
              <a:t>0 (zero) a 3 (três) anos com deficiência, transtornos globais do desenvolvimento e altas habilidades ou superdotação em parceria com as instituições comunitárias, confessionais, filantrópicas sem fins lucrativos e com a Secretaria Municipal de Saúde;” (NR) - Alterado pela Lei Municipal Nº 5.162, de 20 de setembro 2017.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/>
            <a:r>
              <a:rPr lang="pt-BR" dirty="0"/>
              <a:t>Sugestão de redefinição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quarter" idx="4"/>
          </p:nvPr>
        </p:nvSpPr>
        <p:spPr>
          <a:xfrm>
            <a:off x="6217708" y="2926052"/>
            <a:ext cx="5656239" cy="2934999"/>
          </a:xfrm>
        </p:spPr>
        <p:txBody>
          <a:bodyPr>
            <a:normAutofit fontScale="85000" lnSpcReduction="10000"/>
          </a:bodyPr>
          <a:lstStyle/>
          <a:p>
            <a:r>
              <a:rPr lang="pt-BR" sz="2400" dirty="0"/>
              <a:t>Atender à demanda manifesta pela família de crianças de 0 (zero) a 3 (três) anos com deficiência, transtornos globais do desenvolvimento e altas habilidades ou superdotação em parceria com as instituições comunitárias, confessionais, filantrópicas sem fins lucrativos e com a Secretaria Municipal de Saúde.</a:t>
            </a:r>
            <a:br>
              <a:rPr lang="pt-BR" sz="2400" dirty="0"/>
            </a:br>
            <a:endParaRPr lang="pt-BR" sz="2400" dirty="0"/>
          </a:p>
        </p:txBody>
      </p:sp>
      <p:grpSp>
        <p:nvGrpSpPr>
          <p:cNvPr id="7" name="Agrupar 5"/>
          <p:cNvGrpSpPr/>
          <p:nvPr/>
        </p:nvGrpSpPr>
        <p:grpSpPr>
          <a:xfrm>
            <a:off x="5066355" y="1561967"/>
            <a:ext cx="2059292" cy="1297192"/>
            <a:chOff x="1076245" y="1997623"/>
            <a:chExt cx="2059292" cy="1297192"/>
          </a:xfrm>
        </p:grpSpPr>
        <p:sp>
          <p:nvSpPr>
            <p:cNvPr id="8" name="Elipse 7"/>
            <p:cNvSpPr/>
            <p:nvPr/>
          </p:nvSpPr>
          <p:spPr>
            <a:xfrm>
              <a:off x="1457296" y="1997625"/>
              <a:ext cx="1297192" cy="1297190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400" b="1" dirty="0"/>
            </a:p>
          </p:txBody>
        </p:sp>
        <p:sp>
          <p:nvSpPr>
            <p:cNvPr id="9" name="Elipse 8"/>
            <p:cNvSpPr/>
            <p:nvPr/>
          </p:nvSpPr>
          <p:spPr>
            <a:xfrm>
              <a:off x="1457296" y="1997623"/>
              <a:ext cx="1297192" cy="129719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400" b="1" dirty="0"/>
            </a:p>
          </p:txBody>
        </p:sp>
        <p:sp>
          <p:nvSpPr>
            <p:cNvPr id="10" name="Rolagem: Horizontal 8"/>
            <p:cNvSpPr/>
            <p:nvPr/>
          </p:nvSpPr>
          <p:spPr>
            <a:xfrm rot="20255036">
              <a:off x="1076245" y="2200309"/>
              <a:ext cx="2059292" cy="891820"/>
            </a:xfrm>
            <a:prstGeom prst="horizontalScroll">
              <a:avLst/>
            </a:prstGeom>
            <a:solidFill>
              <a:srgbClr val="FFC000"/>
            </a:solidFill>
            <a:ln w="3175">
              <a:solidFill>
                <a:srgbClr val="BAA5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Redefinição .....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5073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581191" y="3106757"/>
            <a:ext cx="10993549" cy="2076807"/>
          </a:xfrm>
        </p:spPr>
        <p:txBody>
          <a:bodyPr anchor="ctr">
            <a:normAutofit/>
          </a:bodyPr>
          <a:lstStyle/>
          <a:p>
            <a:r>
              <a:rPr lang="pt-BR" sz="4800" b="1" dirty="0" err="1">
                <a:solidFill>
                  <a:schemeClr val="accent1">
                    <a:lumMod val="10000"/>
                    <a:lumOff val="90000"/>
                  </a:schemeClr>
                </a:solidFill>
              </a:rPr>
              <a:t>Gt</a:t>
            </a:r>
            <a:r>
              <a:rPr lang="pt-BR" sz="4800" b="1" dirty="0">
                <a:solidFill>
                  <a:schemeClr val="accent1">
                    <a:lumMod val="10000"/>
                    <a:lumOff val="90000"/>
                  </a:schemeClr>
                </a:solidFill>
              </a:rPr>
              <a:t> – Educação de Jovens e Adultos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81194" y="5183565"/>
            <a:ext cx="10993546" cy="590321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DELEGADA: FÁTIMA GONÇALVES DOS SANTOS DAS DORES</a:t>
            </a:r>
          </a:p>
        </p:txBody>
      </p:sp>
    </p:spTree>
    <p:extLst>
      <p:ext uri="{BB962C8B-B14F-4D97-AF65-F5344CB8AC3E}">
        <p14:creationId xmlns:p14="http://schemas.microsoft.com/office/powerpoint/2010/main" val="320449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8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Elevar a escolaridade média da população de 18 (dezoito) a 29 (vinte e nove) anos, de modo a alcançar, no mínimo, 12 (doze) anos de estudo no último ano de vigência deste Plano, para as populações do campo e dos 25% (vinte e cinco por cento) mais pobres, e igualar a escolaridade média entre negros e não negros declarados à Fundação Instituto Brasileiro de Geografia e Estatística - IBGE.</a:t>
            </a:r>
          </a:p>
        </p:txBody>
      </p:sp>
    </p:spTree>
    <p:extLst>
      <p:ext uri="{BB962C8B-B14F-4D97-AF65-F5344CB8AC3E}">
        <p14:creationId xmlns:p14="http://schemas.microsoft.com/office/powerpoint/2010/main" val="405204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8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328541"/>
              </p:ext>
            </p:extLst>
          </p:nvPr>
        </p:nvGraphicFramePr>
        <p:xfrm>
          <a:off x="424033" y="2178738"/>
          <a:ext cx="2727965" cy="303657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1731754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Escolaridade média (em anos de estudo) da população de 18 a 29 anos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304816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244695"/>
              </p:ext>
            </p:extLst>
          </p:nvPr>
        </p:nvGraphicFramePr>
        <p:xfrm>
          <a:off x="3280764" y="2178738"/>
          <a:ext cx="2727965" cy="303657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529633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Escolaridade média (em anos de estudo) da população do campo de 18 a 29 anos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45133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846203"/>
              </p:ext>
            </p:extLst>
          </p:nvPr>
        </p:nvGraphicFramePr>
        <p:xfrm>
          <a:off x="424033" y="5323677"/>
          <a:ext cx="11298159" cy="1298795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11298159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62149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Escolaridade média (em anos de estudo) da população não negra de 18 a 29 anos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677303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045727"/>
              </p:ext>
            </p:extLst>
          </p:nvPr>
        </p:nvGraphicFramePr>
        <p:xfrm>
          <a:off x="6137495" y="2178738"/>
          <a:ext cx="2727965" cy="303657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635953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Escolaridade média (em anos de estudo) da população dentre os 25% mais pobres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400617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343492"/>
              </p:ext>
            </p:extLst>
          </p:nvPr>
        </p:nvGraphicFramePr>
        <p:xfrm>
          <a:off x="8994227" y="2178738"/>
          <a:ext cx="2727965" cy="3036569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437503241"/>
                    </a:ext>
                  </a:extLst>
                </a:gridCol>
              </a:tblGrid>
              <a:tr h="1726209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Escolaridade média (em anos de estudo) da população negra de 18 a 29 anos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1267351751"/>
                  </a:ext>
                </a:extLst>
              </a:tr>
              <a:tr h="1310360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65924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436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8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487268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593588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103621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8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03969"/>
              </p:ext>
            </p:extLst>
          </p:nvPr>
        </p:nvGraphicFramePr>
        <p:xfrm>
          <a:off x="443345" y="2178739"/>
          <a:ext cx="11297204" cy="3935487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foi possível avaliar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675401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8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235193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</a:p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997074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9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Elevar a taxa de alfabetização da população com 15 (quinze) anos ou mais para 98% (noventa e oito por cento), bem como erradicar o analfabetismo absoluto e reduzir em 50% (cinquenta por cento) a taxa de analfabetismo funcional, até o final da vigência deste PME.</a:t>
            </a:r>
          </a:p>
        </p:txBody>
      </p:sp>
    </p:spTree>
    <p:extLst>
      <p:ext uri="{BB962C8B-B14F-4D97-AF65-F5344CB8AC3E}">
        <p14:creationId xmlns:p14="http://schemas.microsoft.com/office/powerpoint/2010/main" val="283766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9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1447663"/>
              </p:ext>
            </p:extLst>
          </p:nvPr>
        </p:nvGraphicFramePr>
        <p:xfrm>
          <a:off x="424033" y="2178739"/>
          <a:ext cx="2727965" cy="3058359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1802841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Porcentagem de analfabetos no município com 15 anos ou mais (antes de 2015)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17431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826867"/>
              </p:ext>
            </p:extLst>
          </p:nvPr>
        </p:nvGraphicFramePr>
        <p:xfrm>
          <a:off x="3280764" y="2178738"/>
          <a:ext cx="2727965" cy="3052535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900010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Porcentagem de analfabetos no município com 15 anos ou mais (em 2015)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933927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186069"/>
              </p:ext>
            </p:extLst>
          </p:nvPr>
        </p:nvGraphicFramePr>
        <p:xfrm>
          <a:off x="424034" y="5323677"/>
          <a:ext cx="5584696" cy="146406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5584696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62149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Porcentagem de população analfabeta-funcional antes de 2015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677303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307778"/>
              </p:ext>
            </p:extLst>
          </p:nvPr>
        </p:nvGraphicFramePr>
        <p:xfrm>
          <a:off x="6137495" y="2178737"/>
          <a:ext cx="2727965" cy="3052535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893951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Porcentagem de analfabetos absolutos no município com 15 anos ou mais (antes de 2015)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15858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442592"/>
              </p:ext>
            </p:extLst>
          </p:nvPr>
        </p:nvGraphicFramePr>
        <p:xfrm>
          <a:off x="8994227" y="2178738"/>
          <a:ext cx="2727965" cy="3052534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437503241"/>
                    </a:ext>
                  </a:extLst>
                </a:gridCol>
              </a:tblGrid>
              <a:tr h="1893950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Porcentagem de analfabetos absolutos no município com 15 anos ou mais (em 2015)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267351751"/>
                  </a:ext>
                </a:extLst>
              </a:tr>
              <a:tr h="115858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65924792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932498"/>
              </p:ext>
            </p:extLst>
          </p:nvPr>
        </p:nvGraphicFramePr>
        <p:xfrm>
          <a:off x="6137496" y="5323677"/>
          <a:ext cx="5584696" cy="146406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5584696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62149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Porcentagem de população analfabeta-funcional em 2015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677303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dados</a:t>
                      </a:r>
                      <a:r>
                        <a:rPr lang="pt-BR" sz="36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suficientes</a:t>
                      </a:r>
                      <a:endParaRPr lang="pt-BR" sz="36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56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9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440690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5914657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425669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9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5159865-111D-4D7A-B9D6-C8176FFDDA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997753"/>
              </p:ext>
            </p:extLst>
          </p:nvPr>
        </p:nvGraphicFramePr>
        <p:xfrm>
          <a:off x="450574" y="2178739"/>
          <a:ext cx="11289975" cy="393548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89975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atingida</a:t>
                      </a:r>
                    </a:p>
                    <a:p>
                      <a:pPr algn="ctr" fontAlgn="b"/>
                      <a:r>
                        <a:rPr lang="pt-BR" sz="4000" u="none" strike="noStrike" dirty="0">
                          <a:effectLst/>
                        </a:rPr>
                        <a:t>(menor que 50%)</a:t>
                      </a:r>
                      <a:endParaRPr lang="pt-BR" sz="4800" u="none" strike="noStrike" dirty="0">
                        <a:effectLst/>
                      </a:endParaRPr>
                    </a:p>
                  </a:txBody>
                  <a:tcPr marL="9525" marR="9525" marT="9525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8297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9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772544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</a:p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289888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581191" y="3106757"/>
            <a:ext cx="10993549" cy="2076807"/>
          </a:xfrm>
        </p:spPr>
        <p:txBody>
          <a:bodyPr anchor="ctr">
            <a:normAutofit/>
          </a:bodyPr>
          <a:lstStyle/>
          <a:p>
            <a:r>
              <a:rPr lang="pt-BR" sz="4800" b="1" dirty="0" err="1">
                <a:solidFill>
                  <a:schemeClr val="accent1">
                    <a:lumMod val="10000"/>
                    <a:lumOff val="90000"/>
                  </a:schemeClr>
                </a:solidFill>
              </a:rPr>
              <a:t>Gt</a:t>
            </a:r>
            <a:r>
              <a:rPr lang="pt-BR" sz="4800" b="1" dirty="0">
                <a:solidFill>
                  <a:schemeClr val="accent1">
                    <a:lumMod val="10000"/>
                    <a:lumOff val="90000"/>
                  </a:schemeClr>
                </a:solidFill>
              </a:rPr>
              <a:t> – Ensino Profissionalizante 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81194" y="5183565"/>
            <a:ext cx="10993546" cy="590321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DELEGADAO: NÃO DEFINIDO</a:t>
            </a:r>
          </a:p>
        </p:txBody>
      </p:sp>
    </p:spTree>
    <p:extLst>
      <p:ext uri="{BB962C8B-B14F-4D97-AF65-F5344CB8AC3E}">
        <p14:creationId xmlns:p14="http://schemas.microsoft.com/office/powerpoint/2010/main" val="122777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10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Oferecer, no mínimo, 10% (dez por cento) das matrículas de educação de jovens e adultos, nos ensinos fundamental e médio, na forma integrada à educação profissional.” </a:t>
            </a:r>
            <a:r>
              <a:rPr lang="pt-BR" sz="2400" dirty="0">
                <a:solidFill>
                  <a:schemeClr val="bg1"/>
                </a:solidFill>
              </a:rPr>
              <a:t>(NR) - Alterado pela Lei Municipal Nº 5.162, de 20 de setembro 2017.</a:t>
            </a:r>
          </a:p>
        </p:txBody>
      </p:sp>
    </p:spTree>
    <p:extLst>
      <p:ext uri="{BB962C8B-B14F-4D97-AF65-F5344CB8AC3E}">
        <p14:creationId xmlns:p14="http://schemas.microsoft.com/office/powerpoint/2010/main" val="78417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10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443345" y="2178739"/>
          <a:ext cx="11297204" cy="3935487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foi possível avaliar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0111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10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</a:p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3954004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11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Cooperar para a expansão das matrículas da educação profissional técnica de nível médio.</a:t>
            </a:r>
          </a:p>
        </p:txBody>
      </p:sp>
    </p:spTree>
    <p:extLst>
      <p:ext uri="{BB962C8B-B14F-4D97-AF65-F5344CB8AC3E}">
        <p14:creationId xmlns:p14="http://schemas.microsoft.com/office/powerpoint/2010/main" val="316057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11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443345" y="2178739"/>
          <a:ext cx="11297204" cy="3935487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foi possível avaliar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074507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11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</a:p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206743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581191" y="3106757"/>
            <a:ext cx="10993549" cy="2076807"/>
          </a:xfrm>
        </p:spPr>
        <p:txBody>
          <a:bodyPr anchor="ctr">
            <a:normAutofit/>
          </a:bodyPr>
          <a:lstStyle/>
          <a:p>
            <a:r>
              <a:rPr lang="pt-BR" sz="4800" b="1" dirty="0" err="1">
                <a:solidFill>
                  <a:schemeClr val="accent1">
                    <a:lumMod val="10000"/>
                    <a:lumOff val="90000"/>
                  </a:schemeClr>
                </a:solidFill>
              </a:rPr>
              <a:t>Gt</a:t>
            </a:r>
            <a:r>
              <a:rPr lang="pt-BR" sz="4800" b="1" dirty="0">
                <a:solidFill>
                  <a:schemeClr val="accent1">
                    <a:lumMod val="10000"/>
                    <a:lumOff val="90000"/>
                  </a:schemeClr>
                </a:solidFill>
              </a:rPr>
              <a:t> – Ensino Superior 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81194" y="5183565"/>
            <a:ext cx="10993546" cy="590321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DELEGADA: RITA DE CASSIA MEDEIROS GOMES</a:t>
            </a:r>
          </a:p>
        </p:txBody>
      </p:sp>
    </p:spTree>
    <p:extLst>
      <p:ext uri="{BB962C8B-B14F-4D97-AF65-F5344CB8AC3E}">
        <p14:creationId xmlns:p14="http://schemas.microsoft.com/office/powerpoint/2010/main" val="12267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12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>
                <a:solidFill>
                  <a:schemeClr val="bg1"/>
                </a:solidFill>
              </a:rPr>
              <a:t>Cooperar com as instituições públicas e estabelecer parcerias com as instituições privadas, de ensino superior, visando à ampliação da oferta de vagas neste nível de ensino, no município. 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000" dirty="0">
                <a:solidFill>
                  <a:schemeClr val="bg1"/>
                </a:solidFill>
              </a:rPr>
              <a:t>(NR) - Alterado pela Lei Municipal Nº 5.162, de 20 de setembro 2017.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35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12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97453"/>
              </p:ext>
            </p:extLst>
          </p:nvPr>
        </p:nvGraphicFramePr>
        <p:xfrm>
          <a:off x="443345" y="2178739"/>
          <a:ext cx="7464283" cy="4170546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7464283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4170546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Foi instituída parceria com governo federal, estadual ou com instituições privadas para oferta de Ensino Superior no </a:t>
                      </a:r>
                      <a:r>
                        <a:rPr lang="pt-BR" sz="2800" b="0" i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municipio</a:t>
                      </a:r>
                      <a:r>
                        <a:rPr lang="pt-BR" sz="2800" b="0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800" b="0" i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Centro Universitário Anhanguera Pirassununga - </a:t>
                      </a:r>
                      <a:r>
                        <a:rPr lang="pt-BR" sz="2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Univesp</a:t>
                      </a:r>
                      <a:r>
                        <a:rPr lang="pt-BR" sz="2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(Universidade Virtual do Estado do Estado de São Paulo); Universidade de São Paulo; </a:t>
                      </a:r>
                      <a:r>
                        <a:rPr lang="pt-BR" sz="2800" b="0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Fatece</a:t>
                      </a:r>
                      <a:r>
                        <a:rPr lang="pt-BR" sz="2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Faculdade de Agrimensura.</a:t>
                      </a:r>
                      <a:endParaRPr lang="pt-BR" sz="6600" u="none" strike="noStrike" dirty="0">
                        <a:effectLst/>
                      </a:endParaRPr>
                    </a:p>
                  </a:txBody>
                  <a:tcPr marL="9525" marR="9525" marT="9525" anchor="ctr">
                    <a:solidFill>
                      <a:srgbClr val="4590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065951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87601D2-E985-4D62-A99F-3E3E51C84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268591"/>
              </p:ext>
            </p:extLst>
          </p:nvPr>
        </p:nvGraphicFramePr>
        <p:xfrm>
          <a:off x="8044405" y="2178739"/>
          <a:ext cx="3696144" cy="4170546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7079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299749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Atingida parcialmente </a:t>
                      </a:r>
                      <a:r>
                        <a:rPr lang="pt-BR" sz="3600" u="none" strike="noStrike" dirty="0">
                          <a:effectLst/>
                        </a:rPr>
                        <a:t>(maior ou igual a 50%)</a:t>
                      </a:r>
                      <a:endParaRPr lang="pt-BR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44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12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540267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6483184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311060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12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157363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</a:p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856655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581191" y="3106757"/>
            <a:ext cx="10993549" cy="2076807"/>
          </a:xfrm>
        </p:spPr>
        <p:txBody>
          <a:bodyPr anchor="ctr">
            <a:normAutofit/>
          </a:bodyPr>
          <a:lstStyle/>
          <a:p>
            <a:r>
              <a:rPr lang="pt-BR" sz="4800" b="1" dirty="0" err="1">
                <a:solidFill>
                  <a:schemeClr val="accent1">
                    <a:lumMod val="10000"/>
                    <a:lumOff val="90000"/>
                  </a:schemeClr>
                </a:solidFill>
              </a:rPr>
              <a:t>Gt</a:t>
            </a:r>
            <a:r>
              <a:rPr lang="pt-BR" sz="4800" b="1" dirty="0">
                <a:solidFill>
                  <a:schemeClr val="accent1">
                    <a:lumMod val="10000"/>
                    <a:lumOff val="90000"/>
                  </a:schemeClr>
                </a:solidFill>
              </a:rPr>
              <a:t> – Magistério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81194" y="5183565"/>
            <a:ext cx="10993546" cy="590321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DELEGADA:  SUELEN MILENE APARECIDA DOS SANTOS BARBOSA</a:t>
            </a:r>
          </a:p>
        </p:txBody>
      </p:sp>
    </p:spTree>
    <p:extLst>
      <p:ext uri="{BB962C8B-B14F-4D97-AF65-F5344CB8AC3E}">
        <p14:creationId xmlns:p14="http://schemas.microsoft.com/office/powerpoint/2010/main" val="172339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13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Colaborar com a União e o Estado para garantir a execução da política nacional de formação dos profissionais da educação de que tratam os incisos I, II e III do caput do art. 61 da Lei no 9.394, de 20 de dezembro de 1996, assegurado que todos os professores e as professoras da educação básica possuam formação específica de nível superior, obtida em curso de licenciatura na área de conhecimento em que atuam.</a:t>
            </a:r>
          </a:p>
        </p:txBody>
      </p:sp>
    </p:spTree>
    <p:extLst>
      <p:ext uri="{BB962C8B-B14F-4D97-AF65-F5344CB8AC3E}">
        <p14:creationId xmlns:p14="http://schemas.microsoft.com/office/powerpoint/2010/main" val="25961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13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775909"/>
              </p:ext>
            </p:extLst>
          </p:nvPr>
        </p:nvGraphicFramePr>
        <p:xfrm>
          <a:off x="424032" y="2178739"/>
          <a:ext cx="3686497" cy="4428123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2582723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professores no município (contemplando toda a educação e as redes publicas e privada)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845400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  <a:endParaRPr lang="pt-BR" sz="28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769187"/>
              </p:ext>
            </p:extLst>
          </p:nvPr>
        </p:nvGraphicFramePr>
        <p:xfrm>
          <a:off x="4230587" y="2178738"/>
          <a:ext cx="3686497" cy="4428124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2830683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professores no município (contemplando toda a educação e as redes publicas e privada) com formação superior em área compatível com a de atuação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597441"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  <a:endParaRPr lang="pt-BR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B6AED18-F711-48CD-9795-7D2281899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424910"/>
              </p:ext>
            </p:extLst>
          </p:nvPr>
        </p:nvGraphicFramePr>
        <p:xfrm>
          <a:off x="8044405" y="2178739"/>
          <a:ext cx="3696144" cy="4428123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9245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5035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Atingida parcialmente </a:t>
                      </a:r>
                      <a:r>
                        <a:rPr lang="pt-BR" sz="3600" u="none" strike="noStrike" dirty="0">
                          <a:effectLst/>
                        </a:rPr>
                        <a:t>(maior ou igual a 50%)</a:t>
                      </a:r>
                      <a:endParaRPr lang="pt-BR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24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13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/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8494791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326176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13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11231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</a:p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296310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14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Fomentar e viabilizar a formação de professores da educação básica, em nível de pós-graduação e garantir a todos os profissionais da educação básica formação continuada em sua área de atuação, considerando as necessidades, demandas e contextualizações dos sistemas de ensino. </a:t>
            </a:r>
            <a:r>
              <a:rPr lang="pt-BR" sz="2100" dirty="0">
                <a:solidFill>
                  <a:schemeClr val="bg1"/>
                </a:solidFill>
              </a:rPr>
              <a:t>(NR) - Alterado pela Lei Municipal Nº 5.162, de 20 de setembro 2017.</a:t>
            </a:r>
            <a:endParaRPr lang="pt-B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34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14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9179116"/>
              </p:ext>
            </p:extLst>
          </p:nvPr>
        </p:nvGraphicFramePr>
        <p:xfrm>
          <a:off x="424033" y="2178740"/>
          <a:ext cx="2727965" cy="303656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1995491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Foi ofertado, de maneira direta ou por intermédio de parceria, curso de Pós-graduação aos professores de Educação Básica no município? Quais? (Liste e descreva).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041076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199325"/>
              </p:ext>
            </p:extLst>
          </p:nvPr>
        </p:nvGraphicFramePr>
        <p:xfrm>
          <a:off x="3280764" y="2178737"/>
          <a:ext cx="2727965" cy="305280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202220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0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TODOS profissionais da Educação Básica (incluindo docentes) atuantes no município, nas redes publicas e privada.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73705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</a:t>
                      </a:r>
                    </a:p>
                    <a:p>
                      <a:pPr marL="0" algn="r" defTabSz="457200" rtl="0" eaLnBrk="1" fontAlgn="b" latinLnBrk="0" hangingPunct="1"/>
                      <a:r>
                        <a:rPr lang="pt-BR" sz="3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informação</a:t>
                      </a:r>
                      <a:endParaRPr lang="pt-BR" sz="18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999319"/>
              </p:ext>
            </p:extLst>
          </p:nvPr>
        </p:nvGraphicFramePr>
        <p:xfrm>
          <a:off x="424033" y="5323677"/>
          <a:ext cx="11298159" cy="1298795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11298159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62149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profissionais da educação básica</a:t>
                      </a:r>
                      <a:r>
                        <a:rPr lang="pt-BR" sz="2400" u="none" strike="noStrike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 formação continuada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677303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informação quantitativa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810717"/>
              </p:ext>
            </p:extLst>
          </p:nvPr>
        </p:nvGraphicFramePr>
        <p:xfrm>
          <a:off x="6137495" y="2178739"/>
          <a:ext cx="2727965" cy="303656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995514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TODOS profissionais da Educação Básica (incluindo docentes) atuantes no município, nas redes publicas e privada participantes de cursos de formação continuada.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04105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</a:t>
                      </a:r>
                    </a:p>
                    <a:p>
                      <a:pPr marL="0" algn="r" defTabSz="457200" rtl="0" eaLnBrk="1" fontAlgn="b" latinLnBrk="0" hangingPunct="1"/>
                      <a:r>
                        <a:rPr lang="pt-BR" sz="3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informação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30870"/>
              </p:ext>
            </p:extLst>
          </p:nvPr>
        </p:nvGraphicFramePr>
        <p:xfrm>
          <a:off x="8994227" y="2178738"/>
          <a:ext cx="2727965" cy="3036569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437503241"/>
                    </a:ext>
                  </a:extLst>
                </a:gridCol>
              </a:tblGrid>
              <a:tr h="1468448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profissionais da educação básica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1267351751"/>
                  </a:ext>
                </a:extLst>
              </a:tr>
              <a:tr h="1568121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</a:t>
                      </a:r>
                    </a:p>
                    <a:p>
                      <a:pPr marL="0" algn="r" defTabSz="457200" rtl="0" eaLnBrk="1" fontAlgn="b" latinLnBrk="0" hangingPunct="1"/>
                      <a:r>
                        <a:rPr lang="pt-BR" sz="3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informação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65924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3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14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443345" y="2178739"/>
          <a:ext cx="11297204" cy="3935487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foi possível avaliar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207360"/>
      </p:ext>
    </p:extLst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14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784239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39928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28618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14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197826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</a:p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168390"/>
      </p:ext>
    </p:extLst>
  </p:cSld>
  <p:clrMapOvr>
    <a:masterClrMapping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15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Valorizar os profissionais do magistério das redes públicas de educação básica de forma a equiparar seu rendimento médio ao dos demais profissionais com escolaridade equivalente, até o final do sexto ano de vigência deste PNE.</a:t>
            </a:r>
          </a:p>
        </p:txBody>
      </p:sp>
    </p:spTree>
    <p:extLst>
      <p:ext uri="{BB962C8B-B14F-4D97-AF65-F5344CB8AC3E}">
        <p14:creationId xmlns:p14="http://schemas.microsoft.com/office/powerpoint/2010/main" val="117257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15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103961"/>
              </p:ext>
            </p:extLst>
          </p:nvPr>
        </p:nvGraphicFramePr>
        <p:xfrm>
          <a:off x="424032" y="2178739"/>
          <a:ext cx="3686497" cy="39354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3078831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Média Salarial dos profissionais com escolaridade equivalente</a:t>
                      </a:r>
                      <a:b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aos do magistério </a:t>
                      </a:r>
                      <a:b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Formação em Nível Superior)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856656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R$ 6.182,17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162386"/>
              </p:ext>
            </p:extLst>
          </p:nvPr>
        </p:nvGraphicFramePr>
        <p:xfrm>
          <a:off x="4230587" y="2178739"/>
          <a:ext cx="3686497" cy="39354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2955117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Média Salarial(atual) dos profissionais do magistério atuantes nas redes públicas em Pirassununga, para os quais a exigência de ingresso foi o Ensino Superior.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980371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R$ 3.455,00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B459BDA9-7855-4D64-93EB-ED126F4A6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768190"/>
              </p:ext>
            </p:extLst>
          </p:nvPr>
        </p:nvGraphicFramePr>
        <p:xfrm>
          <a:off x="8044405" y="2178739"/>
          <a:ext cx="3696144" cy="393548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atingida </a:t>
                      </a:r>
                      <a:r>
                        <a:rPr lang="pt-BR" sz="4000" u="none" strike="noStrike" dirty="0">
                          <a:effectLst/>
                        </a:rPr>
                        <a:t>(menor que 50%)</a:t>
                      </a:r>
                      <a:endParaRPr lang="pt-BR" sz="4800" u="none" strike="noStrike" dirty="0">
                        <a:effectLst/>
                      </a:endParaRPr>
                    </a:p>
                  </a:txBody>
                  <a:tcPr marL="9525" marR="9525" marT="9525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19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15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/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7782493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60736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15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362113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  <a:br>
                        <a:rPr lang="pt-BR" sz="4800" u="none" strike="noStrike" dirty="0">
                          <a:effectLst/>
                        </a:rPr>
                      </a:b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89336"/>
      </p:ext>
    </p:extLst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16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Assegurar, no prazo de 2 (dois) anos, a revisão de plano de carreira para os  profissionais da educação básica da rede municipal de ensino, e ainda, ofertar cooperação técnica às instituições privadas de educação básica para instituição ou revisão de plano de carreira de seus profissionais, em qualquer caso, tomando como referência o piso salarial nacional profissional, definido em lei federal, nos termos do inciso VIII do art. 206 da Constituição Federal.</a:t>
            </a:r>
          </a:p>
        </p:txBody>
      </p:sp>
    </p:spTree>
    <p:extLst>
      <p:ext uri="{BB962C8B-B14F-4D97-AF65-F5344CB8AC3E}">
        <p14:creationId xmlns:p14="http://schemas.microsoft.com/office/powerpoint/2010/main" val="210108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16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923990"/>
              </p:ext>
            </p:extLst>
          </p:nvPr>
        </p:nvGraphicFramePr>
        <p:xfrm>
          <a:off x="424032" y="2178739"/>
          <a:ext cx="3686497" cy="39354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3078831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Houve revisão do plano de carreira nos últimos dois anos, tomando como referência o piso salarial nacional profissional, definido em lei federal, nos termos do inciso VIII do art. 206 da Constituição Federal?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856656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897757"/>
              </p:ext>
            </p:extLst>
          </p:nvPr>
        </p:nvGraphicFramePr>
        <p:xfrm>
          <a:off x="4230587" y="2178739"/>
          <a:ext cx="3686497" cy="39354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2955117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0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Houve cooperação técnica às instituições privadas de educação básica para instituição ou revisão do plano de carreira nos últimos dois anos, tomando como referência o piso salarial nacional profissional, definido em lei federal, nos termos do inciso VIII do art. 206 da Constituição Federal?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980371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36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E0EA8235-7A46-4222-B28F-8B58563FA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428816"/>
              </p:ext>
            </p:extLst>
          </p:nvPr>
        </p:nvGraphicFramePr>
        <p:xfrm>
          <a:off x="8044405" y="2178739"/>
          <a:ext cx="3696144" cy="393548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atingida </a:t>
                      </a:r>
                      <a:r>
                        <a:rPr lang="pt-BR" sz="4000" u="none" strike="noStrike" dirty="0">
                          <a:effectLst/>
                        </a:rPr>
                        <a:t>(menor que 50%)</a:t>
                      </a:r>
                      <a:endParaRPr lang="pt-BR" sz="4800" u="none" strike="noStrike" dirty="0">
                        <a:effectLst/>
                      </a:endParaRPr>
                    </a:p>
                  </a:txBody>
                  <a:tcPr marL="9525" marR="9525" marT="9525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88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16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/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069074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92493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797881"/>
              </p:ext>
            </p:extLst>
          </p:nvPr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  <a:br>
                        <a:rPr lang="pt-BR" sz="4800" u="none" strike="noStrike" dirty="0">
                          <a:effectLst/>
                        </a:rPr>
                      </a:b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975381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581191" y="3106757"/>
            <a:ext cx="10993549" cy="2076807"/>
          </a:xfrm>
        </p:spPr>
        <p:txBody>
          <a:bodyPr anchor="ctr">
            <a:normAutofit/>
          </a:bodyPr>
          <a:lstStyle/>
          <a:p>
            <a:r>
              <a:rPr lang="pt-BR" sz="4800" b="1" dirty="0" err="1">
                <a:solidFill>
                  <a:schemeClr val="accent1">
                    <a:lumMod val="10000"/>
                    <a:lumOff val="90000"/>
                  </a:schemeClr>
                </a:solidFill>
              </a:rPr>
              <a:t>Gt</a:t>
            </a:r>
            <a:r>
              <a:rPr lang="pt-BR" sz="4800" b="1" dirty="0">
                <a:solidFill>
                  <a:schemeClr val="accent1">
                    <a:lumMod val="10000"/>
                    <a:lumOff val="90000"/>
                  </a:schemeClr>
                </a:solidFill>
              </a:rPr>
              <a:t> – Gestão e Financiamento da Educação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81194" y="5183565"/>
            <a:ext cx="10993546" cy="590321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accent1">
                    <a:lumMod val="25000"/>
                    <a:lumOff val="75000"/>
                  </a:schemeClr>
                </a:solidFill>
              </a:rPr>
              <a:t>DELEGADA: NATHALIA MARTINS PIMENTA ZANETTI</a:t>
            </a:r>
          </a:p>
        </p:txBody>
      </p:sp>
    </p:spTree>
    <p:extLst>
      <p:ext uri="{BB962C8B-B14F-4D97-AF65-F5344CB8AC3E}">
        <p14:creationId xmlns:p14="http://schemas.microsoft.com/office/powerpoint/2010/main" val="424312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17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Assegurar condições, em mesmo prazo previsto pelo PNE, para a efetivação da gestão democrática da educação, considerando critérios técnicos de mérito e desempenho, bem como consulta pública à comunidade escolar e à sociedade civil organizada, no âmbito da educação pública, prevendo apoio técnico da União para tanto. </a:t>
            </a:r>
            <a:r>
              <a:rPr lang="pt-BR" sz="2300" dirty="0">
                <a:solidFill>
                  <a:schemeClr val="bg1"/>
                </a:solidFill>
              </a:rPr>
              <a:t>(NR) - Alterado pela Lei Municipal Nº 5.162, de 20 de setembro 2017.</a:t>
            </a:r>
            <a:endParaRPr lang="pt-B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94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17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766131"/>
              </p:ext>
            </p:extLst>
          </p:nvPr>
        </p:nvGraphicFramePr>
        <p:xfrm>
          <a:off x="424033" y="2178738"/>
          <a:ext cx="2727965" cy="198096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1529633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Há mecanismo técnico-democráticos de provimento do cargo de Diretor de Escola?</a:t>
                      </a:r>
                    </a:p>
                    <a:p>
                      <a:pPr marL="0" algn="l" defTabSz="457200" rtl="0" eaLnBrk="1" fontAlgn="b" latinLnBrk="0" hangingPunct="1"/>
                      <a:endParaRPr lang="pt-BR" sz="18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45133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</a:t>
                      </a:r>
                      <a:endParaRPr lang="pt-BR" sz="28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480652"/>
              </p:ext>
            </p:extLst>
          </p:nvPr>
        </p:nvGraphicFramePr>
        <p:xfrm>
          <a:off x="3280764" y="2178738"/>
          <a:ext cx="2727965" cy="198096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1529633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Existem Conselho Municipais em Educação atuantes e sua atuação tem caráter consultivo, deliberativo e normativa?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451334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PARCIALMENTE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690188"/>
              </p:ext>
            </p:extLst>
          </p:nvPr>
        </p:nvGraphicFramePr>
        <p:xfrm>
          <a:off x="424033" y="4296032"/>
          <a:ext cx="5584697" cy="2326441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5584697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1113234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Existem mecanismo legais ou tácitos (locais) que aludam a gestão democrática do ensino nas escolas públicas municipais? Quais? Listar!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1213207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Sim, as Associações de Pais e Mestres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647743"/>
              </p:ext>
            </p:extLst>
          </p:nvPr>
        </p:nvGraphicFramePr>
        <p:xfrm>
          <a:off x="6137495" y="4296032"/>
          <a:ext cx="5584697" cy="2326441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5584697">
                  <a:extLst>
                    <a:ext uri="{9D8B030D-6E8A-4147-A177-3AD203B41FA5}">
                      <a16:colId xmlns:a16="http://schemas.microsoft.com/office/drawing/2014/main" val="437503241"/>
                    </a:ext>
                  </a:extLst>
                </a:gridCol>
              </a:tblGrid>
              <a:tr h="715259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Foram realizadas ações com vistas a instituição da Gestão Democrática do Ensino no contexto deste PME? Quais?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267351751"/>
                  </a:ext>
                </a:extLst>
              </a:tr>
              <a:tr h="1611182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2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 andamento, as constituições dos Conselhos Escolares e o incentivo de participação dos</a:t>
                      </a:r>
                      <a:br>
                        <a:rPr lang="pt-BR" sz="2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22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Conselhos de Controle Social.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665924792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019893"/>
              </p:ext>
            </p:extLst>
          </p:nvPr>
        </p:nvGraphicFramePr>
        <p:xfrm>
          <a:off x="6137495" y="2178738"/>
          <a:ext cx="2727965" cy="198096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68109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Existem Conselhos Escolares ativos?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299875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NÃO, EM MAIS DE 70% DAS ESCOLAS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275069"/>
              </p:ext>
            </p:extLst>
          </p:nvPr>
        </p:nvGraphicFramePr>
        <p:xfrm>
          <a:off x="8994227" y="2178739"/>
          <a:ext cx="2727965" cy="198096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727965">
                  <a:extLst>
                    <a:ext uri="{9D8B030D-6E8A-4147-A177-3AD203B41FA5}">
                      <a16:colId xmlns:a16="http://schemas.microsoft.com/office/drawing/2014/main" val="437503241"/>
                    </a:ext>
                  </a:extLst>
                </a:gridCol>
              </a:tblGrid>
              <a:tr h="105755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elaboração do Projeto Político Pedagógico das escolas contempla ampla participação da comunidade escolar?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1267351751"/>
                  </a:ext>
                </a:extLst>
              </a:tr>
              <a:tr h="554122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665924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09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17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829947"/>
              </p:ext>
            </p:extLst>
          </p:nvPr>
        </p:nvGraphicFramePr>
        <p:xfrm>
          <a:off x="443345" y="2178739"/>
          <a:ext cx="11297204" cy="393548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821717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11377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atingida (menor que 50%)</a:t>
                      </a:r>
                    </a:p>
                  </a:txBody>
                  <a:tcPr marL="9525" marR="9525" marT="9525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296086"/>
      </p:ext>
    </p:extLst>
  </p:cSld>
  <p:clrMapOvr>
    <a:masterClrMapping/>
  </p:clrMapOvr>
  <p:transition spd="slow">
    <p:push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17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958830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62005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264506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17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443345" y="2178740"/>
          <a:ext cx="11297204" cy="4429617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</a:t>
                      </a:r>
                      <a:r>
                        <a:rPr lang="pt-BR" sz="4800" b="1" i="0" u="none" strike="noStrike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MANTIDO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20850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existem</a:t>
                      </a:r>
                      <a:r>
                        <a:rPr lang="pt-BR" sz="4800" u="none" strike="noStrike" baseline="0" dirty="0">
                          <a:effectLst/>
                        </a:rPr>
                        <a:t> redefinições no texto das estratégias nem </a:t>
                      </a:r>
                      <a:r>
                        <a:rPr lang="pt-BR" sz="4800" u="none" strike="noStrike" dirty="0">
                          <a:effectLst/>
                        </a:rPr>
                        <a:t>proposta de inserção</a:t>
                      </a:r>
                      <a:br>
                        <a:rPr lang="pt-BR" sz="4800" u="none" strike="noStrike" dirty="0">
                          <a:effectLst/>
                        </a:rPr>
                      </a:b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864948"/>
      </p:ext>
    </p:extLst>
  </p:cSld>
  <p:clrMapOvr>
    <a:masterClrMapping/>
  </p:clrMapOvr>
  <p:transition spd="slow">
    <p:push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18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3166772"/>
            <a:ext cx="10993546" cy="3118277"/>
          </a:xfrm>
        </p:spPr>
        <p:txBody>
          <a:bodyPr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</a:rPr>
              <a:t>Redefinir o investimento público na educação pública municipal em face da ampliação das transferências previstas no PNE (Meta 20).</a:t>
            </a:r>
          </a:p>
        </p:txBody>
      </p:sp>
    </p:spTree>
    <p:extLst>
      <p:ext uri="{BB962C8B-B14F-4D97-AF65-F5344CB8AC3E}">
        <p14:creationId xmlns:p14="http://schemas.microsoft.com/office/powerpoint/2010/main" val="139573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18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06356"/>
              </p:ext>
            </p:extLst>
          </p:nvPr>
        </p:nvGraphicFramePr>
        <p:xfrm>
          <a:off x="424032" y="2178738"/>
          <a:ext cx="3686497" cy="2472775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</a:tblGrid>
              <a:tr h="1041786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Foi realizada redefinição do investimento da educação pública municipal? Qual?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1430989"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pt-BR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580248"/>
              </p:ext>
            </p:extLst>
          </p:nvPr>
        </p:nvGraphicFramePr>
        <p:xfrm>
          <a:off x="4230587" y="2178741"/>
          <a:ext cx="3686497" cy="2510563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3686497">
                  <a:extLst>
                    <a:ext uri="{9D8B030D-6E8A-4147-A177-3AD203B41FA5}">
                      <a16:colId xmlns:a16="http://schemas.microsoft.com/office/drawing/2014/main" val="797895818"/>
                    </a:ext>
                  </a:extLst>
                </a:gridCol>
              </a:tblGrid>
              <a:tr h="809398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Recursos transferidos para educação pública municipal em 2019</a:t>
                      </a:r>
                    </a:p>
                  </a:txBody>
                  <a:tcPr marL="9525" marR="9525" marT="9525"/>
                </a:tc>
                <a:extLst>
                  <a:ext uri="{0D108BD9-81ED-4DB2-BD59-A6C34878D82A}">
                    <a16:rowId xmlns:a16="http://schemas.microsoft.com/office/drawing/2014/main" val="2545820008"/>
                  </a:ext>
                </a:extLst>
              </a:tr>
              <a:tr h="1663374"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Transferências federais, FUNDEB, Salário educação, PNAE,PNATE, PDDES e Ações Agregadas, </a:t>
                      </a:r>
                      <a:b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8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convênios de alimentação e transporte escolar com o estado e 25% dos impostos municipais.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1501468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14119"/>
              </p:ext>
            </p:extLst>
          </p:nvPr>
        </p:nvGraphicFramePr>
        <p:xfrm>
          <a:off x="424032" y="4758780"/>
          <a:ext cx="7493052" cy="1904411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7493052">
                  <a:extLst>
                    <a:ext uri="{9D8B030D-6E8A-4147-A177-3AD203B41FA5}">
                      <a16:colId xmlns:a16="http://schemas.microsoft.com/office/drawing/2014/main" val="466629207"/>
                    </a:ext>
                  </a:extLst>
                </a:gridCol>
              </a:tblGrid>
              <a:tr h="934766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20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Recursos transferidos para educação pública municipal em 2020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146431609"/>
                  </a:ext>
                </a:extLst>
              </a:tr>
              <a:tr h="786439"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Transferências federais, FUNDEB, Salário educação, PNAE,PNATE, PDDES e Ações Agregadas, convênios de alimentação e transporte escolar com o estado e 25% dos impostos municipais.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0171536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413676"/>
              </p:ext>
            </p:extLst>
          </p:nvPr>
        </p:nvGraphicFramePr>
        <p:xfrm>
          <a:off x="8044405" y="2178739"/>
          <a:ext cx="3696144" cy="4484452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69614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9363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A meta foi:</a:t>
                      </a:r>
                      <a:endParaRPr lang="pt-BR" sz="4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3548113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u="none" strike="noStrike" dirty="0">
                          <a:effectLst/>
                        </a:rPr>
                        <a:t>Não foi possível avaliar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6564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78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800" dirty="0"/>
              <a:t>META 18</a:t>
            </a:r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833197"/>
              </p:ext>
            </p:extLst>
          </p:nvPr>
        </p:nvGraphicFramePr>
        <p:xfrm>
          <a:off x="666403" y="3258391"/>
          <a:ext cx="3686498" cy="2933087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02233">
                  <a:extLst>
                    <a:ext uri="{9D8B030D-6E8A-4147-A177-3AD203B41FA5}">
                      <a16:colId xmlns:a16="http://schemas.microsoft.com/office/drawing/2014/main" val="731147564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1410159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5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22645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800" b="1" u="none" strike="noStrike" dirty="0">
                          <a:effectLst/>
                        </a:rPr>
                        <a:t>Estratégias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513372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Mantidas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Redefinidas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Excluídas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</a:tbl>
          </a:graphicData>
        </a:graphic>
      </p:graphicFrame>
      <p:graphicFrame>
        <p:nvGraphicFramePr>
          <p:cNvPr id="7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7932491"/>
              </p:ext>
            </p:extLst>
          </p:nvPr>
        </p:nvGraphicFramePr>
        <p:xfrm>
          <a:off x="4355216" y="3258392"/>
          <a:ext cx="3642050" cy="293308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69788">
                  <a:extLst>
                    <a:ext uri="{9D8B030D-6E8A-4147-A177-3AD203B41FA5}">
                      <a16:colId xmlns:a16="http://schemas.microsoft.com/office/drawing/2014/main" val="1250275105"/>
                    </a:ext>
                  </a:extLst>
                </a:gridCol>
                <a:gridCol w="2102386">
                  <a:extLst>
                    <a:ext uri="{9D8B030D-6E8A-4147-A177-3AD203B41FA5}">
                      <a16:colId xmlns:a16="http://schemas.microsoft.com/office/drawing/2014/main" val="360321201"/>
                    </a:ext>
                  </a:extLst>
                </a:gridCol>
                <a:gridCol w="1069876">
                  <a:extLst>
                    <a:ext uri="{9D8B030D-6E8A-4147-A177-3AD203B41FA5}">
                      <a16:colId xmlns:a16="http://schemas.microsoft.com/office/drawing/2014/main" val="4085815732"/>
                    </a:ext>
                  </a:extLst>
                </a:gridCol>
              </a:tblGrid>
              <a:tr h="770362">
                <a:tc gridSpan="2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800" u="none" strike="noStrike" dirty="0">
                        <a:effectLst/>
                      </a:endParaRPr>
                    </a:p>
                  </a:txBody>
                  <a:tcPr marL="9525" marR="9525" marT="9525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394128"/>
                  </a:ext>
                </a:extLst>
              </a:tr>
              <a:tr h="399938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kern="1200" dirty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Execução</a:t>
                      </a:r>
                    </a:p>
                  </a:txBody>
                  <a:tcPr marL="9525" marR="9525" marT="952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2452296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0963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Em andamento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150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Não realizadas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74894"/>
                  </a:ext>
                </a:extLst>
              </a:tr>
              <a:tr h="440697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Sem informação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pt-BR" sz="1800" b="1" i="0" u="none" strike="noStrike" kern="1200" dirty="0">
                          <a:solidFill>
                            <a:schemeClr val="accent1">
                              <a:lumMod val="10000"/>
                              <a:lumOff val="9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73992"/>
                  </a:ext>
                </a:extLst>
              </a:tr>
            </a:tbl>
          </a:graphicData>
        </a:graphic>
      </p:graphicFrame>
      <p:sp>
        <p:nvSpPr>
          <p:cNvPr id="8" name="Lágrima 7"/>
          <p:cNvSpPr/>
          <p:nvPr/>
        </p:nvSpPr>
        <p:spPr>
          <a:xfrm>
            <a:off x="8185533" y="3258391"/>
            <a:ext cx="3389207" cy="2933087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/>
              <a:t>MANTER</a:t>
            </a:r>
          </a:p>
        </p:txBody>
      </p:sp>
    </p:spTree>
    <p:extLst>
      <p:ext uri="{BB962C8B-B14F-4D97-AF65-F5344CB8AC3E}">
        <p14:creationId xmlns:p14="http://schemas.microsoft.com/office/powerpoint/2010/main" val="282915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57" y="702156"/>
            <a:ext cx="10951051" cy="1013800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/>
              <a:t>Meta 18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746069"/>
              </p:ext>
            </p:extLst>
          </p:nvPr>
        </p:nvGraphicFramePr>
        <p:xfrm>
          <a:off x="443345" y="2178740"/>
          <a:ext cx="11297204" cy="4359624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11297204">
                  <a:extLst>
                    <a:ext uri="{9D8B030D-6E8A-4147-A177-3AD203B41FA5}">
                      <a16:colId xmlns:a16="http://schemas.microsoft.com/office/drawing/2014/main" val="2744886297"/>
                    </a:ext>
                  </a:extLst>
                </a:gridCol>
              </a:tblGrid>
              <a:tr h="2179812">
                <a:tc>
                  <a:txBody>
                    <a:bodyPr/>
                    <a:lstStyle/>
                    <a:p>
                      <a:pPr algn="ctr" fontAlgn="b"/>
                      <a:r>
                        <a:rPr lang="pt-BR" sz="48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 TEXTO DA META FOI MANTIDO.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748028789"/>
                  </a:ext>
                </a:extLst>
              </a:tr>
              <a:tr h="2179812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4800" u="none" strike="noStrike" dirty="0">
                          <a:effectLst/>
                        </a:rPr>
                        <a:t>Não há proposta de inserção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4800" u="none" strike="noStrike" dirty="0">
                          <a:effectLst/>
                        </a:rPr>
                        <a:t>de nova estratégia.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632520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829597"/>
      </p:ext>
    </p:extLst>
  </p:cSld>
  <p:clrMapOvr>
    <a:masterClrMapping/>
  </p:clrMapOvr>
  <p:transition spd="slow">
    <p:push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6600" b="1" dirty="0"/>
              <a:t>Meta 18 – Estratégia 2</a:t>
            </a:r>
          </a:p>
        </p:txBody>
      </p:sp>
      <p:sp>
        <p:nvSpPr>
          <p:cNvPr id="2" name="Espaço Reservado para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Texto original</a:t>
            </a:r>
          </a:p>
        </p:txBody>
      </p:sp>
      <p:sp>
        <p:nvSpPr>
          <p:cNvPr id="12" name="Espaço Reservado para Conteúdo 11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276267" cy="2934999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18.2) Fortalecer os mecanismos e os instrumentos que assegurem, nos termos do parágrafo único do </a:t>
            </a:r>
            <a:br>
              <a:rPr lang="pt-BR" dirty="0"/>
            </a:br>
            <a:r>
              <a:rPr lang="pt-BR" dirty="0"/>
              <a:t>art. 48 da Lei Complementar nº 101, de 4 de maio de 2000, a transparência e o controle social na utilização dos recursos públicos aplicados em educação, especialmente a realização de audiências públicas, a criação de portais eletrônicos de transparência e a capacitação dos membros de conselhos de acompanhamento e controle social do Fundeb, com a colaboração do Ministério da Educação, da Secretaria de Educação do Estado e entre Municípios e os Tribunais de Contas da União e do Estado;</a:t>
            </a:r>
            <a:endParaRPr lang="pt-BR" sz="24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r"/>
            <a:r>
              <a:rPr lang="pt-BR" dirty="0"/>
              <a:t>Sugestão de redefinição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sz="quarter" idx="4"/>
          </p:nvPr>
        </p:nvSpPr>
        <p:spPr>
          <a:xfrm>
            <a:off x="6217708" y="2926052"/>
            <a:ext cx="5656239" cy="2934999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O parágrafo único desta Lei foi revogado em 2016 e substituídos por parágrafos 1° ao 6°</a:t>
            </a:r>
          </a:p>
        </p:txBody>
      </p:sp>
      <p:grpSp>
        <p:nvGrpSpPr>
          <p:cNvPr id="7" name="Agrupar 5"/>
          <p:cNvGrpSpPr/>
          <p:nvPr/>
        </p:nvGrpSpPr>
        <p:grpSpPr>
          <a:xfrm>
            <a:off x="5066355" y="1561967"/>
            <a:ext cx="2059292" cy="1297192"/>
            <a:chOff x="1076245" y="1997623"/>
            <a:chExt cx="2059292" cy="1297192"/>
          </a:xfrm>
        </p:grpSpPr>
        <p:sp>
          <p:nvSpPr>
            <p:cNvPr id="8" name="Elipse 7"/>
            <p:cNvSpPr/>
            <p:nvPr/>
          </p:nvSpPr>
          <p:spPr>
            <a:xfrm>
              <a:off x="1457296" y="1997625"/>
              <a:ext cx="1297192" cy="1297190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400" b="1" dirty="0"/>
            </a:p>
          </p:txBody>
        </p:sp>
        <p:sp>
          <p:nvSpPr>
            <p:cNvPr id="9" name="Elipse 8"/>
            <p:cNvSpPr/>
            <p:nvPr/>
          </p:nvSpPr>
          <p:spPr>
            <a:xfrm>
              <a:off x="1457296" y="1997623"/>
              <a:ext cx="1297192" cy="129719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400" b="1" dirty="0"/>
            </a:p>
          </p:txBody>
        </p:sp>
        <p:sp>
          <p:nvSpPr>
            <p:cNvPr id="10" name="Rolagem: Horizontal 8"/>
            <p:cNvSpPr/>
            <p:nvPr/>
          </p:nvSpPr>
          <p:spPr>
            <a:xfrm rot="20255036">
              <a:off x="1076245" y="2200309"/>
              <a:ext cx="2059292" cy="891820"/>
            </a:xfrm>
            <a:prstGeom prst="horizontalScroll">
              <a:avLst/>
            </a:prstGeom>
            <a:solidFill>
              <a:srgbClr val="FFC000"/>
            </a:solidFill>
            <a:ln w="3175">
              <a:solidFill>
                <a:srgbClr val="BAA5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Redefinição .....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37979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418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19316" y="733465"/>
            <a:ext cx="109517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pt-BR" sz="66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FÓRUM MUNICIPAL DE EDUCAÇÃO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46249" y="2116217"/>
            <a:ext cx="869791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pt-BR" sz="8000" b="1" spc="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Impact" panose="020B0806030902050204" pitchFamily="34" charset="0"/>
              </a:rPr>
              <a:t>VII CONFERÊNCIA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919818" y="4143375"/>
            <a:ext cx="2350773" cy="233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988" y="4348163"/>
            <a:ext cx="1209675" cy="134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4348163"/>
            <a:ext cx="1193800" cy="147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57275" y="5803900"/>
            <a:ext cx="22526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pt-BR" sz="1400">
                <a:latin typeface="Calibri" panose="020F0502020204030204" pitchFamily="34" charset="0"/>
              </a:rPr>
              <a:t>PREFEITURA MUNICIPAL DE</a:t>
            </a:r>
          </a:p>
          <a:p>
            <a:pPr algn="ctr" hangingPunct="1">
              <a:lnSpc>
                <a:spcPct val="100000"/>
              </a:lnSpc>
            </a:pPr>
            <a:r>
              <a:rPr lang="pt-BR" sz="2400" b="1">
                <a:latin typeface="Calibri" panose="020F0502020204030204" pitchFamily="34" charset="0"/>
              </a:rPr>
              <a:t>PIRASSUNUNGA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963025" y="5756275"/>
            <a:ext cx="21510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pt-BR" sz="1400">
                <a:latin typeface="Calibri" panose="020F0502020204030204" pitchFamily="34" charset="0"/>
              </a:rPr>
              <a:t>SECRETARIA MUNICIPAL DE</a:t>
            </a:r>
          </a:p>
          <a:p>
            <a:pPr algn="ctr" hangingPunct="1">
              <a:lnSpc>
                <a:spcPct val="100000"/>
              </a:lnSpc>
            </a:pPr>
            <a:r>
              <a:rPr lang="pt-BR" sz="2400" b="1">
                <a:latin typeface="Calibri" panose="020F0502020204030204" pitchFamily="34" charset="0"/>
              </a:rPr>
              <a:t>EDUCAÇÃO</a:t>
            </a:r>
          </a:p>
        </p:txBody>
      </p:sp>
    </p:spTree>
    <p:extLst>
      <p:ext uri="{BB962C8B-B14F-4D97-AF65-F5344CB8AC3E}">
        <p14:creationId xmlns:p14="http://schemas.microsoft.com/office/powerpoint/2010/main" val="93774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1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1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TM03457464[[fn=Dividendo]]</Template>
  <TotalTime>4030</TotalTime>
  <Words>3563</Words>
  <Application>Microsoft Office PowerPoint</Application>
  <PresentationFormat>Widescreen</PresentationFormat>
  <Paragraphs>644</Paragraphs>
  <Slides>88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88</vt:i4>
      </vt:variant>
    </vt:vector>
  </HeadingPairs>
  <TitlesOfParts>
    <vt:vector size="95" baseType="lpstr">
      <vt:lpstr>Arial</vt:lpstr>
      <vt:lpstr>Calibri</vt:lpstr>
      <vt:lpstr>Gill Sans MT</vt:lpstr>
      <vt:lpstr>Impact</vt:lpstr>
      <vt:lpstr>Times New Roman</vt:lpstr>
      <vt:lpstr>Wingdings 2</vt:lpstr>
      <vt:lpstr>Dividendo</vt:lpstr>
      <vt:lpstr>Apresentação do PowerPoint</vt:lpstr>
      <vt:lpstr>Gt – Educação Infantil</vt:lpstr>
      <vt:lpstr>META 1</vt:lpstr>
      <vt:lpstr>Meta 1</vt:lpstr>
      <vt:lpstr>META 1</vt:lpstr>
      <vt:lpstr>Meta 1</vt:lpstr>
      <vt:lpstr>Gt – Ensino Fundamental </vt:lpstr>
      <vt:lpstr>META 2</vt:lpstr>
      <vt:lpstr>Meta 2</vt:lpstr>
      <vt:lpstr>META 2</vt:lpstr>
      <vt:lpstr>Meta 2</vt:lpstr>
      <vt:lpstr>META 5</vt:lpstr>
      <vt:lpstr>Meta 5</vt:lpstr>
      <vt:lpstr>META 5</vt:lpstr>
      <vt:lpstr>Meta 5</vt:lpstr>
      <vt:lpstr>Meta 5 – Estratégia 5</vt:lpstr>
      <vt:lpstr>META 6</vt:lpstr>
      <vt:lpstr>Meta 6</vt:lpstr>
      <vt:lpstr>META 6</vt:lpstr>
      <vt:lpstr>Meta 6</vt:lpstr>
      <vt:lpstr>Gt – Ensino Médio</vt:lpstr>
      <vt:lpstr>META 3</vt:lpstr>
      <vt:lpstr>Meta 3</vt:lpstr>
      <vt:lpstr>META 3</vt:lpstr>
      <vt:lpstr>Meta 3</vt:lpstr>
      <vt:lpstr>META 7</vt:lpstr>
      <vt:lpstr>Meta 7</vt:lpstr>
      <vt:lpstr>META 7</vt:lpstr>
      <vt:lpstr>Meta 7</vt:lpstr>
      <vt:lpstr>Gt – Atendimento Educacional Especializado</vt:lpstr>
      <vt:lpstr>META 4</vt:lpstr>
      <vt:lpstr>Meta 4</vt:lpstr>
      <vt:lpstr>META 4</vt:lpstr>
      <vt:lpstr>Meta 4</vt:lpstr>
      <vt:lpstr>Meta 4 – Estratégia 2</vt:lpstr>
      <vt:lpstr>Gt – Educação de Jovens e Adultos</vt:lpstr>
      <vt:lpstr>META 8</vt:lpstr>
      <vt:lpstr>Meta 8</vt:lpstr>
      <vt:lpstr>META 8</vt:lpstr>
      <vt:lpstr>Meta 8</vt:lpstr>
      <vt:lpstr>Meta 8</vt:lpstr>
      <vt:lpstr>META 9</vt:lpstr>
      <vt:lpstr>Meta 9</vt:lpstr>
      <vt:lpstr>META 9</vt:lpstr>
      <vt:lpstr>Meta 9</vt:lpstr>
      <vt:lpstr>Meta 9</vt:lpstr>
      <vt:lpstr>Gt – Ensino Profissionalizante </vt:lpstr>
      <vt:lpstr>META 10</vt:lpstr>
      <vt:lpstr>Meta 10</vt:lpstr>
      <vt:lpstr>Meta 10</vt:lpstr>
      <vt:lpstr>META 11</vt:lpstr>
      <vt:lpstr>Meta 11</vt:lpstr>
      <vt:lpstr>Meta 11</vt:lpstr>
      <vt:lpstr>Gt – Ensino Superior </vt:lpstr>
      <vt:lpstr>META 12</vt:lpstr>
      <vt:lpstr>Meta 12</vt:lpstr>
      <vt:lpstr>META 12</vt:lpstr>
      <vt:lpstr>Meta 12</vt:lpstr>
      <vt:lpstr>Gt – Magistério</vt:lpstr>
      <vt:lpstr>META 13</vt:lpstr>
      <vt:lpstr>Meta 13</vt:lpstr>
      <vt:lpstr>META 13</vt:lpstr>
      <vt:lpstr>Meta 13</vt:lpstr>
      <vt:lpstr>META 14</vt:lpstr>
      <vt:lpstr>Meta 14</vt:lpstr>
      <vt:lpstr>Meta 14</vt:lpstr>
      <vt:lpstr>META 14</vt:lpstr>
      <vt:lpstr>Meta 14</vt:lpstr>
      <vt:lpstr>META 15</vt:lpstr>
      <vt:lpstr>Meta 15</vt:lpstr>
      <vt:lpstr>META 15</vt:lpstr>
      <vt:lpstr>Meta 15</vt:lpstr>
      <vt:lpstr>META 16</vt:lpstr>
      <vt:lpstr>Meta 16</vt:lpstr>
      <vt:lpstr>META 16</vt:lpstr>
      <vt:lpstr>Meta 16</vt:lpstr>
      <vt:lpstr>Gt – Gestão e Financiamento da Educação</vt:lpstr>
      <vt:lpstr>META 17</vt:lpstr>
      <vt:lpstr>Meta 17</vt:lpstr>
      <vt:lpstr>Meta 17</vt:lpstr>
      <vt:lpstr>META 17</vt:lpstr>
      <vt:lpstr>Meta 17</vt:lpstr>
      <vt:lpstr>META 18</vt:lpstr>
      <vt:lpstr>Meta 18</vt:lpstr>
      <vt:lpstr>META 18</vt:lpstr>
      <vt:lpstr>Meta 18</vt:lpstr>
      <vt:lpstr>Meta 18 – Estratégia 2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Vagner dos Santos</dc:creator>
  <cp:lastModifiedBy>Mireille</cp:lastModifiedBy>
  <cp:revision>184</cp:revision>
  <cp:lastPrinted>2019-08-26T13:45:57Z</cp:lastPrinted>
  <dcterms:created xsi:type="dcterms:W3CDTF">2017-05-18T14:28:44Z</dcterms:created>
  <dcterms:modified xsi:type="dcterms:W3CDTF">2021-11-29T13:47:39Z</dcterms:modified>
</cp:coreProperties>
</file>