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Grandstander" pitchFamily="2" charset="0"/>
      <p:regular r:id="rId22"/>
      <p:bold r:id="rId23"/>
      <p:italic r:id="rId24"/>
      <p:boldItalic r:id="rId25"/>
    </p:embeddedFont>
    <p:embeddedFont>
      <p:font typeface="Grandstander Medium" pitchFamily="2" charset="0"/>
      <p:regular r:id="rId26"/>
      <p:italic r:id="rId27"/>
    </p:embeddedFont>
    <p:embeddedFont>
      <p:font typeface="Grandstander SemiBold" pitchFamily="2" charset="0"/>
      <p:bold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226" userDrawn="1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PINC7+fSgMeIF6CSaU4AtFChf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866909-FD43-4B51-B705-FBEB76CA293F}">
  <a:tblStyle styleId="{1D866909-FD43-4B51-B705-FBEB76CA29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38" y="102"/>
      </p:cViewPr>
      <p:guideLst>
        <p:guide orient="horz" pos="1620"/>
        <p:guide pos="2880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/>
              <a:t>Currículo em Ação - Caderno do Estudante – Página 68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/>
              <a:t>https://efape.educacao.sp.gov.br/curriculopaulista/wp-content/uploads/2023/07/2023072-EF_3ANO_LPMAT_miolo.pdf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9c03e3d857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9c03e3d857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c03e3d857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9c03e3d857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/>
              <a:t>(EF03MA03) Construir e utilizar fatos básicos da adição, subtração e da multiplicação para o cálculo mental ou escrito.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/>
              <a:t>Currículo em Ação - Caderno do Estudante - Página 68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/>
              <a:t>https://efape.educacao.sp.gov.br/curriculopaulista/wp-content/uploads/2023/07/2023072-EF_3ANO_LPMAT_miolo.pdf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Currículo em Ação -  Caderno do Estudante -  Página 68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https://efape.educacao.sp.gov.br/curriculopaulista/wp-content/uploads/2023/07/2023072-EF_3ANO_LPMAT_miolo.pdf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/>
              <a:t>Currículo em Ação - Caderno do Estudante - Página 68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/>
              <a:t>https://efape.educacao.sp.gov.br/curriculopaulista/wp-content/uploads/2023/07/2023072-EF_3ANO_LPMAT_miolo.pdf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Currículo em Ação -  Caderno do Estudante -  Página 68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https://efape.educacao.sp.gov.br/curriculopaulista/wp-content/uploads/2023/07/2023072-EF_3ANO_LPMAT_miolo.pdf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Capa - Matemática">
  <p:cSld name="1. Capa - Matemátic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1700" y="255450"/>
            <a:ext cx="1037050" cy="10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2" name="Google Shape;1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878" y="255449"/>
            <a:ext cx="1090250" cy="8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4025" y="4630550"/>
            <a:ext cx="2034725" cy="2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2450" y="402600"/>
            <a:ext cx="1090250" cy="40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93950" y="607487"/>
            <a:ext cx="1037050" cy="100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/>
          <p:nvPr/>
        </p:nvSpPr>
        <p:spPr>
          <a:xfrm rot="-5400000">
            <a:off x="8622225" y="110790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  <p:sp>
        <p:nvSpPr>
          <p:cNvPr id="17" name="Google Shape;17;p8"/>
          <p:cNvSpPr/>
          <p:nvPr/>
        </p:nvSpPr>
        <p:spPr>
          <a:xfrm rot="-48255" flipH="1">
            <a:off x="8006887" y="784003"/>
            <a:ext cx="812180" cy="424256"/>
          </a:xfrm>
          <a:prstGeom prst="roundRect">
            <a:avLst>
              <a:gd name="adj" fmla="val 729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2000" b="0" i="0" u="none" strike="noStrike" cap="none">
                <a:solidFill>
                  <a:srgbClr val="FFFFFF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ANO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Contra capa">
  <p:cSld name="12. Fechamen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1"/>
          <p:cNvGrpSpPr/>
          <p:nvPr/>
        </p:nvGrpSpPr>
        <p:grpSpPr>
          <a:xfrm>
            <a:off x="3213025" y="1212517"/>
            <a:ext cx="3022750" cy="2990400"/>
            <a:chOff x="3060625" y="1076550"/>
            <a:chExt cx="3022750" cy="2990400"/>
          </a:xfrm>
        </p:grpSpPr>
        <p:pic>
          <p:nvPicPr>
            <p:cNvPr id="77" name="Google Shape;7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0625" y="1076550"/>
              <a:ext cx="3022750" cy="299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5350" y="2438712"/>
              <a:ext cx="2053300" cy="266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11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Aprofundando">
  <p:cSld name="9. Nova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c03e3d857_0_1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2" name="Google Shape;82;g29c03e3d857_0_144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9c03e3d857_0_144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4" name="Google Shape;84;g29c03e3d857_0_144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5" name="Google Shape;85;g29c03e3d857_0_144"/>
          <p:cNvSpPr txBox="1">
            <a:spLocks noGrp="1"/>
          </p:cNvSpPr>
          <p:nvPr>
            <p:ph type="subTitle" idx="2"/>
          </p:nvPr>
        </p:nvSpPr>
        <p:spPr>
          <a:xfrm rot="-60000">
            <a:off x="131681" y="157220"/>
            <a:ext cx="4336952" cy="367500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9c03e3d857_0_144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Aprofundando">
  <p:cSld name="10. Sem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c03e3d857_0_1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9" name="Google Shape;89;g29c03e3d857_0_153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9c03e3d857_0_153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1" name="Google Shape;91;g29c03e3d857_0_153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2" name="Google Shape;92;g29c03e3d857_0_153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Conteúdo/Objetivo de aprendizagem">
  <p:cSld name="2. Conteúdo e objetiv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0" name="Google Shape;20;p9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9"/>
          <p:cNvSpPr/>
          <p:nvPr/>
        </p:nvSpPr>
        <p:spPr>
          <a:xfrm>
            <a:off x="4550725" y="225325"/>
            <a:ext cx="4411200" cy="4701000"/>
          </a:xfrm>
          <a:prstGeom prst="roundRect">
            <a:avLst>
              <a:gd name="adj" fmla="val 3153"/>
            </a:avLst>
          </a:prstGeom>
          <a:solidFill>
            <a:srgbClr val="F6ED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4818875" y="740314"/>
            <a:ext cx="38883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/>
          <p:nvPr/>
        </p:nvSpPr>
        <p:spPr>
          <a:xfrm rot="-59810">
            <a:off x="134959" y="152901"/>
            <a:ext cx="1534732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CONTEÚDO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24" name="Google Shape;24;p9"/>
          <p:cNvSpPr txBox="1"/>
          <p:nvPr/>
        </p:nvSpPr>
        <p:spPr>
          <a:xfrm rot="-59789">
            <a:off x="4478371" y="137005"/>
            <a:ext cx="3363809" cy="386162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OBJETIVO DE APRENDIZAGEM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2"/>
          </p:nvPr>
        </p:nvSpPr>
        <p:spPr>
          <a:xfrm>
            <a:off x="434375" y="740314"/>
            <a:ext cx="38883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Para começar">
  <p:cSld name="3. Para começ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9" name="Google Shape;29;p13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"/>
          <p:cNvSpPr txBox="1"/>
          <p:nvPr/>
        </p:nvSpPr>
        <p:spPr>
          <a:xfrm rot="-59551">
            <a:off x="134926" y="148991"/>
            <a:ext cx="1991699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PARA COMEÇAR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O que é?">
  <p:cSld name="4. O que é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6" name="Google Shape;36;p14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 rot="-59722">
            <a:off x="134972" y="154375"/>
            <a:ext cx="1364306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O QUE É?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Praticando">
  <p:cSld name="5. Pratican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3" name="Google Shape;43;p15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5"/>
          <p:cNvSpPr txBox="1"/>
          <p:nvPr/>
        </p:nvSpPr>
        <p:spPr>
          <a:xfrm rot="-59133">
            <a:off x="134946" y="151223"/>
            <a:ext cx="1744158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PRATICANDO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Sistematizando">
  <p:cSld name="6. Sistematizan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0" name="Google Shape;50;p16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6"/>
          <p:cNvSpPr txBox="1"/>
          <p:nvPr/>
        </p:nvSpPr>
        <p:spPr>
          <a:xfrm rot="-59266">
            <a:off x="134913" y="147496"/>
            <a:ext cx="2175323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SISTEMATIZANDO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O que aprendemos hoje?">
  <p:cSld name="7. O que aprendemos hoj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7" name="Google Shape;57;p17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7"/>
          <p:cNvSpPr txBox="1"/>
          <p:nvPr/>
        </p:nvSpPr>
        <p:spPr>
          <a:xfrm rot="-59852">
            <a:off x="134836" y="138777"/>
            <a:ext cx="3153478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O QUE APRENDEMOS HOJE?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pic>
        <p:nvPicPr>
          <p:cNvPr id="59" name="Google Shape;59;p17"/>
          <p:cNvPicPr preferRelativeResize="0"/>
          <p:nvPr/>
        </p:nvPicPr>
        <p:blipFill rotWithShape="1">
          <a:blip r:embed="rId3">
            <a:alphaModFix/>
          </a:blip>
          <a:srcRect l="15588" r="14095"/>
          <a:stretch/>
        </p:blipFill>
        <p:spPr>
          <a:xfrm>
            <a:off x="360650" y="504800"/>
            <a:ext cx="3001025" cy="4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521638" y="740325"/>
            <a:ext cx="51855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Aprofundando">
  <p:cSld name="8. Aprofundando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4" name="Google Shape;64;p18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8"/>
          <p:cNvSpPr txBox="1"/>
          <p:nvPr/>
        </p:nvSpPr>
        <p:spPr>
          <a:xfrm rot="-60427">
            <a:off x="134914" y="147892"/>
            <a:ext cx="2082322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APROFUNDANDO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456450" y="1239625"/>
            <a:ext cx="8258700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456450" y="673625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Referências ">
  <p:cSld name="11. Referência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1" name="Google Shape;71;p19"/>
          <p:cNvSpPr/>
          <p:nvPr/>
        </p:nvSpPr>
        <p:spPr>
          <a:xfrm>
            <a:off x="204850" y="225325"/>
            <a:ext cx="8757000" cy="4701000"/>
          </a:xfrm>
          <a:prstGeom prst="roundRect">
            <a:avLst>
              <a:gd name="adj" fmla="val 3153"/>
            </a:avLst>
          </a:prstGeom>
          <a:solidFill>
            <a:srgbClr val="FFFC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9"/>
          <p:cNvSpPr txBox="1"/>
          <p:nvPr/>
        </p:nvSpPr>
        <p:spPr>
          <a:xfrm rot="-60039">
            <a:off x="134940" y="150748"/>
            <a:ext cx="1769370" cy="386156"/>
          </a:xfrm>
          <a:prstGeom prst="rect">
            <a:avLst/>
          </a:prstGeom>
          <a:solidFill>
            <a:srgbClr val="74489D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REFERÊNCIAS</a:t>
            </a:r>
            <a:endParaRPr sz="1800" b="0" i="0" u="none" strike="noStrike" cap="none">
              <a:solidFill>
                <a:schemeClr val="lt1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59300" y="797675"/>
            <a:ext cx="82959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/>
          <p:nvPr/>
        </p:nvSpPr>
        <p:spPr>
          <a:xfrm rot="-5400000">
            <a:off x="8622225" y="362054"/>
            <a:ext cx="88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rgbClr val="333333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2024_AI_V1</a:t>
            </a:r>
            <a:endParaRPr sz="700" b="0" i="0" u="none" strike="noStrike" cap="none">
              <a:solidFill>
                <a:srgbClr val="000000"/>
              </a:solidFill>
              <a:latin typeface="Grandstander Medium"/>
              <a:ea typeface="Grandstander Medium"/>
              <a:cs typeface="Grandstander Medium"/>
              <a:sym typeface="Grandstander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None/>
              <a:defRPr sz="2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fape.educacao.sp.gov.br/curriculopaulista/wp-content/uploads/2022/06/EF_3ANO_EMAI-TEC_miolo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.br/detail/ilustra%C3%A7%C3%A3o/green-frog-on-a-white-background-ilustra%C3%A7%C3%A3o-royalty-free/1334993248?phrase=R%C3%83&amp;adppopup=tru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gettyimages.com.br/detail/ilustra%C3%A7%C3%A3o/only-one-brazilian-real-coin-used-since-2009-ilustra%C3%A7%C3%A3o-royalty-free/1309326941?phrase=moedas&amp;adppopup=true" TargetMode="External"/><Relationship Id="rId4" Type="http://schemas.openxmlformats.org/officeDocument/2006/relationships/hyperlink" Target="https://efape.educacao.sp.gov.br/curriculopaulista/wp-content/uploads/2023/07/2023072-EF_3ANO_LPMAT_miolo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.br/detail/ilustra%C3%A7%C3%A3o/people-read-and-study-students-prepare-for-ilustra%C3%A7%C3%A3o-royalty-free/1218534381?phrase=LIVRO&amp;adppopup=tru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ettyimages.com.br/detail/ilustra%C3%A7%C3%A3o/lake-icons-set-flat-vector-isolated-ilustra%C3%A7%C3%A3o-royalty-free/1384272322?phrase=LAGO&amp;adppopup=true" TargetMode="External"/><Relationship Id="rId5" Type="http://schemas.openxmlformats.org/officeDocument/2006/relationships/hyperlink" Target="https://www.gettyimages.com.br/detail/ilustra%C3%A7%C3%A3o/vector-set-cute-latin-american-characters-ilustra%C3%A7%C3%A3o-royalty-free/1449476090?phrase=PASSARO&amp;adppopup=true" TargetMode="External"/><Relationship Id="rId4" Type="http://schemas.openxmlformats.org/officeDocument/2006/relationships/hyperlink" Target="https://www.gettyimages.com.br/detail/ilustra%C3%A7%C3%A3o/stroke-line-icons-set-of-solution-ilustra%C3%A7%C3%A3o-royalty-free/1193427472?phrase=QUEBRA-CABE%C3%87A&amp;adppopup=tru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 rot="-48394" flipH="1">
            <a:off x="236565" y="4090382"/>
            <a:ext cx="1342633" cy="330035"/>
          </a:xfrm>
          <a:prstGeom prst="roundRect">
            <a:avLst>
              <a:gd name="adj" fmla="val 7293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4</a:t>
            </a:r>
            <a:r>
              <a:rPr lang="pt-BR" sz="1600" b="0" i="0" u="sng" strike="noStrike" cap="none" baseline="30000">
                <a:solidFill>
                  <a:srgbClr val="000000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o</a:t>
            </a:r>
            <a:r>
              <a:rPr lang="pt-BR" sz="1600" b="0" i="0" u="none" strike="noStrike" cap="none">
                <a:solidFill>
                  <a:srgbClr val="000000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 BIMESTRE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 rot="49167">
            <a:off x="235961" y="4552633"/>
            <a:ext cx="3691878" cy="330035"/>
          </a:xfrm>
          <a:prstGeom prst="roundRect">
            <a:avLst>
              <a:gd name="adj" fmla="val 7293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ENSINO FUNDAMENTAL: ANOS INICIAIS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61400" y="2095598"/>
            <a:ext cx="8221200" cy="1480800"/>
          </a:xfrm>
          <a:prstGeom prst="rect">
            <a:avLst/>
          </a:prstGeom>
          <a:noFill/>
          <a:ln>
            <a:noFill/>
          </a:ln>
          <a:effectLst>
            <a:outerShdw dist="47625" dir="5400000" algn="bl" rotWithShape="0">
              <a:srgbClr val="000000">
                <a:alpha val="23921"/>
              </a:srgbClr>
            </a:outerShdw>
          </a:effectLst>
        </p:spPr>
        <p:txBody>
          <a:bodyPr spcFirstLastPara="1" wrap="square" lIns="90000" tIns="18000" rIns="91425" bIns="18000" anchor="ctr" anchorCtr="0">
            <a:norm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i="0" u="none" strike="noStrike" cap="none">
                <a:solidFill>
                  <a:srgbClr val="000000"/>
                </a:solidFill>
                <a:latin typeface="Grandstander"/>
                <a:ea typeface="Grandstander"/>
                <a:cs typeface="Grandstander"/>
                <a:sym typeface="Grandstander"/>
              </a:rPr>
              <a:t>EXPLORANDO A MULTIPLICAÇÃO</a:t>
            </a:r>
            <a:br>
              <a:rPr lang="pt-BR" sz="3600" b="1" i="0" u="none" strike="noStrike" cap="none">
                <a:solidFill>
                  <a:srgbClr val="000000"/>
                </a:solidFill>
                <a:latin typeface="Grandstander"/>
                <a:ea typeface="Grandstander"/>
                <a:cs typeface="Grandstander"/>
                <a:sym typeface="Grandstander"/>
              </a:rPr>
            </a:br>
            <a:r>
              <a:rPr lang="pt-BR" sz="3600" b="1" i="0" u="none" strike="noStrike" cap="none">
                <a:solidFill>
                  <a:srgbClr val="000000"/>
                </a:solidFill>
                <a:latin typeface="Grandstander"/>
                <a:ea typeface="Grandstander"/>
                <a:cs typeface="Grandstander"/>
                <a:sym typeface="Grandstander"/>
              </a:rPr>
              <a:t> PARTE 2</a:t>
            </a:r>
            <a:endParaRPr sz="3600" b="1" i="0" u="none" strike="noStrike" cap="none">
              <a:solidFill>
                <a:srgbClr val="000000"/>
              </a:solidFill>
              <a:latin typeface="Grandstander"/>
              <a:ea typeface="Grandstander"/>
              <a:cs typeface="Grandstander"/>
              <a:sym typeface="Grandstander"/>
            </a:endParaRPr>
          </a:p>
        </p:txBody>
      </p:sp>
      <p:sp>
        <p:nvSpPr>
          <p:cNvPr id="100" name="Google Shape;100;p1"/>
          <p:cNvSpPr/>
          <p:nvPr/>
        </p:nvSpPr>
        <p:spPr>
          <a:xfrm rot="-48481" flipH="1">
            <a:off x="7973178" y="297652"/>
            <a:ext cx="893489" cy="686195"/>
          </a:xfrm>
          <a:prstGeom prst="roundRect">
            <a:avLst>
              <a:gd name="adj" fmla="val 729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4200" b="0" i="0" u="none" strike="noStrike" cap="none">
                <a:solidFill>
                  <a:schemeClr val="lt1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3</a:t>
            </a:r>
            <a:r>
              <a:rPr lang="pt-BR" sz="4200" b="0" i="0" u="sng" strike="noStrike" cap="none" baseline="30000">
                <a:solidFill>
                  <a:schemeClr val="lt1"/>
                </a:solidFill>
                <a:latin typeface="Grandstander Medium"/>
                <a:ea typeface="Grandstander Medium"/>
                <a:cs typeface="Grandstander Medium"/>
                <a:sym typeface="Grandstander Medium"/>
              </a:rPr>
              <a:t>o</a:t>
            </a:r>
            <a:endParaRPr sz="2200" b="0" i="0" u="sng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 rot="-59535">
            <a:off x="3223103" y="3634314"/>
            <a:ext cx="2702505" cy="386054"/>
          </a:xfrm>
          <a:prstGeom prst="rect">
            <a:avLst/>
          </a:prstGeom>
          <a:solidFill>
            <a:srgbClr val="4B5EAA"/>
          </a:solidFill>
          <a:ln>
            <a:noFill/>
          </a:ln>
        </p:spPr>
        <p:txBody>
          <a:bodyPr spcFirstLastPara="1" wrap="square" lIns="90000" tIns="54000" rIns="91425" bIns="54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rgbClr val="FFFFFF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MATEMÁTICA</a:t>
            </a:r>
            <a:endParaRPr sz="1800" b="0" i="0" u="none" strike="noStrike" cap="none">
              <a:solidFill>
                <a:srgbClr val="FFFFFF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  <p:sp>
        <p:nvSpPr>
          <p:cNvPr id="102" name="Google Shape;102;p1"/>
          <p:cNvSpPr txBox="1"/>
          <p:nvPr/>
        </p:nvSpPr>
        <p:spPr>
          <a:xfrm rot="-59878">
            <a:off x="4020872" y="1700599"/>
            <a:ext cx="1102367" cy="355256"/>
          </a:xfrm>
          <a:prstGeom prst="rect">
            <a:avLst/>
          </a:prstGeom>
          <a:solidFill>
            <a:srgbClr val="4B5EAA"/>
          </a:solidFill>
          <a:ln>
            <a:noFill/>
          </a:ln>
        </p:spPr>
        <p:txBody>
          <a:bodyPr spcFirstLastPara="1" wrap="square" lIns="90000" tIns="54000" rIns="91425" bIns="54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800" b="0" i="0" u="none" strike="noStrike" cap="none">
                <a:solidFill>
                  <a:srgbClr val="FFFFFF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rPr>
              <a:t>AULA 6</a:t>
            </a:r>
            <a:endParaRPr sz="1800" b="0" i="0" u="none" strike="noStrike" cap="none">
              <a:solidFill>
                <a:srgbClr val="FFFFFF"/>
              </a:solidFill>
              <a:latin typeface="Grandstander SemiBold"/>
              <a:ea typeface="Grandstander SemiBold"/>
              <a:cs typeface="Grandstander SemiBold"/>
              <a:sym typeface="Grandstander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178542" y="792495"/>
            <a:ext cx="8759269" cy="8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dirty="0"/>
              <a:t>Alfredo gosta de ler. Quantos livros ele tem nas prateleiras do seu quarto?</a:t>
            </a:r>
            <a:endParaRPr dirty="0"/>
          </a:p>
          <a:p>
            <a:pPr marL="1016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 dirty="0"/>
          </a:p>
        </p:txBody>
      </p:sp>
      <p:sp>
        <p:nvSpPr>
          <p:cNvPr id="203" name="Google Shape;203;p23"/>
          <p:cNvSpPr/>
          <p:nvPr/>
        </p:nvSpPr>
        <p:spPr>
          <a:xfrm>
            <a:off x="4242944" y="3259722"/>
            <a:ext cx="685711" cy="68571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448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3"/>
          <p:cNvGrpSpPr/>
          <p:nvPr/>
        </p:nvGrpSpPr>
        <p:grpSpPr>
          <a:xfrm>
            <a:off x="803096" y="1728127"/>
            <a:ext cx="7210374" cy="993252"/>
            <a:chOff x="711655" y="2080324"/>
            <a:chExt cx="7832975" cy="1079017"/>
          </a:xfrm>
        </p:grpSpPr>
        <p:pic>
          <p:nvPicPr>
            <p:cNvPr id="205" name="Google Shape;205;p23"/>
            <p:cNvPicPr preferRelativeResize="0"/>
            <p:nvPr/>
          </p:nvPicPr>
          <p:blipFill rotWithShape="1">
            <a:blip r:embed="rId3">
              <a:alphaModFix/>
            </a:blip>
            <a:srcRect l="2427" r="2427"/>
            <a:stretch/>
          </p:blipFill>
          <p:spPr>
            <a:xfrm>
              <a:off x="711655" y="2080324"/>
              <a:ext cx="1311484" cy="1079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3"/>
            <p:cNvPicPr preferRelativeResize="0"/>
            <p:nvPr/>
          </p:nvPicPr>
          <p:blipFill rotWithShape="1">
            <a:blip r:embed="rId3">
              <a:alphaModFix/>
            </a:blip>
            <a:srcRect l="2427" r="2427"/>
            <a:stretch/>
          </p:blipFill>
          <p:spPr>
            <a:xfrm>
              <a:off x="2342028" y="2080324"/>
              <a:ext cx="1311484" cy="1079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3"/>
            <p:cNvPicPr preferRelativeResize="0"/>
            <p:nvPr/>
          </p:nvPicPr>
          <p:blipFill rotWithShape="1">
            <a:blip r:embed="rId3">
              <a:alphaModFix/>
            </a:blip>
            <a:srcRect l="2427" r="2427"/>
            <a:stretch/>
          </p:blipFill>
          <p:spPr>
            <a:xfrm>
              <a:off x="3972401" y="2080324"/>
              <a:ext cx="1311484" cy="1079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3"/>
            <p:cNvPicPr preferRelativeResize="0"/>
            <p:nvPr/>
          </p:nvPicPr>
          <p:blipFill rotWithShape="1">
            <a:blip r:embed="rId3">
              <a:alphaModFix/>
            </a:blip>
            <a:srcRect l="2427" r="2427"/>
            <a:stretch/>
          </p:blipFill>
          <p:spPr>
            <a:xfrm>
              <a:off x="5602774" y="2080324"/>
              <a:ext cx="1311484" cy="1079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3"/>
            <p:cNvPicPr preferRelativeResize="0"/>
            <p:nvPr/>
          </p:nvPicPr>
          <p:blipFill rotWithShape="1">
            <a:blip r:embed="rId3">
              <a:alphaModFix/>
            </a:blip>
            <a:srcRect l="2427" r="2427"/>
            <a:stretch/>
          </p:blipFill>
          <p:spPr>
            <a:xfrm>
              <a:off x="7233146" y="2080324"/>
              <a:ext cx="1311484" cy="10790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134672" y="1058822"/>
            <a:ext cx="8650740" cy="86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dirty="0"/>
              <a:t>Maria Clara gosta de juntar moedas. Calcule mentalmente a quantidade que ela tem.</a:t>
            </a:r>
            <a:endParaRPr dirty="0"/>
          </a:p>
          <a:p>
            <a:pPr marL="1016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 dirty="0"/>
          </a:p>
        </p:txBody>
      </p:sp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285360" y="517586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lang="pt-BR"/>
              <a:t>Correção</a:t>
            </a:r>
            <a:endParaRPr/>
          </a:p>
        </p:txBody>
      </p:sp>
      <p:graphicFrame>
        <p:nvGraphicFramePr>
          <p:cNvPr id="216" name="Google Shape;216;p24"/>
          <p:cNvGraphicFramePr/>
          <p:nvPr/>
        </p:nvGraphicFramePr>
        <p:xfrm>
          <a:off x="2794324" y="1948244"/>
          <a:ext cx="3485000" cy="2724750"/>
        </p:xfrm>
        <a:graphic>
          <a:graphicData uri="http://schemas.openxmlformats.org/drawingml/2006/table">
            <a:tbl>
              <a:tblPr>
                <a:noFill/>
                <a:tableStyleId>{1D866909-FD43-4B51-B705-FBEB76CA293F}</a:tableStyleId>
              </a:tblPr>
              <a:tblGrid>
                <a:gridCol w="6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7" name="Google Shape;217;p24"/>
          <p:cNvSpPr/>
          <p:nvPr/>
        </p:nvSpPr>
        <p:spPr>
          <a:xfrm>
            <a:off x="6573265" y="3987335"/>
            <a:ext cx="685711" cy="68571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448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1937638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1937638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1937638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1937638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1937638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2487692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2487692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2487692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2487692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2487692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3033081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3033081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3033081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3033081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3033081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3583134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3583134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3583134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3583134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3583134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4137646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4137646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4137646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4137646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4137646"/>
            <a:ext cx="571426" cy="56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>
            <a:spLocks noGrp="1"/>
          </p:cNvSpPr>
          <p:nvPr>
            <p:ph type="body" idx="1"/>
          </p:nvPr>
        </p:nvSpPr>
        <p:spPr>
          <a:xfrm>
            <a:off x="155937" y="1185837"/>
            <a:ext cx="8647404" cy="69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/>
              <a:t>Alfredo gosta de ler. Quantos livros ele tem nas prateleiras do seu quarto?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259227" y="533578"/>
            <a:ext cx="8376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lang="pt-BR"/>
              <a:t>Correção</a:t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4285287" y="3658733"/>
            <a:ext cx="685711" cy="68571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448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78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5"/>
          <p:cNvPicPr preferRelativeResize="0"/>
          <p:nvPr/>
        </p:nvPicPr>
        <p:blipFill rotWithShape="1">
          <a:blip r:embed="rId3">
            <a:alphaModFix/>
          </a:blip>
          <a:srcRect l="2427" r="2427"/>
          <a:stretch/>
        </p:blipFill>
        <p:spPr>
          <a:xfrm>
            <a:off x="711655" y="2080324"/>
            <a:ext cx="1311484" cy="107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 rotWithShape="1">
          <a:blip r:embed="rId3">
            <a:alphaModFix/>
          </a:blip>
          <a:srcRect l="2427" r="2427"/>
          <a:stretch/>
        </p:blipFill>
        <p:spPr>
          <a:xfrm>
            <a:off x="2342028" y="2080324"/>
            <a:ext cx="1311484" cy="107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/>
          <p:cNvPicPr preferRelativeResize="0"/>
          <p:nvPr/>
        </p:nvPicPr>
        <p:blipFill rotWithShape="1">
          <a:blip r:embed="rId3">
            <a:alphaModFix/>
          </a:blip>
          <a:srcRect l="2427" r="2427"/>
          <a:stretch/>
        </p:blipFill>
        <p:spPr>
          <a:xfrm>
            <a:off x="3972401" y="2080324"/>
            <a:ext cx="1311484" cy="107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5"/>
          <p:cNvPicPr preferRelativeResize="0"/>
          <p:nvPr/>
        </p:nvPicPr>
        <p:blipFill rotWithShape="1">
          <a:blip r:embed="rId3">
            <a:alphaModFix/>
          </a:blip>
          <a:srcRect l="2427" r="2427"/>
          <a:stretch/>
        </p:blipFill>
        <p:spPr>
          <a:xfrm>
            <a:off x="5602774" y="2080324"/>
            <a:ext cx="1311484" cy="107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5"/>
          <p:cNvPicPr preferRelativeResize="0"/>
          <p:nvPr/>
        </p:nvPicPr>
        <p:blipFill rotWithShape="1">
          <a:blip r:embed="rId3">
            <a:alphaModFix/>
          </a:blip>
          <a:srcRect l="2427" r="2427"/>
          <a:stretch/>
        </p:blipFill>
        <p:spPr>
          <a:xfrm>
            <a:off x="7233146" y="2080324"/>
            <a:ext cx="1311484" cy="107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c03e3d857_0_223"/>
          <p:cNvSpPr txBox="1">
            <a:spLocks noGrp="1"/>
          </p:cNvSpPr>
          <p:nvPr>
            <p:ph type="body" idx="1"/>
          </p:nvPr>
        </p:nvSpPr>
        <p:spPr>
          <a:xfrm>
            <a:off x="3463449" y="1991485"/>
            <a:ext cx="5185500" cy="116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000"/>
              <a:buChar char="●"/>
            </a:pPr>
            <a:r>
              <a:rPr lang="pt-BR" sz="2000"/>
              <a:t>Identificamos padrões nos fatos básicos de multiplicação e propomos estratégias de cá</a:t>
            </a:r>
            <a:r>
              <a:rPr lang="pt-BR" sz="2000">
                <a:solidFill>
                  <a:srgbClr val="0C0C0C"/>
                </a:solidFill>
              </a:rPr>
              <a:t>lc</a:t>
            </a:r>
            <a:r>
              <a:rPr lang="pt-BR" sz="2000"/>
              <a:t>ulo.</a:t>
            </a:r>
            <a:r>
              <a:rPr lang="pt-BR" sz="2000">
                <a:solidFill>
                  <a:srgbClr val="000000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body" idx="1"/>
          </p:nvPr>
        </p:nvSpPr>
        <p:spPr>
          <a:xfrm>
            <a:off x="200114" y="711374"/>
            <a:ext cx="8258700" cy="57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000"/>
              <a:buNone/>
            </a:pPr>
            <a:r>
              <a:rPr lang="pt-BR" dirty="0"/>
              <a:t>Relacione as operações de multiplicação aos seus resultados.</a:t>
            </a:r>
            <a:endParaRPr dirty="0"/>
          </a:p>
        </p:txBody>
      </p:sp>
      <p:pic>
        <p:nvPicPr>
          <p:cNvPr id="265" name="Google Shape;265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1045873" y="3095127"/>
            <a:ext cx="1479066" cy="125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2439170" y="3095127"/>
            <a:ext cx="1479066" cy="125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3832467" y="3095125"/>
            <a:ext cx="1479066" cy="125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5225764" y="3095127"/>
            <a:ext cx="1479065" cy="125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6619058" y="3095125"/>
            <a:ext cx="1479065" cy="125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1045873" y="1575305"/>
            <a:ext cx="1479066" cy="125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2439170" y="1575305"/>
            <a:ext cx="1479066" cy="125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3832467" y="1575303"/>
            <a:ext cx="1479066" cy="125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5225764" y="1575306"/>
            <a:ext cx="1479065" cy="125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6"/>
          <p:cNvPicPr preferRelativeResize="0"/>
          <p:nvPr/>
        </p:nvPicPr>
        <p:blipFill rotWithShape="1">
          <a:blip r:embed="rId3">
            <a:alphaModFix/>
          </a:blip>
          <a:srcRect t="734" b="734"/>
          <a:stretch/>
        </p:blipFill>
        <p:spPr>
          <a:xfrm rot="10800000">
            <a:off x="6619058" y="1575303"/>
            <a:ext cx="1479065" cy="125973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6"/>
          <p:cNvSpPr txBox="1"/>
          <p:nvPr/>
        </p:nvSpPr>
        <p:spPr>
          <a:xfrm>
            <a:off x="1346855" y="2006409"/>
            <a:ext cx="915635" cy="3231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739" t="-3702" r="-1369" b="-185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6" name="Google Shape;276;p26"/>
          <p:cNvSpPr txBox="1"/>
          <p:nvPr/>
        </p:nvSpPr>
        <p:spPr>
          <a:xfrm>
            <a:off x="5594124" y="2014408"/>
            <a:ext cx="808235" cy="3231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3076" t="-3845" r="-1537" b="-230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1542746" y="3524591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B72F7C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2783732" y="2006409"/>
            <a:ext cx="808235" cy="3231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4687" t="-3702" r="-3123" b="-185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6906563" y="2014408"/>
            <a:ext cx="915635" cy="32316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739" t="-3845" r="-2738" b="-230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0" name="Google Shape;280;p26"/>
          <p:cNvSpPr txBox="1"/>
          <p:nvPr/>
        </p:nvSpPr>
        <p:spPr>
          <a:xfrm>
            <a:off x="4199863" y="2014408"/>
            <a:ext cx="808235" cy="3231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3076" t="-3845" r="-1537" b="-230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1" name="Google Shape;281;p26"/>
          <p:cNvSpPr txBox="1"/>
          <p:nvPr/>
        </p:nvSpPr>
        <p:spPr>
          <a:xfrm>
            <a:off x="3048112" y="352459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B72F7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82" name="Google Shape;282;p26"/>
          <p:cNvSpPr txBox="1"/>
          <p:nvPr/>
        </p:nvSpPr>
        <p:spPr>
          <a:xfrm>
            <a:off x="4329464" y="3524590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B72F7C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283" name="Google Shape;283;p26"/>
          <p:cNvSpPr txBox="1"/>
          <p:nvPr/>
        </p:nvSpPr>
        <p:spPr>
          <a:xfrm>
            <a:off x="5741574" y="3524589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B72F7C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/>
          </a:p>
        </p:txBody>
      </p:sp>
      <p:sp>
        <p:nvSpPr>
          <p:cNvPr id="284" name="Google Shape;284;p26"/>
          <p:cNvSpPr txBox="1"/>
          <p:nvPr/>
        </p:nvSpPr>
        <p:spPr>
          <a:xfrm>
            <a:off x="7126091" y="3524588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B72F7C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>
            <a:spLocks noGrp="1"/>
          </p:cNvSpPr>
          <p:nvPr>
            <p:ph type="body" idx="1"/>
          </p:nvPr>
        </p:nvSpPr>
        <p:spPr>
          <a:xfrm>
            <a:off x="143433" y="603460"/>
            <a:ext cx="8258700" cy="43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dirty="0"/>
              <a:t>Complete a sequência numérica.</a:t>
            </a:r>
            <a:endParaRPr dirty="0"/>
          </a:p>
          <a:p>
            <a:pPr marL="1016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 dirty="0"/>
          </a:p>
        </p:txBody>
      </p:sp>
      <p:pic>
        <p:nvPicPr>
          <p:cNvPr id="290" name="Google Shape;290;p27"/>
          <p:cNvPicPr preferRelativeResize="0"/>
          <p:nvPr/>
        </p:nvPicPr>
        <p:blipFill rotWithShape="1">
          <a:blip r:embed="rId3">
            <a:alphaModFix/>
          </a:blip>
          <a:srcRect t="1247" b="1246"/>
          <a:stretch/>
        </p:blipFill>
        <p:spPr>
          <a:xfrm>
            <a:off x="776663" y="1406284"/>
            <a:ext cx="698413" cy="6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7" descr="Ícones do lago definem vetor plano isolado"/>
          <p:cNvPicPr preferRelativeResize="0"/>
          <p:nvPr/>
        </p:nvPicPr>
        <p:blipFill rotWithShape="1">
          <a:blip r:embed="rId4">
            <a:alphaModFix/>
          </a:blip>
          <a:srcRect l="69041" t="17813" r="2181" b="67268"/>
          <a:stretch/>
        </p:blipFill>
        <p:spPr>
          <a:xfrm>
            <a:off x="6156941" y="4153693"/>
            <a:ext cx="2104974" cy="72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 t="1247" b="1246"/>
          <a:stretch/>
        </p:blipFill>
        <p:spPr>
          <a:xfrm>
            <a:off x="1775993" y="1814980"/>
            <a:ext cx="698413" cy="6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7"/>
          <p:cNvPicPr preferRelativeResize="0"/>
          <p:nvPr/>
        </p:nvPicPr>
        <p:blipFill rotWithShape="1">
          <a:blip r:embed="rId3">
            <a:alphaModFix/>
          </a:blip>
          <a:srcRect t="1247" b="1246"/>
          <a:stretch/>
        </p:blipFill>
        <p:spPr>
          <a:xfrm>
            <a:off x="2637118" y="2508379"/>
            <a:ext cx="698413" cy="6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7"/>
          <p:cNvPicPr preferRelativeResize="0"/>
          <p:nvPr/>
        </p:nvPicPr>
        <p:blipFill rotWithShape="1">
          <a:blip r:embed="rId3">
            <a:alphaModFix/>
          </a:blip>
          <a:srcRect t="1247" b="1246"/>
          <a:stretch/>
        </p:blipFill>
        <p:spPr>
          <a:xfrm>
            <a:off x="3843177" y="2748181"/>
            <a:ext cx="698413" cy="6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7"/>
          <p:cNvPicPr preferRelativeResize="0"/>
          <p:nvPr/>
        </p:nvPicPr>
        <p:blipFill rotWithShape="1">
          <a:blip r:embed="rId3">
            <a:alphaModFix/>
          </a:blip>
          <a:srcRect t="1247" b="1246"/>
          <a:stretch/>
        </p:blipFill>
        <p:spPr>
          <a:xfrm>
            <a:off x="4784032" y="3550241"/>
            <a:ext cx="698413" cy="6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 t="1247" b="1246"/>
          <a:stretch/>
        </p:blipFill>
        <p:spPr>
          <a:xfrm>
            <a:off x="5807734" y="3917237"/>
            <a:ext cx="698413" cy="6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7"/>
          <p:cNvSpPr/>
          <p:nvPr/>
        </p:nvSpPr>
        <p:spPr>
          <a:xfrm rot="1208237">
            <a:off x="1511708" y="1291498"/>
            <a:ext cx="921290" cy="37640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/>
          <p:nvPr/>
        </p:nvSpPr>
        <p:spPr>
          <a:xfrm rot="2172467">
            <a:off x="2496620" y="1904558"/>
            <a:ext cx="921290" cy="37640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 rot="1604632">
            <a:off x="3316078" y="2409744"/>
            <a:ext cx="921290" cy="37640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7"/>
          <p:cNvSpPr/>
          <p:nvPr/>
        </p:nvSpPr>
        <p:spPr>
          <a:xfrm rot="1604632">
            <a:off x="4577004" y="2915778"/>
            <a:ext cx="921290" cy="37640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7"/>
          <p:cNvSpPr/>
          <p:nvPr/>
        </p:nvSpPr>
        <p:spPr>
          <a:xfrm rot="981063">
            <a:off x="5531495" y="3353497"/>
            <a:ext cx="921290" cy="376401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907821" y="2009737"/>
            <a:ext cx="465044" cy="3001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72F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1874959" y="2453601"/>
            <a:ext cx="465044" cy="3001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72F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2724742" y="3054204"/>
            <a:ext cx="465044" cy="3001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72F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rgbClr val="B72F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7"/>
          <p:cNvSpPr/>
          <p:nvPr/>
        </p:nvSpPr>
        <p:spPr>
          <a:xfrm>
            <a:off x="3942142" y="3373920"/>
            <a:ext cx="465044" cy="3001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72F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rgbClr val="B72F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7"/>
          <p:cNvSpPr/>
          <p:nvPr/>
        </p:nvSpPr>
        <p:spPr>
          <a:xfrm>
            <a:off x="4900716" y="4153693"/>
            <a:ext cx="465044" cy="3001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72F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5924418" y="4585960"/>
            <a:ext cx="465044" cy="3001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72F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rgbClr val="B72F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910270" y="1986711"/>
            <a:ext cx="5444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B72F7C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309" name="Google Shape;309;p27"/>
          <p:cNvSpPr txBox="1"/>
          <p:nvPr/>
        </p:nvSpPr>
        <p:spPr>
          <a:xfrm>
            <a:off x="1883181" y="2430575"/>
            <a:ext cx="5444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B72F7C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sp>
        <p:nvSpPr>
          <p:cNvPr id="310" name="Google Shape;310;p27"/>
          <p:cNvSpPr txBox="1"/>
          <p:nvPr/>
        </p:nvSpPr>
        <p:spPr>
          <a:xfrm>
            <a:off x="4917340" y="4143397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B72F7C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type="body" idx="1"/>
          </p:nvPr>
        </p:nvSpPr>
        <p:spPr>
          <a:xfrm>
            <a:off x="172429" y="914216"/>
            <a:ext cx="82959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600"/>
              <a:buFont typeface="Lato"/>
              <a:buNone/>
            </a:pPr>
            <a:r>
              <a:rPr lang="pt-BR" sz="1400" dirty="0">
                <a:solidFill>
                  <a:srgbClr val="0C0C0C"/>
                </a:solidFill>
              </a:rPr>
              <a:t>SÃO PAULO (Estado). </a:t>
            </a:r>
            <a:r>
              <a:rPr lang="pt-BR" sz="1400" b="1" dirty="0">
                <a:solidFill>
                  <a:srgbClr val="0C0C0C"/>
                </a:solidFill>
              </a:rPr>
              <a:t>Currículo em Ação</a:t>
            </a:r>
            <a:r>
              <a:rPr lang="pt-BR" sz="1400" dirty="0">
                <a:solidFill>
                  <a:srgbClr val="0C0C0C"/>
                </a:solidFill>
              </a:rPr>
              <a:t>: Caderno do estudante – 3</a:t>
            </a:r>
            <a:r>
              <a:rPr lang="pt-BR" sz="1400" u="sng" baseline="30000" dirty="0">
                <a:solidFill>
                  <a:srgbClr val="0C0C0C"/>
                </a:solidFill>
              </a:rPr>
              <a:t>o</a:t>
            </a:r>
            <a:r>
              <a:rPr lang="pt-BR" sz="1400" dirty="0">
                <a:solidFill>
                  <a:srgbClr val="0C0C0C"/>
                </a:solidFill>
              </a:rPr>
              <a:t> ano – Vol. 2. São Paulo. Disponível em: </a:t>
            </a:r>
            <a:r>
              <a:rPr lang="pt-BR" sz="1400" u="sng" dirty="0">
                <a:solidFill>
                  <a:schemeClr val="hlink"/>
                </a:solidFill>
                <a:hlinkClick r:id="rId3"/>
              </a:rPr>
              <a:t>https://efape.educacao.sp.gov.br/</a:t>
            </a:r>
            <a:r>
              <a:rPr lang="pt-BR" sz="1400" u="sng" dirty="0" err="1">
                <a:solidFill>
                  <a:schemeClr val="hlink"/>
                </a:solidFill>
                <a:hlinkClick r:id="rId3"/>
              </a:rPr>
              <a:t>curriculopaulista</a:t>
            </a:r>
            <a:r>
              <a:rPr lang="pt-BR" sz="1400" u="sng" dirty="0">
                <a:solidFill>
                  <a:schemeClr val="hlink"/>
                </a:solidFill>
                <a:hlinkClick r:id="rId3"/>
              </a:rPr>
              <a:t>/</a:t>
            </a:r>
            <a:r>
              <a:rPr lang="pt-BR" sz="1400" u="sng" dirty="0" err="1">
                <a:solidFill>
                  <a:schemeClr val="hlink"/>
                </a:solidFill>
                <a:hlinkClick r:id="rId3"/>
              </a:rPr>
              <a:t>wp-content</a:t>
            </a:r>
            <a:r>
              <a:rPr lang="pt-BR" sz="1400" u="sng" dirty="0">
                <a:solidFill>
                  <a:schemeClr val="hlink"/>
                </a:solidFill>
                <a:hlinkClick r:id="rId3"/>
              </a:rPr>
              <a:t>/uploads/2022/06/EF_3ANO_EMAI-TEC_miolo.pdf</a:t>
            </a:r>
            <a:r>
              <a:rPr lang="pt-BR" sz="1400" dirty="0">
                <a:solidFill>
                  <a:srgbClr val="0C0C0C"/>
                </a:solidFill>
              </a:rPr>
              <a:t>. Acesso: 25. jul. 2023.</a:t>
            </a:r>
            <a:endParaRPr sz="1400" dirty="0"/>
          </a:p>
          <a:p>
            <a:pPr marL="1270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body" idx="1"/>
          </p:nvPr>
        </p:nvSpPr>
        <p:spPr>
          <a:xfrm>
            <a:off x="136569" y="806640"/>
            <a:ext cx="8666771" cy="396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 sz="1400" b="1"/>
              <a:t>Lista de imagens e vídeos</a:t>
            </a:r>
            <a:endParaRPr sz="140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pt-BR" sz="1400" b="1"/>
              <a:t>Slide 3 –</a:t>
            </a:r>
            <a:r>
              <a:rPr lang="pt-BR" sz="1400" u="sng">
                <a:solidFill>
                  <a:schemeClr val="hlink"/>
                </a:solidFill>
                <a:hlinkClick r:id="rId3"/>
              </a:rPr>
              <a:t>https://www.gettyimages.com.br/detail/ilustra%C3%A7%C3%A3o/green-frog-on-a-white-background-ilustra%C3%A7%C3%A3o-royalty-free/1334993248?phrase=R%C3%83&amp;adppopup=true</a:t>
            </a:r>
            <a:endParaRPr sz="140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pt-BR" sz="1400" b="1"/>
              <a:t>Slide</a:t>
            </a:r>
            <a:r>
              <a:rPr lang="pt-BR" sz="1400" b="1">
                <a:solidFill>
                  <a:srgbClr val="0C0C0C"/>
                </a:solidFill>
              </a:rPr>
              <a:t>s</a:t>
            </a:r>
            <a:r>
              <a:rPr lang="pt-BR" sz="1400" b="1"/>
              <a:t> 5 e 7 – </a:t>
            </a:r>
            <a:r>
              <a:rPr lang="pt-BR" sz="1400" u="sng">
                <a:solidFill>
                  <a:schemeClr val="hlink"/>
                </a:solidFill>
                <a:hlinkClick r:id="rId4"/>
              </a:rPr>
              <a:t>https://efape.educacao.sp.gov.br/curriculopaulista/wp-content/uploads/2023/07/2023072-EF_3ANO_LPMAT_miolo.pdf</a:t>
            </a:r>
            <a:endParaRPr sz="140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pt-BR" sz="1400" b="1"/>
              <a:t>Slide</a:t>
            </a:r>
            <a:r>
              <a:rPr lang="pt-BR" sz="1400" b="1">
                <a:solidFill>
                  <a:srgbClr val="0C0C0C"/>
                </a:solidFill>
              </a:rPr>
              <a:t>s</a:t>
            </a:r>
            <a:r>
              <a:rPr lang="pt-BR" sz="1400" b="1"/>
              <a:t> 9 e 11 –</a:t>
            </a:r>
            <a:r>
              <a:rPr lang="pt-BR" sz="1400" u="sng">
                <a:solidFill>
                  <a:schemeClr val="hlink"/>
                </a:solidFill>
                <a:hlinkClick r:id="rId5"/>
              </a:rPr>
              <a:t>https://www.gettyimages.com.br/detail/ilustra%C3%A7%C3%A3o/only-one-brazilian-real-coin-used-since-2009-ilustra%C3%A7%C3%A3o-royalty-free/1309326941?phrase=moedas&amp;adppopup=true</a:t>
            </a:r>
            <a:endParaRPr sz="140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</a:pPr>
            <a:endParaRPr sz="1400" u="sng">
              <a:solidFill>
                <a:srgbClr val="0097A7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SzPts val="1600"/>
              <a:buNone/>
            </a:pP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>
            <a:spLocks noGrp="1"/>
          </p:cNvSpPr>
          <p:nvPr>
            <p:ph type="body" idx="1"/>
          </p:nvPr>
        </p:nvSpPr>
        <p:spPr>
          <a:xfrm>
            <a:off x="154500" y="639000"/>
            <a:ext cx="8586088" cy="418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 sz="1400" b="1" dirty="0"/>
              <a:t>Lista de imagens e vídeos</a:t>
            </a:r>
            <a:endParaRPr sz="1400" dirty="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pt-BR" sz="1400" b="1" dirty="0"/>
              <a:t>Slide</a:t>
            </a:r>
            <a:r>
              <a:rPr lang="pt-BR" sz="1400" b="1" dirty="0">
                <a:solidFill>
                  <a:srgbClr val="0C0C0C"/>
                </a:solidFill>
              </a:rPr>
              <a:t>s</a:t>
            </a:r>
            <a:r>
              <a:rPr lang="pt-BR" sz="1400" b="1" dirty="0"/>
              <a:t> 10 e 12 – </a:t>
            </a:r>
            <a:r>
              <a:rPr lang="pt-BR" sz="1400" u="sng" dirty="0">
                <a:solidFill>
                  <a:schemeClr val="hlink"/>
                </a:solidFill>
                <a:hlinkClick r:id="rId3"/>
              </a:rPr>
              <a:t>https://www.gettyimages.com.br/detail/ilustra%C3%A7%C3%A3o/people-read-and-study-students-prepare-for-ilustra%C3%A7%C3%A3o-royalty-free/1218534381?phrase=LIVRO&amp;adppopup=true</a:t>
            </a:r>
            <a:endParaRPr sz="1400" dirty="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pt-BR" sz="1400" b="1" dirty="0"/>
              <a:t>Slide 14 – </a:t>
            </a:r>
            <a:r>
              <a:rPr lang="pt-BR" sz="1400" u="sng" dirty="0">
                <a:solidFill>
                  <a:schemeClr val="hlink"/>
                </a:solidFill>
                <a:hlinkClick r:id="rId4"/>
              </a:rPr>
              <a:t>https://www.gettyimages.com.br/detail/ilustra%C3%A7%C3%A3o/stroke-line-icons-set-of-solution-ilustra%C3%A7%C3%A3o-royalty-free/1193427472?phrase=QUEBRA-CABE%C3%87A&amp;adppopup=true</a:t>
            </a:r>
            <a:endParaRPr sz="1400" dirty="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pt-BR" sz="1400" b="1" dirty="0"/>
              <a:t>Slide 15 – </a:t>
            </a:r>
            <a:r>
              <a:rPr lang="pt-BR" sz="1400" u="sng" dirty="0">
                <a:solidFill>
                  <a:schemeClr val="hlink"/>
                </a:solidFill>
                <a:hlinkClick r:id="rId5"/>
              </a:rPr>
              <a:t>https://www.gettyimages.com.br/detail/ilustra%C3%A7%C3%A3o/vector-set-cute-latin-american-characters-ilustra%C3%A7%C3%A3o-royalty-free/1449476090?phrase=PASSARO&amp;adppopup=true</a:t>
            </a:r>
            <a:endParaRPr sz="1400" dirty="0"/>
          </a:p>
          <a:p>
            <a:pPr marL="1270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 sz="1400" u="sng" dirty="0">
                <a:solidFill>
                  <a:schemeClr val="hlink"/>
                </a:solidFill>
                <a:hlinkClick r:id="rId6"/>
              </a:rPr>
              <a:t>https://www.gettyimages.com.br/detail/ilustra%C3%A7%C3%A3o/lake-icons-set-flat-vector-isolated-ilustra%C3%A7%C3%A3o-royalty-free/1384272322?phrase=LAGO&amp;adppopup=true</a:t>
            </a:r>
            <a:endParaRPr sz="1400" dirty="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1400" dirty="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1400" dirty="0"/>
          </a:p>
          <a:p>
            <a:pPr marL="1270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</a:pPr>
            <a:endParaRPr sz="1400" dirty="0"/>
          </a:p>
          <a:p>
            <a:pPr marL="1270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</a:pPr>
            <a:endParaRPr sz="1400" u="sng" dirty="0">
              <a:solidFill>
                <a:srgbClr val="0097A7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SzPts val="1600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c03e3d857_0_218"/>
          <p:cNvSpPr txBox="1">
            <a:spLocks noGrp="1"/>
          </p:cNvSpPr>
          <p:nvPr>
            <p:ph type="body" idx="1"/>
          </p:nvPr>
        </p:nvSpPr>
        <p:spPr>
          <a:xfrm>
            <a:off x="4818875" y="740314"/>
            <a:ext cx="3888300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/>
              <a:t>Identificar padrões nos fatos básicos de multiplicação e propor estratégias de cálculo. </a:t>
            </a:r>
            <a:endParaRPr/>
          </a:p>
          <a:p>
            <a:pPr marL="342900" lvl="0" indent="-2159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/>
          </a:p>
        </p:txBody>
      </p:sp>
      <p:sp>
        <p:nvSpPr>
          <p:cNvPr id="108" name="Google Shape;108;g29c03e3d857_0_218"/>
          <p:cNvSpPr txBox="1">
            <a:spLocks noGrp="1"/>
          </p:cNvSpPr>
          <p:nvPr>
            <p:ph type="body" idx="2"/>
          </p:nvPr>
        </p:nvSpPr>
        <p:spPr>
          <a:xfrm>
            <a:off x="246116" y="740314"/>
            <a:ext cx="4325884" cy="3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dirty="0"/>
              <a:t>Fatos básicos da multiplicação.  </a:t>
            </a:r>
            <a:endParaRPr dirty="0"/>
          </a:p>
          <a:p>
            <a:pPr marL="342900" lvl="0" indent="-2159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169580" y="1317183"/>
            <a:ext cx="5813776" cy="179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0000"/>
              <a:buFont typeface="Arial"/>
              <a:buChar char="•"/>
            </a:pPr>
            <a:r>
              <a:rPr lang="pt-BR" dirty="0"/>
              <a:t>Você sabia que assim como a pulga, o canguru, o puma, o homem e a rã também saltam? Ela tem músculos desenhados para saltar mais de 150 vezes a sua própria altura.</a:t>
            </a:r>
            <a:endParaRPr dirty="0"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l="19746" t="13969" r="19374" b="16277"/>
          <a:stretch/>
        </p:blipFill>
        <p:spPr>
          <a:xfrm>
            <a:off x="5983356" y="1174909"/>
            <a:ext cx="2902976" cy="332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160615" y="1239625"/>
            <a:ext cx="4740239" cy="3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dirty="0"/>
              <a:t>A tabuada é uma maneira de registrar os fatos básicos da multiplicação.</a:t>
            </a: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pt-BR" dirty="0"/>
              <a:t>A memorização dos fatos básicos facilita o cálculo das operações de multiplicação.</a:t>
            </a: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pt-BR" dirty="0"/>
              <a:t>Observe o resultado da tabuada do 5. O que você percebeu?</a:t>
            </a: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250886" y="673625"/>
            <a:ext cx="5079646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lang="pt-BR" dirty="0"/>
              <a:t>Fatos básicos da multiplicação</a:t>
            </a:r>
            <a:endParaRPr dirty="0"/>
          </a:p>
        </p:txBody>
      </p:sp>
      <p:sp>
        <p:nvSpPr>
          <p:cNvPr id="121" name="Google Shape;121;p3"/>
          <p:cNvSpPr txBox="1"/>
          <p:nvPr/>
        </p:nvSpPr>
        <p:spPr>
          <a:xfrm>
            <a:off x="6342198" y="965997"/>
            <a:ext cx="2299509" cy="36886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B72F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358775" y="3989613"/>
            <a:ext cx="5423460" cy="567811"/>
          </a:xfrm>
          <a:prstGeom prst="rect">
            <a:avLst/>
          </a:prstGeom>
          <a:solidFill>
            <a:srgbClr val="B72F7C">
              <a:alpha val="14901"/>
            </a:srgbClr>
          </a:solidFill>
          <a:ln w="28575" cap="flat" cmpd="sng">
            <a:solidFill>
              <a:srgbClr val="B72F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44000" rIns="144000" bIns="1440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pt-BR"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tabuada do 5, o resultado aumenta </a:t>
            </a: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5 em 5.</a:t>
            </a:r>
            <a:endParaRPr sz="78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169577" y="673625"/>
            <a:ext cx="8400681" cy="219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pt-BR" dirty="0"/>
              <a:t>Vinícius descobriu que a rã também é um animal que se desloca por meio de saltos. Ele leu uma reportagem sobre uma rã de apenas 5 centímetros de comprimento que pode saltar 5,35 metros de distância. </a:t>
            </a:r>
            <a:endParaRPr dirty="0"/>
          </a:p>
          <a:p>
            <a:pPr marL="5588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AutoNum type="alphaUcPeriod"/>
            </a:pPr>
            <a:r>
              <a:rPr lang="pt-BR" dirty="0"/>
              <a:t>Imagine que uma rã pulou de 5 em 5 metros sobre a reta abaixo. Complete os quadrinhos verdes com os números adequados.</a:t>
            </a: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 dirty="0"/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788" y="2866718"/>
            <a:ext cx="7038024" cy="16699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 rot="897">
            <a:off x="7476819" y="4536806"/>
            <a:ext cx="1387137" cy="360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720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100"/>
              <a:buFont typeface="Lato"/>
              <a:buNone/>
            </a:pPr>
            <a:r>
              <a:rPr lang="pt-BR" sz="1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CONTINUA...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169578" y="888777"/>
            <a:ext cx="8741339" cy="847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UcPeriod" startAt="2"/>
            </a:pPr>
            <a:r>
              <a:rPr lang="pt-BR" dirty="0"/>
              <a:t>Agora complete o quadro abaixo com os números que estão faltando.</a:t>
            </a:r>
            <a:endParaRPr dirty="0"/>
          </a:p>
          <a:p>
            <a:pPr marL="1016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None/>
            </a:pPr>
            <a:endParaRPr dirty="0"/>
          </a:p>
        </p:txBody>
      </p:sp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629" y="1394133"/>
            <a:ext cx="3596171" cy="341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6641" y="4094920"/>
            <a:ext cx="4026615" cy="623167"/>
          </a:xfrm>
          <a:prstGeom prst="rect">
            <a:avLst/>
          </a:prstGeom>
          <a:solidFill>
            <a:srgbClr val="B72F7C"/>
          </a:solidFill>
          <a:ln w="9525" cap="flat" cmpd="sng">
            <a:solidFill>
              <a:srgbClr val="B72F7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1928952" y="113271"/>
            <a:ext cx="1786837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lang="pt-BR"/>
              <a:t>Correção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88" y="2757513"/>
            <a:ext cx="7038024" cy="166990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3814832" y="4046499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5600992" y="4044472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7465515" y="4038959"/>
            <a:ext cx="441146" cy="39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72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4" name="Google Shape;127;p6">
            <a:extLst>
              <a:ext uri="{FF2B5EF4-FFF2-40B4-BE49-F238E27FC236}">
                <a16:creationId xmlns:a16="http://schemas.microsoft.com/office/drawing/2014/main" id="{D2F25344-56C8-60D1-F6D6-955B3B4EB1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9577" y="673625"/>
            <a:ext cx="8400681" cy="219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pt-BR" dirty="0"/>
              <a:t>Vinícius descobriu que a rã também é um animal que se desloca por meio de saltos. Ele leu uma reportagem sobre uma rã de apenas 5 centímetros de comprimento que pode saltar 5,35 metros de distância. </a:t>
            </a:r>
            <a:endParaRPr dirty="0"/>
          </a:p>
          <a:p>
            <a:pPr marL="5588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AutoNum type="alphaUcPeriod"/>
            </a:pPr>
            <a:r>
              <a:rPr lang="pt-BR" dirty="0"/>
              <a:t>Imagine que uma rã pulou de 5 em 5 metros sobre a reta abaixo. Complete os quadrinhos verdes com os números adequados.</a:t>
            </a: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01600" lvl="0" indent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 dirty="0"/>
          </a:p>
        </p:txBody>
      </p:sp>
      <p:sp>
        <p:nvSpPr>
          <p:cNvPr id="5" name="Google Shape;129;p6">
            <a:extLst>
              <a:ext uri="{FF2B5EF4-FFF2-40B4-BE49-F238E27FC236}">
                <a16:creationId xmlns:a16="http://schemas.microsoft.com/office/drawing/2014/main" id="{C1ACF997-FACB-3B1B-4680-8182F9A0147A}"/>
              </a:ext>
            </a:extLst>
          </p:cNvPr>
          <p:cNvSpPr txBox="1"/>
          <p:nvPr/>
        </p:nvSpPr>
        <p:spPr>
          <a:xfrm rot="897">
            <a:off x="7476819" y="4536806"/>
            <a:ext cx="1387137" cy="360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720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489D"/>
              </a:buClr>
              <a:buSzPts val="1100"/>
              <a:buFont typeface="Lato"/>
              <a:buNone/>
            </a:pPr>
            <a:r>
              <a:rPr lang="pt-BR" sz="1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CONTINUA...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215094" y="627886"/>
            <a:ext cx="8255480" cy="86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UcPeriod" startAt="2"/>
            </a:pPr>
            <a:r>
              <a:rPr lang="pt-BR" dirty="0"/>
              <a:t>Imagine que uma rã pulou de 5 em 5 metros sobre a reta abaixo. Complete os quadrinhos verdes com os números adequados. </a:t>
            </a:r>
            <a:endParaRPr dirty="0"/>
          </a:p>
          <a:p>
            <a:pPr marL="1016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4489D"/>
              </a:buClr>
              <a:buSzPts val="2000"/>
              <a:buFont typeface="Lato"/>
              <a:buNone/>
            </a:pPr>
            <a:endParaRPr dirty="0"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1877926" y="171465"/>
            <a:ext cx="192099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lang="pt-BR"/>
              <a:t>Correção</a:t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7863" y="4196743"/>
            <a:ext cx="4026615" cy="62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663" y="1464917"/>
            <a:ext cx="3596171" cy="3413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3663052" y="1541518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5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3729556" y="1874351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2405808" y="2206517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3737869" y="2507327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2344072" y="2850232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3721243" y="3167305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3652517" y="3490060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115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2347611" y="3813401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3677456" y="4138995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2289334" y="4466029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134672" y="674693"/>
            <a:ext cx="8605916" cy="8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dirty="0"/>
              <a:t>Maria clara gosta de juntar moedas. Calcule mentalmente a quantidade que ela tem.</a:t>
            </a:r>
            <a:endParaRPr dirty="0"/>
          </a:p>
          <a:p>
            <a:pPr marL="10160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endParaRPr dirty="0"/>
          </a:p>
        </p:txBody>
      </p:sp>
      <p:graphicFrame>
        <p:nvGraphicFramePr>
          <p:cNvPr id="171" name="Google Shape;171;p22"/>
          <p:cNvGraphicFramePr/>
          <p:nvPr/>
        </p:nvGraphicFramePr>
        <p:xfrm>
          <a:off x="2794324" y="1631389"/>
          <a:ext cx="3485000" cy="2724750"/>
        </p:xfrm>
        <a:graphic>
          <a:graphicData uri="http://schemas.openxmlformats.org/drawingml/2006/table">
            <a:tbl>
              <a:tblPr>
                <a:noFill/>
                <a:tableStyleId>{1D866909-FD43-4B51-B705-FBEB76CA293F}</a:tableStyleId>
              </a:tblPr>
              <a:tblGrid>
                <a:gridCol w="6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2" name="Google Shape;172;p22"/>
          <p:cNvSpPr/>
          <p:nvPr/>
        </p:nvSpPr>
        <p:spPr>
          <a:xfrm>
            <a:off x="6573265" y="3670480"/>
            <a:ext cx="685711" cy="68571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448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1620783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1620783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1620783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1620783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1620783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2170837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2170837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2170837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2170837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2170837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2716226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2716226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2716226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2716226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2716226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3266279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3266279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3266279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3266279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3266279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2869812" y="3820791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3566917" y="3820791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264022" y="3820791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4961126" y="3820791"/>
            <a:ext cx="571426" cy="5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 l="-2866" t="-1913" r="-3166" b="88"/>
          <a:stretch/>
        </p:blipFill>
        <p:spPr>
          <a:xfrm>
            <a:off x="5658230" y="3820791"/>
            <a:ext cx="571426" cy="56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996</Words>
  <Application>Microsoft Office PowerPoint</Application>
  <PresentationFormat>Apresentação na tela (16:9)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Grandstander</vt:lpstr>
      <vt:lpstr>Grandstander SemiBold</vt:lpstr>
      <vt:lpstr>Arial</vt:lpstr>
      <vt:lpstr>Grandstander Medium</vt:lpstr>
      <vt:lpstr>Lato</vt:lpstr>
      <vt:lpstr>Simple Light</vt:lpstr>
      <vt:lpstr>Apresentação do PowerPoint</vt:lpstr>
      <vt:lpstr>Apresentação do PowerPoint</vt:lpstr>
      <vt:lpstr>Apresentação do PowerPoint</vt:lpstr>
      <vt:lpstr>Fatos básicos da multiplicação</vt:lpstr>
      <vt:lpstr>Apresentação do PowerPoint</vt:lpstr>
      <vt:lpstr>Apresentação do PowerPoint</vt:lpstr>
      <vt:lpstr>Correção</vt:lpstr>
      <vt:lpstr>Correção</vt:lpstr>
      <vt:lpstr>Apresentação do PowerPoint</vt:lpstr>
      <vt:lpstr>Apresentação do PowerPoint</vt:lpstr>
      <vt:lpstr>Correção</vt:lpstr>
      <vt:lpstr>Correção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Walter Junior</dc:creator>
  <cp:lastModifiedBy>Eduardo de Camargo Neto</cp:lastModifiedBy>
  <cp:revision>2</cp:revision>
  <dcterms:modified xsi:type="dcterms:W3CDTF">2024-05-21T21:18:58Z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0x0101000837EF9536E10C46A31C4B4228E6097B</vt:lpwstr>
  </property>
</Properties>
</file>