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3" r:id="rId7"/>
    <p:sldId id="264" r:id="rId8"/>
    <p:sldId id="265" r:id="rId9"/>
    <p:sldId id="279" r:id="rId10"/>
    <p:sldId id="281" r:id="rId11"/>
    <p:sldId id="282" r:id="rId12"/>
    <p:sldId id="283" r:id="rId13"/>
    <p:sldId id="284" r:id="rId14"/>
    <p:sldId id="266" r:id="rId15"/>
    <p:sldId id="286" r:id="rId16"/>
    <p:sldId id="258" r:id="rId17"/>
    <p:sldId id="267" r:id="rId18"/>
    <p:sldId id="268" r:id="rId19"/>
    <p:sldId id="278" r:id="rId20"/>
    <p:sldId id="259" r:id="rId21"/>
  </p:sldIdLst>
  <p:sldSz cx="9144000" cy="5143500" type="screen16x9"/>
  <p:notesSz cx="6858000" cy="9144000"/>
  <p:embeddedFontLst>
    <p:embeddedFont>
      <p:font typeface="Grandstander" pitchFamily="2" charset="0"/>
      <p:regular r:id="rId23"/>
      <p:bold r:id="rId24"/>
      <p:italic r:id="rId25"/>
      <p:boldItalic r:id="rId26"/>
    </p:embeddedFont>
    <p:embeddedFont>
      <p:font typeface="Grandstander Medium" pitchFamily="2" charset="0"/>
      <p:regular r:id="rId27"/>
      <p:bold r:id="rId28"/>
      <p:italic r:id="rId29"/>
      <p:boldItalic r:id="rId30"/>
    </p:embeddedFont>
    <p:embeddedFont>
      <p:font typeface="Grandstander SemiBold" pitchFamily="2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YoyX2dQEPd3CuaBX33QJFH6TX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F7C"/>
    <a:srgbClr val="909090"/>
    <a:srgbClr val="0097A7"/>
    <a:srgbClr val="FF1515"/>
    <a:srgbClr val="5200F9"/>
    <a:srgbClr val="744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4" autoAdjust="0"/>
    <p:restoredTop sz="88716" autoAdjust="0"/>
  </p:normalViewPr>
  <p:slideViewPr>
    <p:cSldViewPr snapToGrid="0">
      <p:cViewPr>
        <p:scale>
          <a:sx n="73" d="100"/>
          <a:sy n="73" d="100"/>
        </p:scale>
        <p:origin x="1176" y="10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 – Caderno do Estudante –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Ação. Caderno do Estudante.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48303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4808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065747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c03e3d857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c03e3d857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874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1552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312503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c03e3d857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c03e3d857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(EF03MA15) Classificar e comparar figuras planas (triângulo, quadrado, retângulo, trapézio e paralelogramo) em relação a seus lados (quantidade, posições relativas e comprimento) e vértices.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4808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5226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Ação. Caderno do Estudante.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68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Ação. Caderno do Estudante.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2279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Ação. Caderno do Estudante.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6627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Ação. Caderno do Estudante.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9034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Currículo em Ação. Caderno do Estudante. Página 71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/>
              <a:t>https://efape.educacao.sp.gov.br/curriculopaulista/wp-content/uploads/2022/06/EF_3ANO_EMAI-TEC_miolo.pdf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sz="1800" dirty="0"/>
          </a:p>
          <a:p>
            <a:pPr marL="15875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2756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Capa - Matemática">
  <p:cSld name="1. Capa - Matemát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700" y="255450"/>
            <a:ext cx="1037050" cy="10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878" y="255449"/>
            <a:ext cx="1090250" cy="8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4025" y="4630550"/>
            <a:ext cx="2034725" cy="2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2450" y="402600"/>
            <a:ext cx="1090250" cy="40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3950" y="607487"/>
            <a:ext cx="1037050" cy="100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 rot="-5400000">
            <a:off x="8622225" y="110790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  <p:sp>
        <p:nvSpPr>
          <p:cNvPr id="17" name="Google Shape;17;p8"/>
          <p:cNvSpPr/>
          <p:nvPr/>
        </p:nvSpPr>
        <p:spPr>
          <a:xfrm rot="-48255" flipH="1">
            <a:off x="8006887" y="784003"/>
            <a:ext cx="812180" cy="424256"/>
          </a:xfrm>
          <a:prstGeom prst="roundRect">
            <a:avLst>
              <a:gd name="adj" fmla="val 729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ANO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Aprofundando" preserve="1">
  <p:cSld name="10. Sem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4CBF5E76-0FBB-6B77-DC6A-DBE6414BD856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206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Referências ">
  <p:cSld name="11. Referên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 txBox="1"/>
          <p:nvPr/>
        </p:nvSpPr>
        <p:spPr>
          <a:xfrm rot="-60039">
            <a:off x="134940" y="150748"/>
            <a:ext cx="1769370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REFERÊNCIAS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9300" y="797675"/>
            <a:ext cx="82959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270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1600"/>
              <a:buFont typeface="Lato"/>
              <a:buNone/>
              <a:defRPr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95540C3B-7929-0230-BC1C-842494480911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Contra capa">
  <p:cSld name="12. 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1"/>
          <p:cNvGrpSpPr/>
          <p:nvPr/>
        </p:nvGrpSpPr>
        <p:grpSpPr>
          <a:xfrm>
            <a:off x="3213025" y="1212517"/>
            <a:ext cx="3022750" cy="2990400"/>
            <a:chOff x="3060625" y="1076550"/>
            <a:chExt cx="3022750" cy="2990400"/>
          </a:xfrm>
        </p:grpSpPr>
        <p:pic>
          <p:nvPicPr>
            <p:cNvPr id="29" name="Google Shape;29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0625" y="1076550"/>
              <a:ext cx="3022750" cy="299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5350" y="2438712"/>
              <a:ext cx="2053300" cy="266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CEF23859-FC52-7575-BC84-BB36EA1B8C68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Conteúdo/Objetivo de aprendizagem">
  <p:cSld name="2. Conteúdo e objetiv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" name="Google Shape;20;p9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4550725" y="225325"/>
            <a:ext cx="4411200" cy="4701000"/>
          </a:xfrm>
          <a:prstGeom prst="roundRect">
            <a:avLst>
              <a:gd name="adj" fmla="val 3153"/>
            </a:avLst>
          </a:prstGeom>
          <a:solidFill>
            <a:srgbClr val="F6E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4818875" y="740314"/>
            <a:ext cx="38883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Char char="●"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3" name="Google Shape;23;p9"/>
          <p:cNvSpPr txBox="1"/>
          <p:nvPr/>
        </p:nvSpPr>
        <p:spPr>
          <a:xfrm rot="-59810">
            <a:off x="134959" y="152901"/>
            <a:ext cx="1534732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CONTEÚDO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24" name="Google Shape;24;p9"/>
          <p:cNvSpPr txBox="1"/>
          <p:nvPr/>
        </p:nvSpPr>
        <p:spPr>
          <a:xfrm rot="-59789">
            <a:off x="4478371" y="137005"/>
            <a:ext cx="3363809" cy="386162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OBJETIVOS DE APRENDIZAGEM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2"/>
          </p:nvPr>
        </p:nvSpPr>
        <p:spPr>
          <a:xfrm>
            <a:off x="434375" y="740314"/>
            <a:ext cx="38883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Char char="●"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6" name="Google Shape;26;p9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ara começar">
  <p:cSld name="3. Para começ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7" name="Google Shape;37;p13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 txBox="1"/>
          <p:nvPr/>
        </p:nvSpPr>
        <p:spPr>
          <a:xfrm rot="-59551">
            <a:off x="134926" y="148991"/>
            <a:ext cx="1991699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PARA COMEÇAR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0D1B404E-0710-24D9-5655-71DFB4EBCCF2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O que é?">
  <p:cSld name="4. O que 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4" name="Google Shape;44;p14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4"/>
          <p:cNvSpPr txBox="1"/>
          <p:nvPr/>
        </p:nvSpPr>
        <p:spPr>
          <a:xfrm rot="-59722">
            <a:off x="134972" y="154375"/>
            <a:ext cx="1364306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O QUE É?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F5D71236-F6B2-329A-050B-3FFA4451E3D5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Praticando">
  <p:cSld name="5. Pratican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1" name="Google Shape;51;p15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 rot="-59133">
            <a:off x="134946" y="151223"/>
            <a:ext cx="1744158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PRATICANDO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CFF3839C-6F25-9820-B2E7-53C8BD9BD540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Sistematizando">
  <p:cSld name="6. Sistematizan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8" name="Google Shape;58;p16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 txBox="1"/>
          <p:nvPr/>
        </p:nvSpPr>
        <p:spPr>
          <a:xfrm rot="-59266">
            <a:off x="134913" y="147496"/>
            <a:ext cx="2175323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SISTEMATIZANDO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290AB139-2722-5111-A10F-C92242727080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O que aprendemos hoje?">
  <p:cSld name="7. O que aprendemos ho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5" name="Google Shape;65;p17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/>
          <p:nvPr/>
        </p:nvSpPr>
        <p:spPr>
          <a:xfrm rot="-59852">
            <a:off x="134836" y="138777"/>
            <a:ext cx="3153478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O QUE APRENDEMOS HOJE?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 l="15588" r="14096"/>
          <a:stretch/>
        </p:blipFill>
        <p:spPr>
          <a:xfrm>
            <a:off x="360650" y="504800"/>
            <a:ext cx="3001025" cy="4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521638" y="740325"/>
            <a:ext cx="51855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Char char="●"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59447055-9368-6BCC-26AD-D42E6D7BB2D4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Aprofundando">
  <p:cSld name="8. Aprofundand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 txBox="1"/>
          <p:nvPr/>
        </p:nvSpPr>
        <p:spPr>
          <a:xfrm rot="-60427">
            <a:off x="134914" y="147892"/>
            <a:ext cx="2082322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APROFUNDANDO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2C6DABAA-97E2-96FA-B771-42106279E049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Aprofundando" preserve="1" userDrawn="1">
  <p:cSld name="9. Nov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  <a:defRPr sz="2000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 baseline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Google Shape;68;p17">
            <a:extLst>
              <a:ext uri="{FF2B5EF4-FFF2-40B4-BE49-F238E27FC236}">
                <a16:creationId xmlns:a16="http://schemas.microsoft.com/office/drawing/2014/main" id="{90FEB611-3DAE-4761-5D18-FF9F331BF20F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 rot="-60000">
            <a:off x="131681" y="157220"/>
            <a:ext cx="4336952" cy="367500"/>
          </a:xfrm>
          <a:prstGeom prst="rect">
            <a:avLst/>
          </a:prstGeom>
          <a:solidFill>
            <a:srgbClr val="74489D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800" baseline="0">
                <a:solidFill>
                  <a:schemeClr val="bg1"/>
                </a:solidFill>
                <a:latin typeface="Grandstander Semi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6;p9">
            <a:extLst>
              <a:ext uri="{FF2B5EF4-FFF2-40B4-BE49-F238E27FC236}">
                <a16:creationId xmlns:a16="http://schemas.microsoft.com/office/drawing/2014/main" id="{F67B49F3-B8DF-6DBF-5495-E63EA7F93E85}"/>
              </a:ext>
            </a:extLst>
          </p:cNvPr>
          <p:cNvSpPr txBox="1"/>
          <p:nvPr userDrawn="1"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 dirty="0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 dirty="0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90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2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59" r:id="rId11"/>
    <p:sldLayoutId id="214748365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curriculopaulista/wp-content/uploads/2022/06/EF_3ANO_EMAI-TEC_miolo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.br/detail/ilustra%C3%A7%C3%A3o/african-boy-having-many-questions-vector-ilustra%C3%A7%C3%A3o-royalty-free/1283602523?phrase=MENINO+PENSANDO&amp;adppopup=tru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gettyimages.com.br/detail/ilustra%C3%A7%C3%A3o/presentation-design-layout-set-with-geometric-ilustra%C3%A7%C3%A3o-royalty-free/1435131796?phrase=FIGURA+GEOM%C3%89TRICA+TRI%C3%82NGULO&amp;adppopup=tru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/>
          <p:nvPr/>
        </p:nvSpPr>
        <p:spPr>
          <a:xfrm rot="-48394" flipH="1">
            <a:off x="236565" y="4090382"/>
            <a:ext cx="1342633" cy="330035"/>
          </a:xfrm>
          <a:prstGeom prst="roundRect">
            <a:avLst>
              <a:gd name="adj" fmla="val 729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4</a:t>
            </a:r>
            <a:r>
              <a:rPr lang="pt-BR" sz="1600" b="0" i="0" u="sng" strike="noStrike" cap="none" baseline="30000" dirty="0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o</a:t>
            </a:r>
            <a:r>
              <a:rPr lang="pt-BR" sz="1600" b="0" i="0" u="none" strike="noStrike" cap="none" dirty="0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 BIMESTRE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 rot="49167">
            <a:off x="235961" y="4552633"/>
            <a:ext cx="3691878" cy="330035"/>
          </a:xfrm>
          <a:prstGeom prst="roundRect">
            <a:avLst>
              <a:gd name="adj" fmla="val 729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ENSINO FUNDAMENTAL: ANOS INICIAIS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461400" y="2063794"/>
            <a:ext cx="8221200" cy="1480800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rgbClr val="000000">
                <a:alpha val="24313"/>
              </a:srgbClr>
            </a:outerShdw>
          </a:effectLst>
        </p:spPr>
        <p:txBody>
          <a:bodyPr spcFirstLastPara="1" wrap="square" lIns="90000" tIns="18000" rIns="91425" bIns="18000" anchor="ctr" anchorCtr="0">
            <a:norm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00000"/>
                </a:solidFill>
                <a:latin typeface="Grandstander"/>
                <a:ea typeface="Grandstander"/>
                <a:cs typeface="Grandstander"/>
                <a:sym typeface="Grandstander"/>
              </a:rPr>
              <a:t>ESTUDO SOBRE TRIÂNGULOS</a:t>
            </a:r>
          </a:p>
        </p:txBody>
      </p:sp>
      <p:sp>
        <p:nvSpPr>
          <p:cNvPr id="168" name="Google Shape;168;p1"/>
          <p:cNvSpPr/>
          <p:nvPr/>
        </p:nvSpPr>
        <p:spPr>
          <a:xfrm rot="-48481" flipH="1">
            <a:off x="7973178" y="297652"/>
            <a:ext cx="893489" cy="686195"/>
          </a:xfrm>
          <a:prstGeom prst="roundRect">
            <a:avLst>
              <a:gd name="adj" fmla="val 729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4200" dirty="0">
                <a:solidFill>
                  <a:schemeClr val="lt1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3</a:t>
            </a:r>
            <a:r>
              <a:rPr lang="pt-BR" sz="4200" b="0" i="0" u="sng" strike="noStrike" cap="none" baseline="30000" dirty="0">
                <a:solidFill>
                  <a:schemeClr val="lt1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o</a:t>
            </a:r>
            <a:endParaRPr sz="2200" b="0" i="0" u="sng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 rot="-59535">
            <a:off x="3223103" y="3634314"/>
            <a:ext cx="2702505" cy="386054"/>
          </a:xfrm>
          <a:prstGeom prst="rect">
            <a:avLst/>
          </a:prstGeom>
          <a:solidFill>
            <a:srgbClr val="4B5EAA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FFFFFF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MATEMÁTICA</a:t>
            </a:r>
            <a:endParaRPr sz="1800" b="0" i="0" u="none" strike="noStrike" cap="none" dirty="0">
              <a:solidFill>
                <a:srgbClr val="FFFFFF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170" name="Google Shape;170;p1"/>
          <p:cNvSpPr txBox="1"/>
          <p:nvPr/>
        </p:nvSpPr>
        <p:spPr>
          <a:xfrm rot="-59878">
            <a:off x="3228576" y="1686710"/>
            <a:ext cx="2697284" cy="355256"/>
          </a:xfrm>
          <a:prstGeom prst="rect">
            <a:avLst/>
          </a:prstGeom>
          <a:solidFill>
            <a:srgbClr val="4B5EAA"/>
          </a:solidFill>
          <a:ln>
            <a:noFill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FFFFFF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AULA </a:t>
            </a:r>
            <a:r>
              <a:rPr lang="pt-BR" sz="1800" dirty="0">
                <a:solidFill>
                  <a:srgbClr val="FFFFFF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8 - Atividade 27.1</a:t>
            </a:r>
            <a:endParaRPr sz="1800" b="0" i="0" u="none" strike="noStrike" cap="none" dirty="0">
              <a:solidFill>
                <a:srgbClr val="FFFFFF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2807AF-3651-FE18-357B-C094DE0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673625"/>
            <a:ext cx="8258700" cy="3863000"/>
          </a:xfrm>
        </p:spPr>
        <p:txBody>
          <a:bodyPr/>
          <a:lstStyle/>
          <a:p>
            <a:pPr marL="558800" indent="-457200">
              <a:buFont typeface="+mj-lt"/>
              <a:buAutoNum type="arabicPeriod" startAt="2"/>
            </a:pPr>
            <a:r>
              <a:rPr lang="pt-B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Pesquise o significado das denominações e, depois, discuta-as com seus (suas) colegas: </a:t>
            </a:r>
          </a:p>
          <a:p>
            <a:pPr marL="558800" indent="-457200">
              <a:buFont typeface="+mj-lt"/>
              <a:buAutoNum type="alphaUcPeriod"/>
            </a:pPr>
            <a:r>
              <a:rPr lang="pt-BR" dirty="0">
                <a:cs typeface="Arial" panose="020B0604020202020204" pitchFamily="34" charset="0"/>
              </a:rPr>
              <a:t>Triângulo equilátero</a:t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Triângulo equilátero – possui medidas iguais em seus três lados.</a:t>
            </a:r>
          </a:p>
          <a:p>
            <a:pPr marL="558800" indent="-457200">
              <a:buFont typeface="+mj-lt"/>
              <a:buAutoNum type="alphaUcPeriod"/>
            </a:pPr>
            <a:r>
              <a:rPr lang="pt-BR" dirty="0">
                <a:cs typeface="Arial" panose="020B0604020202020204" pitchFamily="34" charset="0"/>
              </a:rPr>
              <a:t>Triângulo isósceles</a:t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Triângulo isósceles – possui dois lados com medidas iguais.</a:t>
            </a:r>
          </a:p>
          <a:p>
            <a:pPr marL="558800" indent="-457200">
              <a:buFont typeface="+mj-lt"/>
              <a:buAutoNum type="alphaUcPeriod"/>
            </a:pPr>
            <a:r>
              <a:rPr lang="pt-BR" dirty="0">
                <a:cs typeface="Arial" panose="020B0604020202020204" pitchFamily="34" charset="0"/>
              </a:rPr>
              <a:t>Triângulo escaleno</a:t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Triângulo escaleno – possui os três lados com medidas diferentes. </a:t>
            </a:r>
          </a:p>
          <a:p>
            <a:pPr marL="558800" indent="-457200">
              <a:buFont typeface="+mj-lt"/>
              <a:buAutoNum type="alphaUcPeriod"/>
            </a:pPr>
            <a:endParaRPr lang="pt-BR" dirty="0">
              <a:cs typeface="Arial" panose="020B0604020202020204" pitchFamily="34" charset="0"/>
            </a:endParaRPr>
          </a:p>
          <a:p>
            <a:pPr marL="558800" indent="-457200">
              <a:buFont typeface="+mj-lt"/>
              <a:buAutoNum type="alphaUcPeriod"/>
            </a:pPr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AB82F3C-AF9A-1EF3-2084-35AE7F576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673625"/>
            <a:ext cx="8258700" cy="7946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Pinte, com a mesma cor, os triângulos com as mesmas características em relação às medidas dos lados.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18" name="Triângulo isósceles 2">
            <a:extLst>
              <a:ext uri="{FF2B5EF4-FFF2-40B4-BE49-F238E27FC236}">
                <a16:creationId xmlns:a16="http://schemas.microsoft.com/office/drawing/2014/main" id="{408B67ED-E467-2118-3E55-3597C5F9B9A5}"/>
              </a:ext>
            </a:extLst>
          </p:cNvPr>
          <p:cNvSpPr/>
          <p:nvPr/>
        </p:nvSpPr>
        <p:spPr>
          <a:xfrm>
            <a:off x="724947" y="1816587"/>
            <a:ext cx="1349824" cy="95064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 dirty="0">
              <a:solidFill>
                <a:srgbClr val="B72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iângulo isósceles 8">
            <a:extLst>
              <a:ext uri="{FF2B5EF4-FFF2-40B4-BE49-F238E27FC236}">
                <a16:creationId xmlns:a16="http://schemas.microsoft.com/office/drawing/2014/main" id="{DBA8225A-579B-C435-E664-A50D1A047C6C}"/>
              </a:ext>
            </a:extLst>
          </p:cNvPr>
          <p:cNvSpPr/>
          <p:nvPr/>
        </p:nvSpPr>
        <p:spPr>
          <a:xfrm>
            <a:off x="4167052" y="3443626"/>
            <a:ext cx="809895" cy="107985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 dirty="0">
              <a:solidFill>
                <a:srgbClr val="B72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riângulo isósceles 9">
            <a:extLst>
              <a:ext uri="{FF2B5EF4-FFF2-40B4-BE49-F238E27FC236}">
                <a16:creationId xmlns:a16="http://schemas.microsoft.com/office/drawing/2014/main" id="{3A4EC597-1363-FDA0-FCF3-C75F357E2BD9}"/>
              </a:ext>
            </a:extLst>
          </p:cNvPr>
          <p:cNvSpPr/>
          <p:nvPr/>
        </p:nvSpPr>
        <p:spPr>
          <a:xfrm>
            <a:off x="1809562" y="3053853"/>
            <a:ext cx="1387619" cy="138700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 dirty="0">
              <a:solidFill>
                <a:srgbClr val="B72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riângulo isósceles 10">
            <a:extLst>
              <a:ext uri="{FF2B5EF4-FFF2-40B4-BE49-F238E27FC236}">
                <a16:creationId xmlns:a16="http://schemas.microsoft.com/office/drawing/2014/main" id="{162397F8-5A34-E75B-41DE-494556824DFD}"/>
              </a:ext>
            </a:extLst>
          </p:cNvPr>
          <p:cNvSpPr/>
          <p:nvPr/>
        </p:nvSpPr>
        <p:spPr>
          <a:xfrm>
            <a:off x="6667772" y="2110419"/>
            <a:ext cx="1079859" cy="107985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>
              <a:solidFill>
                <a:srgbClr val="B72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4889DDF-1BD9-482C-5AFB-76B508718739}"/>
              </a:ext>
            </a:extLst>
          </p:cNvPr>
          <p:cNvGrpSpPr/>
          <p:nvPr/>
        </p:nvGrpSpPr>
        <p:grpSpPr>
          <a:xfrm>
            <a:off x="3546603" y="1804846"/>
            <a:ext cx="2066927" cy="1079859"/>
            <a:chOff x="4961516" y="3172692"/>
            <a:chExt cx="1953491" cy="796637"/>
          </a:xfrm>
        </p:grpSpPr>
        <p:cxnSp>
          <p:nvCxnSpPr>
            <p:cNvPr id="23" name="Conector reto 19">
              <a:extLst>
                <a:ext uri="{FF2B5EF4-FFF2-40B4-BE49-F238E27FC236}">
                  <a16:creationId xmlns:a16="http://schemas.microsoft.com/office/drawing/2014/main" id="{641AF979-EB7B-B017-3B92-93B9465F4AE4}"/>
                </a:ext>
              </a:extLst>
            </p:cNvPr>
            <p:cNvCxnSpPr>
              <a:cxnSpLocks/>
            </p:cNvCxnSpPr>
            <p:nvPr/>
          </p:nvCxnSpPr>
          <p:spPr>
            <a:xfrm>
              <a:off x="4961516" y="3969329"/>
              <a:ext cx="1953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723C99CF-AD0D-C86F-264D-55D1CE86BC99}"/>
                </a:ext>
              </a:extLst>
            </p:cNvPr>
            <p:cNvGrpSpPr/>
            <p:nvPr/>
          </p:nvGrpSpPr>
          <p:grpSpPr>
            <a:xfrm>
              <a:off x="4961516" y="3172692"/>
              <a:ext cx="1953491" cy="786245"/>
              <a:chOff x="4961516" y="3172692"/>
              <a:chExt cx="1953491" cy="786245"/>
            </a:xfrm>
          </p:grpSpPr>
          <p:cxnSp>
            <p:nvCxnSpPr>
              <p:cNvPr id="25" name="Conector reto 22">
                <a:extLst>
                  <a:ext uri="{FF2B5EF4-FFF2-40B4-BE49-F238E27FC236}">
                    <a16:creationId xmlns:a16="http://schemas.microsoft.com/office/drawing/2014/main" id="{B91E8187-D6F0-435B-6E62-16CE11F085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1516" y="3172692"/>
                <a:ext cx="676490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6">
                <a:extLst>
                  <a:ext uri="{FF2B5EF4-FFF2-40B4-BE49-F238E27FC236}">
                    <a16:creationId xmlns:a16="http://schemas.microsoft.com/office/drawing/2014/main" id="{4AEFABB6-0595-9F9B-F491-566B93A94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8006" y="3172692"/>
                <a:ext cx="1277001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7CF8DAE-67EE-F62F-602D-D13184E5BA97}"/>
              </a:ext>
            </a:extLst>
          </p:cNvPr>
          <p:cNvGrpSpPr/>
          <p:nvPr/>
        </p:nvGrpSpPr>
        <p:grpSpPr>
          <a:xfrm flipH="1">
            <a:off x="5828541" y="4017321"/>
            <a:ext cx="2253331" cy="539930"/>
            <a:chOff x="4961516" y="3172692"/>
            <a:chExt cx="1953491" cy="796637"/>
          </a:xfrm>
        </p:grpSpPr>
        <p:cxnSp>
          <p:nvCxnSpPr>
            <p:cNvPr id="28" name="Conector reto 3074">
              <a:extLst>
                <a:ext uri="{FF2B5EF4-FFF2-40B4-BE49-F238E27FC236}">
                  <a16:creationId xmlns:a16="http://schemas.microsoft.com/office/drawing/2014/main" id="{797FF5AE-BD27-D0FC-026B-0B9DEED944C0}"/>
                </a:ext>
              </a:extLst>
            </p:cNvPr>
            <p:cNvCxnSpPr>
              <a:cxnSpLocks/>
            </p:cNvCxnSpPr>
            <p:nvPr/>
          </p:nvCxnSpPr>
          <p:spPr>
            <a:xfrm>
              <a:off x="4961516" y="3969329"/>
              <a:ext cx="1953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D79E34C3-B788-4C07-F204-6485CA3D1FD6}"/>
                </a:ext>
              </a:extLst>
            </p:cNvPr>
            <p:cNvGrpSpPr/>
            <p:nvPr/>
          </p:nvGrpSpPr>
          <p:grpSpPr>
            <a:xfrm>
              <a:off x="4961516" y="3172692"/>
              <a:ext cx="1953491" cy="786245"/>
              <a:chOff x="4961516" y="3172692"/>
              <a:chExt cx="1953491" cy="786245"/>
            </a:xfrm>
          </p:grpSpPr>
          <p:cxnSp>
            <p:nvCxnSpPr>
              <p:cNvPr id="30" name="Conector reto 3077">
                <a:extLst>
                  <a:ext uri="{FF2B5EF4-FFF2-40B4-BE49-F238E27FC236}">
                    <a16:creationId xmlns:a16="http://schemas.microsoft.com/office/drawing/2014/main" id="{C0A32359-3BBE-36B4-B101-5AAFC1F4D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1516" y="3172692"/>
                <a:ext cx="676490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78">
                <a:extLst>
                  <a:ext uri="{FF2B5EF4-FFF2-40B4-BE49-F238E27FC236}">
                    <a16:creationId xmlns:a16="http://schemas.microsoft.com/office/drawing/2014/main" id="{7FCECC47-06C4-1C6A-46C1-B06949D8A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8006" y="3172692"/>
                <a:ext cx="1277001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5294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AB82F3C-AF9A-1EF3-2084-35AE7F576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1107833"/>
            <a:ext cx="8258700" cy="3428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1900" dirty="0"/>
              <a:t>Pinte, com a mesma cor, os triângulos com as mesmas características em relação às medidas dos lados.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5E1C590-DCE1-1267-182E-D5DE56B3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Correção</a:t>
            </a:r>
          </a:p>
        </p:txBody>
      </p:sp>
      <p:sp>
        <p:nvSpPr>
          <p:cNvPr id="18" name="Triângulo isósceles 2">
            <a:extLst>
              <a:ext uri="{FF2B5EF4-FFF2-40B4-BE49-F238E27FC236}">
                <a16:creationId xmlns:a16="http://schemas.microsoft.com/office/drawing/2014/main" id="{408B67ED-E467-2118-3E55-3597C5F9B9A5}"/>
              </a:ext>
            </a:extLst>
          </p:cNvPr>
          <p:cNvSpPr/>
          <p:nvPr/>
        </p:nvSpPr>
        <p:spPr>
          <a:xfrm>
            <a:off x="724947" y="1816587"/>
            <a:ext cx="1349824" cy="95064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 dirty="0">
              <a:solidFill>
                <a:srgbClr val="B72F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iângulo isósceles 8">
            <a:extLst>
              <a:ext uri="{FF2B5EF4-FFF2-40B4-BE49-F238E27FC236}">
                <a16:creationId xmlns:a16="http://schemas.microsoft.com/office/drawing/2014/main" id="{DBA8225A-579B-C435-E664-A50D1A047C6C}"/>
              </a:ext>
            </a:extLst>
          </p:cNvPr>
          <p:cNvSpPr/>
          <p:nvPr/>
        </p:nvSpPr>
        <p:spPr>
          <a:xfrm>
            <a:off x="4167052" y="3443626"/>
            <a:ext cx="809895" cy="107985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riângulo isósceles 9">
            <a:extLst>
              <a:ext uri="{FF2B5EF4-FFF2-40B4-BE49-F238E27FC236}">
                <a16:creationId xmlns:a16="http://schemas.microsoft.com/office/drawing/2014/main" id="{3A4EC597-1363-FDA0-FCF3-C75F357E2BD9}"/>
              </a:ext>
            </a:extLst>
          </p:cNvPr>
          <p:cNvSpPr/>
          <p:nvPr/>
        </p:nvSpPr>
        <p:spPr>
          <a:xfrm>
            <a:off x="1809562" y="3053853"/>
            <a:ext cx="1387619" cy="138700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riângulo isósceles 10">
            <a:extLst>
              <a:ext uri="{FF2B5EF4-FFF2-40B4-BE49-F238E27FC236}">
                <a16:creationId xmlns:a16="http://schemas.microsoft.com/office/drawing/2014/main" id="{162397F8-5A34-E75B-41DE-494556824DFD}"/>
              </a:ext>
            </a:extLst>
          </p:cNvPr>
          <p:cNvSpPr/>
          <p:nvPr/>
        </p:nvSpPr>
        <p:spPr>
          <a:xfrm>
            <a:off x="6667772" y="2110419"/>
            <a:ext cx="1079859" cy="107985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4889DDF-1BD9-482C-5AFB-76B508718739}"/>
              </a:ext>
            </a:extLst>
          </p:cNvPr>
          <p:cNvGrpSpPr/>
          <p:nvPr/>
        </p:nvGrpSpPr>
        <p:grpSpPr>
          <a:xfrm>
            <a:off x="3546603" y="1804846"/>
            <a:ext cx="2066927" cy="1079859"/>
            <a:chOff x="4961516" y="3172692"/>
            <a:chExt cx="1953491" cy="796637"/>
          </a:xfrm>
        </p:grpSpPr>
        <p:cxnSp>
          <p:nvCxnSpPr>
            <p:cNvPr id="23" name="Conector reto 19">
              <a:extLst>
                <a:ext uri="{FF2B5EF4-FFF2-40B4-BE49-F238E27FC236}">
                  <a16:creationId xmlns:a16="http://schemas.microsoft.com/office/drawing/2014/main" id="{641AF979-EB7B-B017-3B92-93B9465F4AE4}"/>
                </a:ext>
              </a:extLst>
            </p:cNvPr>
            <p:cNvCxnSpPr>
              <a:cxnSpLocks/>
            </p:cNvCxnSpPr>
            <p:nvPr/>
          </p:nvCxnSpPr>
          <p:spPr>
            <a:xfrm>
              <a:off x="4961516" y="3969329"/>
              <a:ext cx="1953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723C99CF-AD0D-C86F-264D-55D1CE86BC99}"/>
                </a:ext>
              </a:extLst>
            </p:cNvPr>
            <p:cNvGrpSpPr/>
            <p:nvPr/>
          </p:nvGrpSpPr>
          <p:grpSpPr>
            <a:xfrm>
              <a:off x="4961516" y="3172692"/>
              <a:ext cx="1953491" cy="786245"/>
              <a:chOff x="4961516" y="3172692"/>
              <a:chExt cx="1953491" cy="786245"/>
            </a:xfrm>
          </p:grpSpPr>
          <p:cxnSp>
            <p:nvCxnSpPr>
              <p:cNvPr id="25" name="Conector reto 22">
                <a:extLst>
                  <a:ext uri="{FF2B5EF4-FFF2-40B4-BE49-F238E27FC236}">
                    <a16:creationId xmlns:a16="http://schemas.microsoft.com/office/drawing/2014/main" id="{B91E8187-D6F0-435B-6E62-16CE11F085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1516" y="3172692"/>
                <a:ext cx="676490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6">
                <a:extLst>
                  <a:ext uri="{FF2B5EF4-FFF2-40B4-BE49-F238E27FC236}">
                    <a16:creationId xmlns:a16="http://schemas.microsoft.com/office/drawing/2014/main" id="{4AEFABB6-0595-9F9B-F491-566B93A94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8006" y="3172692"/>
                <a:ext cx="1277001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7CF8DAE-67EE-F62F-602D-D13184E5BA97}"/>
              </a:ext>
            </a:extLst>
          </p:cNvPr>
          <p:cNvGrpSpPr/>
          <p:nvPr/>
        </p:nvGrpSpPr>
        <p:grpSpPr>
          <a:xfrm flipH="1">
            <a:off x="5828541" y="4017321"/>
            <a:ext cx="2253331" cy="539930"/>
            <a:chOff x="4961516" y="3172692"/>
            <a:chExt cx="1953491" cy="796637"/>
          </a:xfrm>
        </p:grpSpPr>
        <p:cxnSp>
          <p:nvCxnSpPr>
            <p:cNvPr id="28" name="Conector reto 3074">
              <a:extLst>
                <a:ext uri="{FF2B5EF4-FFF2-40B4-BE49-F238E27FC236}">
                  <a16:creationId xmlns:a16="http://schemas.microsoft.com/office/drawing/2014/main" id="{797FF5AE-BD27-D0FC-026B-0B9DEED944C0}"/>
                </a:ext>
              </a:extLst>
            </p:cNvPr>
            <p:cNvCxnSpPr>
              <a:cxnSpLocks/>
            </p:cNvCxnSpPr>
            <p:nvPr/>
          </p:nvCxnSpPr>
          <p:spPr>
            <a:xfrm>
              <a:off x="4961516" y="3969329"/>
              <a:ext cx="1953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D79E34C3-B788-4C07-F204-6485CA3D1FD6}"/>
                </a:ext>
              </a:extLst>
            </p:cNvPr>
            <p:cNvGrpSpPr/>
            <p:nvPr/>
          </p:nvGrpSpPr>
          <p:grpSpPr>
            <a:xfrm>
              <a:off x="4961516" y="3172692"/>
              <a:ext cx="1953491" cy="786245"/>
              <a:chOff x="4961516" y="3172692"/>
              <a:chExt cx="1953491" cy="786245"/>
            </a:xfrm>
          </p:grpSpPr>
          <p:cxnSp>
            <p:nvCxnSpPr>
              <p:cNvPr id="30" name="Conector reto 3077">
                <a:extLst>
                  <a:ext uri="{FF2B5EF4-FFF2-40B4-BE49-F238E27FC236}">
                    <a16:creationId xmlns:a16="http://schemas.microsoft.com/office/drawing/2014/main" id="{C0A32359-3BBE-36B4-B101-5AAFC1F4D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1516" y="3172692"/>
                <a:ext cx="676490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78">
                <a:extLst>
                  <a:ext uri="{FF2B5EF4-FFF2-40B4-BE49-F238E27FC236}">
                    <a16:creationId xmlns:a16="http://schemas.microsoft.com/office/drawing/2014/main" id="{7FCECC47-06C4-1C6A-46C1-B06949D8A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8006" y="3172692"/>
                <a:ext cx="1277001" cy="7862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8BA063C-A6D2-156A-03A5-D5D507FA512E}"/>
              </a:ext>
            </a:extLst>
          </p:cNvPr>
          <p:cNvSpPr txBox="1"/>
          <p:nvPr/>
        </p:nvSpPr>
        <p:spPr>
          <a:xfrm>
            <a:off x="936932" y="27984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 1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412A087-92EA-2DD8-45A5-2BEBA872FD88}"/>
              </a:ext>
            </a:extLst>
          </p:cNvPr>
          <p:cNvSpPr txBox="1"/>
          <p:nvPr/>
        </p:nvSpPr>
        <p:spPr>
          <a:xfrm>
            <a:off x="4122363" y="452348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 2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9A757FE-3EF3-7169-E2AD-76BEFF9C0392}"/>
              </a:ext>
            </a:extLst>
          </p:cNvPr>
          <p:cNvSpPr txBox="1"/>
          <p:nvPr/>
        </p:nvSpPr>
        <p:spPr>
          <a:xfrm>
            <a:off x="2040445" y="44556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 2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0086E21-97D4-7D27-AECB-73F3673B2CA6}"/>
              </a:ext>
            </a:extLst>
          </p:cNvPr>
          <p:cNvSpPr txBox="1"/>
          <p:nvPr/>
        </p:nvSpPr>
        <p:spPr>
          <a:xfrm>
            <a:off x="6753087" y="317785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 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19F8D09-CC48-78F4-C0CF-6ADF9C5C7713}"/>
              </a:ext>
            </a:extLst>
          </p:cNvPr>
          <p:cNvSpPr txBox="1"/>
          <p:nvPr/>
        </p:nvSpPr>
        <p:spPr>
          <a:xfrm>
            <a:off x="4025166" y="288859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 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8C2827F-48E9-FAD5-DD91-1A3B792ECB7E}"/>
              </a:ext>
            </a:extLst>
          </p:cNvPr>
          <p:cNvSpPr txBox="1"/>
          <p:nvPr/>
        </p:nvSpPr>
        <p:spPr>
          <a:xfrm>
            <a:off x="6565044" y="45338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 3</a:t>
            </a:r>
          </a:p>
        </p:txBody>
      </p:sp>
    </p:spTree>
    <p:extLst>
      <p:ext uri="{BB962C8B-B14F-4D97-AF65-F5344CB8AC3E}">
        <p14:creationId xmlns:p14="http://schemas.microsoft.com/office/powerpoint/2010/main" val="34985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c03e3d857_0_223"/>
          <p:cNvSpPr txBox="1">
            <a:spLocks noGrp="1"/>
          </p:cNvSpPr>
          <p:nvPr>
            <p:ph type="body" idx="1"/>
          </p:nvPr>
        </p:nvSpPr>
        <p:spPr>
          <a:xfrm>
            <a:off x="3521638" y="1590984"/>
            <a:ext cx="5185500" cy="2166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200"/>
              </a:spcAft>
            </a:pPr>
            <a:r>
              <a:rPr lang="pt-BR" dirty="0"/>
              <a:t>Analisamos e comparamos as características dos triângulos;</a:t>
            </a:r>
          </a:p>
          <a:p>
            <a:pPr marL="342900" indent="-342900">
              <a:spcAft>
                <a:spcPts val="1200"/>
              </a:spcAft>
            </a:pPr>
            <a:r>
              <a:rPr lang="pt-BR" dirty="0"/>
              <a:t>Observamos, analisamos e classificamos alguns triângulos através das medidas de seus lados, de cores e de suas nomenclaturas específicas.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D1173A2-C610-41E9-D017-DA48FDB7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673625"/>
            <a:ext cx="8258700" cy="4605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Observe a tabela abaixo e complete: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AC4E7BB-EBC1-BDB5-1888-8B6A13ADC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3496"/>
              </p:ext>
            </p:extLst>
          </p:nvPr>
        </p:nvGraphicFramePr>
        <p:xfrm>
          <a:off x="660164" y="1292363"/>
          <a:ext cx="8054986" cy="3337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7436">
                  <a:extLst>
                    <a:ext uri="{9D8B030D-6E8A-4147-A177-3AD203B41FA5}">
                      <a16:colId xmlns:a16="http://schemas.microsoft.com/office/drawing/2014/main" val="3370786273"/>
                    </a:ext>
                  </a:extLst>
                </a:gridCol>
                <a:gridCol w="2749847">
                  <a:extLst>
                    <a:ext uri="{9D8B030D-6E8A-4147-A177-3AD203B41FA5}">
                      <a16:colId xmlns:a16="http://schemas.microsoft.com/office/drawing/2014/main" val="2963529643"/>
                    </a:ext>
                  </a:extLst>
                </a:gridCol>
                <a:gridCol w="3217703">
                  <a:extLst>
                    <a:ext uri="{9D8B030D-6E8A-4147-A177-3AD203B41FA5}">
                      <a16:colId xmlns:a16="http://schemas.microsoft.com/office/drawing/2014/main" val="1739716281"/>
                    </a:ext>
                  </a:extLst>
                </a:gridCol>
              </a:tblGrid>
              <a:tr h="37929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Triângulo</a:t>
                      </a:r>
                      <a:endParaRPr lang="pt-BR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Característica</a:t>
                      </a:r>
                      <a:endParaRPr lang="pt-BR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Nome do triângulo</a:t>
                      </a:r>
                      <a:endParaRPr lang="pt-BR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extLst>
                  <a:ext uri="{0D108BD9-81ED-4DB2-BD59-A6C34878D82A}">
                    <a16:rowId xmlns:a16="http://schemas.microsoft.com/office/drawing/2014/main" val="3318771938"/>
                  </a:ext>
                </a:extLst>
              </a:tr>
              <a:tr h="986177">
                <a:tc>
                  <a:txBody>
                    <a:bodyPr/>
                    <a:lstStyle/>
                    <a:p>
                      <a:endParaRPr lang="pt-BR" sz="1800" dirty="0"/>
                    </a:p>
                    <a:p>
                      <a:endParaRPr lang="pt-BR" sz="1800" dirty="0"/>
                    </a:p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Medidas dos três lados iguais.</a:t>
                      </a:r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extLst>
                  <a:ext uri="{0D108BD9-81ED-4DB2-BD59-A6C34878D82A}">
                    <a16:rowId xmlns:a16="http://schemas.microsoft.com/office/drawing/2014/main" val="419126223"/>
                  </a:ext>
                </a:extLst>
              </a:tr>
              <a:tr h="986177">
                <a:tc>
                  <a:txBody>
                    <a:bodyPr/>
                    <a:lstStyle/>
                    <a:p>
                      <a:endParaRPr lang="pt-BR" sz="1800" dirty="0"/>
                    </a:p>
                    <a:p>
                      <a:endParaRPr lang="pt-BR" sz="1800" dirty="0"/>
                    </a:p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dirty="0"/>
                        <a:t>Isósceles</a:t>
                      </a:r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extLst>
                  <a:ext uri="{0D108BD9-81ED-4DB2-BD59-A6C34878D82A}">
                    <a16:rowId xmlns:a16="http://schemas.microsoft.com/office/drawing/2014/main" val="18419495"/>
                  </a:ext>
                </a:extLst>
              </a:tr>
              <a:tr h="986177">
                <a:tc>
                  <a:txBody>
                    <a:bodyPr/>
                    <a:lstStyle/>
                    <a:p>
                      <a:endParaRPr lang="pt-BR" sz="1800" dirty="0"/>
                    </a:p>
                    <a:p>
                      <a:endParaRPr lang="pt-BR" sz="1800" dirty="0"/>
                    </a:p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71" marR="68571" marT="34286" marB="34286" anchor="ctr"/>
                </a:tc>
                <a:extLst>
                  <a:ext uri="{0D108BD9-81ED-4DB2-BD59-A6C34878D82A}">
                    <a16:rowId xmlns:a16="http://schemas.microsoft.com/office/drawing/2014/main" val="2451635362"/>
                  </a:ext>
                </a:extLst>
              </a:tr>
            </a:tbl>
          </a:graphicData>
        </a:graphic>
      </p:graphicFrame>
      <p:sp>
        <p:nvSpPr>
          <p:cNvPr id="5" name="Triângulo isósceles 10">
            <a:extLst>
              <a:ext uri="{FF2B5EF4-FFF2-40B4-BE49-F238E27FC236}">
                <a16:creationId xmlns:a16="http://schemas.microsoft.com/office/drawing/2014/main" id="{32A69EDB-ADAD-735C-EF28-2FB3CB623028}"/>
              </a:ext>
            </a:extLst>
          </p:cNvPr>
          <p:cNvSpPr/>
          <p:nvPr/>
        </p:nvSpPr>
        <p:spPr>
          <a:xfrm>
            <a:off x="1412895" y="2756232"/>
            <a:ext cx="539930" cy="809895"/>
          </a:xfrm>
          <a:prstGeom prst="triangle">
            <a:avLst/>
          </a:prstGeom>
          <a:solidFill>
            <a:srgbClr val="B72F7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dirty="0"/>
          </a:p>
        </p:txBody>
      </p:sp>
      <p:sp>
        <p:nvSpPr>
          <p:cNvPr id="6" name="Triângulo isósceles 17">
            <a:extLst>
              <a:ext uri="{FF2B5EF4-FFF2-40B4-BE49-F238E27FC236}">
                <a16:creationId xmlns:a16="http://schemas.microsoft.com/office/drawing/2014/main" id="{3FAB24F0-6288-403C-92EB-0ABEBF8B1D61}"/>
              </a:ext>
            </a:extLst>
          </p:cNvPr>
          <p:cNvSpPr/>
          <p:nvPr/>
        </p:nvSpPr>
        <p:spPr>
          <a:xfrm>
            <a:off x="924423" y="3900899"/>
            <a:ext cx="1516875" cy="534092"/>
          </a:xfrm>
          <a:prstGeom prst="triangle">
            <a:avLst>
              <a:gd name="adj" fmla="val 63870"/>
            </a:avLst>
          </a:prstGeom>
          <a:solidFill>
            <a:srgbClr val="B72F7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/>
          </a:p>
        </p:txBody>
      </p:sp>
      <p:sp>
        <p:nvSpPr>
          <p:cNvPr id="7" name="Triângulo isósceles 4">
            <a:extLst>
              <a:ext uri="{FF2B5EF4-FFF2-40B4-BE49-F238E27FC236}">
                <a16:creationId xmlns:a16="http://schemas.microsoft.com/office/drawing/2014/main" id="{7A422810-8D72-49B9-7769-6C0D5E73CDC1}"/>
              </a:ext>
            </a:extLst>
          </p:cNvPr>
          <p:cNvSpPr/>
          <p:nvPr/>
        </p:nvSpPr>
        <p:spPr>
          <a:xfrm>
            <a:off x="1277913" y="1814686"/>
            <a:ext cx="809895" cy="701909"/>
          </a:xfrm>
          <a:prstGeom prst="triangle">
            <a:avLst/>
          </a:prstGeom>
          <a:solidFill>
            <a:srgbClr val="B72F7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7" dirty="0"/>
          </a:p>
        </p:txBody>
      </p:sp>
    </p:spTree>
    <p:extLst>
      <p:ext uri="{BB962C8B-B14F-4D97-AF65-F5344CB8AC3E}">
        <p14:creationId xmlns:p14="http://schemas.microsoft.com/office/powerpoint/2010/main" val="318598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D26229D-8291-69F9-B332-84C317147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SÃO PAULO (Estado). </a:t>
            </a:r>
            <a:r>
              <a:rPr lang="pt-BR" i="1" dirty="0"/>
              <a:t>Currículo em Ação</a:t>
            </a:r>
            <a:r>
              <a:rPr lang="pt-BR" dirty="0"/>
              <a:t>: caderno do estudante. 3º ano. Vol. 2. São Paulo: Seduc-SP, 2022. Disponível em: </a:t>
            </a:r>
            <a:r>
              <a:rPr lang="pt-BR" dirty="0">
                <a:hlinkClick r:id="rId3"/>
              </a:rPr>
              <a:t>https://efape.educacao.sp.gov.br/curriculopaulista/wp-content/uploads/2022/06/EF_3ANO_EMAI-TEC_miolo.pdf</a:t>
            </a:r>
            <a:r>
              <a:rPr lang="pt-BR" dirty="0"/>
              <a:t>. Acesso em: 09 out. 2023.</a:t>
            </a:r>
          </a:p>
          <a:p>
            <a:pPr>
              <a:spcAft>
                <a:spcPts val="600"/>
              </a:spcAft>
            </a:pP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0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D26229D-8291-69F9-B332-84C317147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2400"/>
            </a:pPr>
            <a:r>
              <a:rPr lang="pt-BR" sz="1600" b="1" dirty="0">
                <a:ea typeface="Verdana" panose="020B0604030504040204" pitchFamily="34" charset="0"/>
                <a:cs typeface="Arial" panose="020B0604020202020204" pitchFamily="34" charset="0"/>
                <a:sym typeface="Verdana"/>
              </a:rPr>
              <a:t>Lista de imagens e vídeos</a:t>
            </a:r>
          </a:p>
          <a:p>
            <a:pPr>
              <a:buSzPts val="2400"/>
            </a:pPr>
            <a:r>
              <a:rPr lang="pt-BR" sz="1600" b="1" dirty="0">
                <a:ea typeface="Verdana" panose="020B0604030504040204" pitchFamily="34" charset="0"/>
                <a:cs typeface="Arial" panose="020B0604020202020204" pitchFamily="34" charset="0"/>
                <a:sym typeface="Verdana"/>
              </a:rPr>
              <a:t>Slide 3</a:t>
            </a:r>
            <a:r>
              <a:rPr lang="pt-BR" sz="1600" b="1" dirty="0">
                <a:solidFill>
                  <a:schemeClr val="dk1"/>
                </a:solidFill>
                <a:ea typeface="Verdana" panose="020B0604030504040204" pitchFamily="34" charset="0"/>
                <a:cs typeface="Arial" panose="020B0604020202020204" pitchFamily="34" charset="0"/>
                <a:sym typeface="Verdana"/>
              </a:rPr>
              <a:t> –</a:t>
            </a:r>
            <a:r>
              <a:rPr lang="pt-BR" sz="1600" b="1" dirty="0">
                <a:ea typeface="Verdana" panose="020B0604030504040204" pitchFamily="34" charset="0"/>
                <a:cs typeface="Arial" panose="020B0604020202020204" pitchFamily="34" charset="0"/>
                <a:sym typeface="Verdana"/>
              </a:rPr>
              <a:t> </a:t>
            </a:r>
            <a:r>
              <a:rPr lang="pt-BR" sz="1600" dirty="0">
                <a:ea typeface="Verdana" panose="020B0604030504040204" pitchFamily="34" charset="0"/>
                <a:cs typeface="Arial" panose="020B0604020202020204" pitchFamily="34" charset="0"/>
                <a:sym typeface="Verdana"/>
                <a:hlinkClick r:id="rId3"/>
              </a:rPr>
              <a:t>https://www.gettyimages.com.br/detail/ilustra%C3%A7%C3%A3o/african-boy-having-many-questions-vector-ilustra%C3%A7%C3%A3o-royalty-free/1283602523?phrase=MENINO+PENSANDO&amp;adppopup=true</a:t>
            </a:r>
            <a:endParaRPr lang="pt-BR" sz="1600" dirty="0">
              <a:ea typeface="Verdana" panose="020B0604030504040204" pitchFamily="34" charset="0"/>
              <a:cs typeface="Arial" panose="020B0604020202020204" pitchFamily="34" charset="0"/>
              <a:sym typeface="Verdana"/>
            </a:endParaRPr>
          </a:p>
          <a:p>
            <a:pPr>
              <a:buSzPts val="2400"/>
            </a:pPr>
            <a:r>
              <a:rPr lang="pt-BR" sz="1600" b="1" dirty="0">
                <a:ea typeface="Verdana" panose="020B0604030504040204" pitchFamily="34" charset="0"/>
                <a:cs typeface="Arial" panose="020B0604020202020204" pitchFamily="34" charset="0"/>
                <a:sym typeface="Verdana"/>
              </a:rPr>
              <a:t>Slide 4 </a:t>
            </a:r>
            <a:r>
              <a:rPr lang="pt-BR" sz="1600" b="1" dirty="0">
                <a:solidFill>
                  <a:schemeClr val="dk1"/>
                </a:solidFill>
                <a:ea typeface="Verdana" panose="020B0604030504040204" pitchFamily="34" charset="0"/>
                <a:cs typeface="Arial" panose="020B0604020202020204" pitchFamily="34" charset="0"/>
                <a:sym typeface="Verdana"/>
              </a:rPr>
              <a:t>– </a:t>
            </a:r>
            <a:r>
              <a:rPr lang="pt-BR" sz="1600" dirty="0"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https://www.gettyimages.com.br/detail/ilustra%C3%A7%C3%A3o/presentation-design-layout-set-with-geometric-ilustra%C3%A7%C3%A3o-royalty-free/1435131796?phrase=FIGURA+GEOM%C3%89TRICA+TRI%C3%82NGULO&amp;adppopup=true</a:t>
            </a:r>
            <a:endParaRPr lang="pt-BR" sz="1600" b="1" dirty="0">
              <a:solidFill>
                <a:schemeClr val="dk1"/>
              </a:solidFill>
              <a:ea typeface="Verdana" panose="020B0604030504040204" pitchFamily="34" charset="0"/>
              <a:cs typeface="Arial" panose="020B0604020202020204" pitchFamily="34" charset="0"/>
              <a:sym typeface="Verdana"/>
            </a:endParaRPr>
          </a:p>
          <a:p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1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c03e3d857_0_218"/>
          <p:cNvSpPr txBox="1">
            <a:spLocks noGrp="1"/>
          </p:cNvSpPr>
          <p:nvPr>
            <p:ph type="body" idx="1"/>
          </p:nvPr>
        </p:nvSpPr>
        <p:spPr>
          <a:xfrm>
            <a:off x="4818875" y="740314"/>
            <a:ext cx="3888300" cy="3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200"/>
              </a:spcAft>
            </a:pPr>
            <a:r>
              <a:rPr lang="pt-BR" dirty="0"/>
              <a:t>Analisar e comparar as características dos triângulos;</a:t>
            </a:r>
          </a:p>
          <a:p>
            <a:pPr marL="342900" indent="-342900">
              <a:spcAft>
                <a:spcPts val="1200"/>
              </a:spcAft>
            </a:pPr>
            <a:r>
              <a:rPr lang="pt-BR" dirty="0"/>
              <a:t>Observar, analisar e classificar alguns triângulos através das medidas de seus lados, de cores e de suas nomenclaturas específicas.                                                                  </a:t>
            </a:r>
          </a:p>
          <a:p>
            <a:pPr marL="342900" indent="-342900">
              <a:spcAft>
                <a:spcPts val="1200"/>
              </a:spcAft>
            </a:pPr>
            <a:endParaRPr lang="pt-BR" dirty="0"/>
          </a:p>
        </p:txBody>
      </p:sp>
      <p:sp>
        <p:nvSpPr>
          <p:cNvPr id="176" name="Google Shape;176;g29c03e3d857_0_218"/>
          <p:cNvSpPr txBox="1">
            <a:spLocks noGrp="1"/>
          </p:cNvSpPr>
          <p:nvPr>
            <p:ph type="body" idx="2"/>
          </p:nvPr>
        </p:nvSpPr>
        <p:spPr>
          <a:xfrm>
            <a:off x="434375" y="740314"/>
            <a:ext cx="3888300" cy="3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200"/>
              </a:spcAft>
            </a:pPr>
            <a:r>
              <a:rPr lang="pt-BR" dirty="0"/>
              <a:t>Triângulos – nomenclatura, reconhecimento e análise de características.</a:t>
            </a:r>
          </a:p>
          <a:p>
            <a:pPr marL="342900" indent="-342900">
              <a:spcAft>
                <a:spcPts val="1200"/>
              </a:spcAft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9718A9F-606D-E132-1409-E576E1F2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1239625"/>
            <a:ext cx="4757388" cy="3297000"/>
          </a:xfrm>
        </p:spPr>
        <p:txBody>
          <a:bodyPr/>
          <a:lstStyle/>
          <a:p>
            <a:pPr marL="444500" indent="-3429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pt-BR" dirty="0"/>
              <a:t>Você já reparou nos triângulos? Será que todos são iguais?</a:t>
            </a:r>
          </a:p>
          <a:p>
            <a:pPr marL="444500" indent="-3429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pt-BR" dirty="0"/>
              <a:t>Conte quais foram as semelhanças ou as diferenças que você percebeu nos triângulos que já observou.</a:t>
            </a:r>
          </a:p>
          <a:p>
            <a:pPr marL="444500" indent="-3429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pt-BR" dirty="0"/>
              <a:t>Como você acha que são chamados os triângulos que não são iguais? Será que possuem nomes específicos?</a:t>
            </a:r>
          </a:p>
          <a:p>
            <a:pPr marL="444500" indent="-342900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D55C172-5B38-8A5C-96F4-F5D95BF0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</p:spPr>
        <p:txBody>
          <a:bodyPr/>
          <a:lstStyle/>
          <a:p>
            <a:r>
              <a:rPr lang="pt-BR" dirty="0"/>
              <a:t>Discuta com a turma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ECB0EB-39BC-8530-7CE7-40137A29A5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0573" y="923250"/>
            <a:ext cx="3069397" cy="32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236E6D4-A7A4-5D24-6DF2-5471D35B8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1239625"/>
            <a:ext cx="5188212" cy="3297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Triângulo é uma figura geométrica plana que possui três lados e três vértices. São classificados de acordo com o tamanho dos lados.</a:t>
            </a:r>
          </a:p>
          <a:p>
            <a:pPr>
              <a:spcAft>
                <a:spcPts val="600"/>
              </a:spcAft>
            </a:pPr>
            <a:r>
              <a:rPr lang="pt-BR" b="1" dirty="0"/>
              <a:t>Triângulo equilátero </a:t>
            </a:r>
            <a:r>
              <a:rPr lang="pt-BR" dirty="0"/>
              <a:t>– triângulo com as medidas dos três lados iguais.</a:t>
            </a:r>
          </a:p>
          <a:p>
            <a:pPr>
              <a:spcAft>
                <a:spcPts val="600"/>
              </a:spcAft>
            </a:pPr>
            <a:r>
              <a:rPr lang="pt-BR" b="1" dirty="0"/>
              <a:t>Triângulo isósceles </a:t>
            </a:r>
            <a:r>
              <a:rPr lang="pt-BR" dirty="0"/>
              <a:t>– triângulo com as medidas de dois dos lados iguais.</a:t>
            </a:r>
          </a:p>
          <a:p>
            <a:pPr>
              <a:spcAft>
                <a:spcPts val="600"/>
              </a:spcAft>
            </a:pPr>
            <a:r>
              <a:rPr lang="pt-BR" b="1" dirty="0"/>
              <a:t>Triângulo escaleno </a:t>
            </a:r>
            <a:r>
              <a:rPr lang="pt-BR" dirty="0"/>
              <a:t>– triângulo com as medidas dos três lados diferentes.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879D5A1-B77C-E658-5E04-0201A27A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</p:spPr>
        <p:txBody>
          <a:bodyPr/>
          <a:lstStyle/>
          <a:p>
            <a:r>
              <a:rPr lang="pt-BR" dirty="0"/>
              <a:t>Triângulo</a:t>
            </a:r>
          </a:p>
        </p:txBody>
      </p:sp>
      <p:pic>
        <p:nvPicPr>
          <p:cNvPr id="4" name="Picture 2" descr="Conjunto de layout de design de apresentação com gráficos de triângulo geométrico — Alex System, IpsumCo Series">
            <a:extLst>
              <a:ext uri="{FF2B5EF4-FFF2-40B4-BE49-F238E27FC236}">
                <a16:creationId xmlns:a16="http://schemas.microsoft.com/office/drawing/2014/main" id="{E6431820-D121-C8E6-9CDD-3365B0E03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1971" r="51904" b="6410"/>
          <a:stretch/>
        </p:blipFill>
        <p:spPr bwMode="auto">
          <a:xfrm rot="16200000">
            <a:off x="5673155" y="1807423"/>
            <a:ext cx="3546441" cy="21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E5F37A-922F-C8B3-C59C-42DC5C4E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5150" y="290520"/>
            <a:ext cx="918996" cy="939763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2807AF-3651-FE18-357B-C094DE0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673625"/>
            <a:ext cx="8009122" cy="386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Na escola, Laura aprendeu mais algumas coisas sobre</a:t>
            </a:r>
            <a:br>
              <a:rPr lang="pt-BR" dirty="0"/>
            </a:br>
            <a:r>
              <a:rPr lang="pt-BR" dirty="0"/>
              <a:t>triângulos. </a:t>
            </a:r>
            <a:br>
              <a:rPr lang="pt-BR" dirty="0"/>
            </a:br>
            <a:r>
              <a:rPr lang="pt-BR" dirty="0"/>
              <a:t>Sua professora apresentou essas figuras para que os estudantes observassem em que se parecem e em que são diferentes.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5" name="Google Shape;119;p17">
            <a:extLst>
              <a:ext uri="{FF2B5EF4-FFF2-40B4-BE49-F238E27FC236}">
                <a16:creationId xmlns:a16="http://schemas.microsoft.com/office/drawing/2014/main" id="{64C1F09D-7318-28E9-13BA-6B346E8D7F17}"/>
              </a:ext>
            </a:extLst>
          </p:cNvPr>
          <p:cNvSpPr txBox="1">
            <a:spLocks/>
          </p:cNvSpPr>
          <p:nvPr/>
        </p:nvSpPr>
        <p:spPr>
          <a:xfrm rot="897">
            <a:off x="7611289" y="4597620"/>
            <a:ext cx="1387137" cy="36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72000" rIns="91425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SzPts val="1100"/>
              <a:buFont typeface="Lato"/>
              <a:buNone/>
            </a:pPr>
            <a:r>
              <a:rPr lang="pt-BR" sz="1400" b="1" dirty="0">
                <a:solidFill>
                  <a:srgbClr val="666666"/>
                </a:solidFill>
                <a:latin typeface="+mj-lt"/>
              </a:rPr>
              <a:t>CONTINUA...</a:t>
            </a:r>
            <a:endParaRPr lang="pt-BR" sz="1200" b="1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E5753E-719C-97AC-AD0D-3E3FAC825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4"/>
          <a:stretch/>
        </p:blipFill>
        <p:spPr>
          <a:xfrm>
            <a:off x="678428" y="2220715"/>
            <a:ext cx="7787144" cy="23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2807AF-3651-FE18-357B-C094DE0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673625"/>
            <a:ext cx="8258700" cy="3863000"/>
          </a:xfrm>
        </p:spPr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 comentários você pode fazer em relação ao comprimento dos lados desses triângulos?</a:t>
            </a:r>
          </a:p>
          <a:p>
            <a:pPr marL="558800" indent="-457200">
              <a:spcAft>
                <a:spcPts val="600"/>
              </a:spcAft>
              <a:buFont typeface="+mj-lt"/>
              <a:buAutoNum type="arabicPeriod"/>
            </a:pP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3" name="Google Shape;119;p17">
            <a:extLst>
              <a:ext uri="{FF2B5EF4-FFF2-40B4-BE49-F238E27FC236}">
                <a16:creationId xmlns:a16="http://schemas.microsoft.com/office/drawing/2014/main" id="{F288064B-09D7-9D95-1F90-7B7D57ACBD0F}"/>
              </a:ext>
            </a:extLst>
          </p:cNvPr>
          <p:cNvSpPr txBox="1">
            <a:spLocks/>
          </p:cNvSpPr>
          <p:nvPr/>
        </p:nvSpPr>
        <p:spPr>
          <a:xfrm rot="897">
            <a:off x="7611289" y="4597620"/>
            <a:ext cx="1387137" cy="36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72000" rIns="91425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SzPts val="1100"/>
              <a:buFont typeface="Lato"/>
              <a:buNone/>
            </a:pPr>
            <a:r>
              <a:rPr lang="pt-BR" sz="1400" b="1" dirty="0">
                <a:solidFill>
                  <a:srgbClr val="666666"/>
                </a:solidFill>
                <a:latin typeface="+mj-lt"/>
              </a:rPr>
              <a:t>CONTINUA...</a:t>
            </a:r>
            <a:endParaRPr lang="pt-BR" sz="1200" b="1" dirty="0">
              <a:latin typeface="+mj-l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0D4A024-69C6-ECF8-C280-70408E639BB5}"/>
              </a:ext>
            </a:extLst>
          </p:cNvPr>
          <p:cNvGrpSpPr/>
          <p:nvPr/>
        </p:nvGrpSpPr>
        <p:grpSpPr>
          <a:xfrm>
            <a:off x="1122218" y="1791313"/>
            <a:ext cx="7565332" cy="1226208"/>
            <a:chOff x="531443" y="1997802"/>
            <a:chExt cx="7519307" cy="813813"/>
          </a:xfrm>
        </p:grpSpPr>
        <p:cxnSp>
          <p:nvCxnSpPr>
            <p:cNvPr id="5" name="Conector reto 25">
              <a:extLst>
                <a:ext uri="{FF2B5EF4-FFF2-40B4-BE49-F238E27FC236}">
                  <a16:creationId xmlns:a16="http://schemas.microsoft.com/office/drawing/2014/main" id="{493E185F-7FED-496C-2066-C8154D5EA60F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1997802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25">
              <a:extLst>
                <a:ext uri="{FF2B5EF4-FFF2-40B4-BE49-F238E27FC236}">
                  <a16:creationId xmlns:a16="http://schemas.microsoft.com/office/drawing/2014/main" id="{879F0949-CCE3-DDEF-A446-415F5CD595A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2269471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5">
              <a:extLst>
                <a:ext uri="{FF2B5EF4-FFF2-40B4-BE49-F238E27FC236}">
                  <a16:creationId xmlns:a16="http://schemas.microsoft.com/office/drawing/2014/main" id="{6443B672-EEB3-7D19-54BF-DD7323EE71D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2539946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25">
              <a:extLst>
                <a:ext uri="{FF2B5EF4-FFF2-40B4-BE49-F238E27FC236}">
                  <a16:creationId xmlns:a16="http://schemas.microsoft.com/office/drawing/2014/main" id="{116EE76B-A350-02F7-8EE4-58F214040775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2811615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30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2807AF-3651-FE18-357B-C094DE0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673625"/>
            <a:ext cx="8258700" cy="3863000"/>
          </a:xfrm>
        </p:spPr>
        <p:txBody>
          <a:bodyPr/>
          <a:lstStyle/>
          <a:p>
            <a:pPr marL="558800" indent="-457200">
              <a:buFont typeface="+mj-lt"/>
              <a:buAutoNum type="arabicPeriod" startAt="2"/>
            </a:pPr>
            <a:r>
              <a:rPr lang="pt-B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Pesquise o significado das denominações e, depois, discuta-as com seus (suas) colegas: </a:t>
            </a:r>
          </a:p>
          <a:p>
            <a:pPr marL="558800" indent="-457200">
              <a:buFont typeface="+mj-lt"/>
              <a:buAutoNum type="alphaUcPeriod"/>
            </a:pPr>
            <a:r>
              <a:rPr lang="pt-BR" dirty="0">
                <a:cs typeface="Arial" panose="020B0604020202020204" pitchFamily="34" charset="0"/>
              </a:rPr>
              <a:t>Triângulo equilátero</a:t>
            </a:r>
          </a:p>
          <a:p>
            <a:pPr marL="558800" indent="-457200">
              <a:buFont typeface="+mj-lt"/>
              <a:buAutoNum type="alphaUcPeriod"/>
            </a:pPr>
            <a:endParaRPr lang="pt-BR" dirty="0">
              <a:cs typeface="Arial" panose="020B0604020202020204" pitchFamily="34" charset="0"/>
            </a:endParaRPr>
          </a:p>
          <a:p>
            <a:pPr marL="558800" indent="-457200">
              <a:buFont typeface="+mj-lt"/>
              <a:buAutoNum type="alphaUcPeriod"/>
            </a:pPr>
            <a:r>
              <a:rPr lang="pt-BR" dirty="0">
                <a:cs typeface="Arial" panose="020B0604020202020204" pitchFamily="34" charset="0"/>
              </a:rPr>
              <a:t>Triângulo isósceles</a:t>
            </a:r>
          </a:p>
          <a:p>
            <a:pPr marL="558800" indent="-457200">
              <a:buFont typeface="+mj-lt"/>
              <a:buAutoNum type="alphaUcPeriod"/>
            </a:pPr>
            <a:endParaRPr lang="pt-BR" dirty="0">
              <a:cs typeface="Arial" panose="020B0604020202020204" pitchFamily="34" charset="0"/>
            </a:endParaRPr>
          </a:p>
          <a:p>
            <a:pPr marL="558800" indent="-457200">
              <a:buFont typeface="+mj-lt"/>
              <a:buAutoNum type="alphaUcPeriod"/>
            </a:pPr>
            <a:r>
              <a:rPr lang="pt-BR" dirty="0">
                <a:cs typeface="Arial" panose="020B0604020202020204" pitchFamily="34" charset="0"/>
              </a:rPr>
              <a:t>Triângulo escaleno</a:t>
            </a:r>
          </a:p>
          <a:p>
            <a:pPr marL="558800" indent="-457200">
              <a:buFont typeface="+mj-lt"/>
              <a:buAutoNum type="alphaUcPeriod"/>
            </a:pPr>
            <a:endParaRPr lang="pt-BR" dirty="0"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0D4A024-69C6-ECF8-C280-70408E639BB5}"/>
              </a:ext>
            </a:extLst>
          </p:cNvPr>
          <p:cNvGrpSpPr/>
          <p:nvPr/>
        </p:nvGrpSpPr>
        <p:grpSpPr>
          <a:xfrm>
            <a:off x="1093249" y="2137739"/>
            <a:ext cx="7594301" cy="1497966"/>
            <a:chOff x="531443" y="2056069"/>
            <a:chExt cx="7519307" cy="954478"/>
          </a:xfrm>
        </p:grpSpPr>
        <p:cxnSp>
          <p:nvCxnSpPr>
            <p:cNvPr id="5" name="Conector reto 25">
              <a:extLst>
                <a:ext uri="{FF2B5EF4-FFF2-40B4-BE49-F238E27FC236}">
                  <a16:creationId xmlns:a16="http://schemas.microsoft.com/office/drawing/2014/main" id="{493E185F-7FED-496C-2066-C8154D5EA60F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2056069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25">
              <a:extLst>
                <a:ext uri="{FF2B5EF4-FFF2-40B4-BE49-F238E27FC236}">
                  <a16:creationId xmlns:a16="http://schemas.microsoft.com/office/drawing/2014/main" id="{879F0949-CCE3-DDEF-A446-415F5CD595A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2510368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25">
              <a:extLst>
                <a:ext uri="{FF2B5EF4-FFF2-40B4-BE49-F238E27FC236}">
                  <a16:creationId xmlns:a16="http://schemas.microsoft.com/office/drawing/2014/main" id="{116EE76B-A350-02F7-8EE4-58F214040775}"/>
                </a:ext>
              </a:extLst>
            </p:cNvPr>
            <p:cNvCxnSpPr>
              <a:cxnSpLocks/>
            </p:cNvCxnSpPr>
            <p:nvPr/>
          </p:nvCxnSpPr>
          <p:spPr>
            <a:xfrm>
              <a:off x="531443" y="3010547"/>
              <a:ext cx="751930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38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2807AF-3651-FE18-357B-C094DE0FA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Na escola, Laura aprendeu mais algumas coisas sobre triângulos. Sua professora apresentou essas figuras para que os estudantes observassem em que se parecem e em que são diferentes.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DC5D63-730B-0CCD-A8CA-12C8DD95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Correção</a:t>
            </a:r>
          </a:p>
        </p:txBody>
      </p:sp>
      <p:sp>
        <p:nvSpPr>
          <p:cNvPr id="5" name="Google Shape;119;p17">
            <a:extLst>
              <a:ext uri="{FF2B5EF4-FFF2-40B4-BE49-F238E27FC236}">
                <a16:creationId xmlns:a16="http://schemas.microsoft.com/office/drawing/2014/main" id="{64C1F09D-7318-28E9-13BA-6B346E8D7F17}"/>
              </a:ext>
            </a:extLst>
          </p:cNvPr>
          <p:cNvSpPr txBox="1">
            <a:spLocks/>
          </p:cNvSpPr>
          <p:nvPr/>
        </p:nvSpPr>
        <p:spPr>
          <a:xfrm rot="897">
            <a:off x="7611289" y="4597620"/>
            <a:ext cx="1387137" cy="36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72000" rIns="91425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SzPts val="1100"/>
              <a:buFont typeface="Lato"/>
              <a:buNone/>
            </a:pPr>
            <a:r>
              <a:rPr lang="pt-BR" sz="1400" b="1" dirty="0">
                <a:solidFill>
                  <a:srgbClr val="666666"/>
                </a:solidFill>
                <a:latin typeface="+mj-lt"/>
              </a:rPr>
              <a:t>CONTINUA...</a:t>
            </a:r>
            <a:endParaRPr lang="pt-BR" sz="1200" b="1" dirty="0"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E5753E-719C-97AC-AD0D-3E3FAC825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4"/>
          <a:stretch/>
        </p:blipFill>
        <p:spPr>
          <a:xfrm>
            <a:off x="750878" y="2349500"/>
            <a:ext cx="7787144" cy="23159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0303D0-3AD8-8D50-34D5-768D4450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1600" y="298833"/>
            <a:ext cx="834110" cy="8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8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52807AF-3651-FE18-357B-C094DE0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50" y="1239625"/>
            <a:ext cx="8258700" cy="1503575"/>
          </a:xfrm>
        </p:spPr>
        <p:txBody>
          <a:bodyPr/>
          <a:lstStyle/>
          <a:p>
            <a:pPr marL="558800" indent="-45720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Que comentários você pode fazer em relação ao comprimento dos lados desses triângulos?</a:t>
            </a:r>
            <a:br>
              <a:rPr lang="pt-B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Resposta pessoal. Espera-se que o estudante perceba que há triângulos com as medidas dos lados iguais e diferentes.</a:t>
            </a:r>
          </a:p>
          <a:p>
            <a:pPr marL="558800" indent="-457200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58800" indent="-457200">
              <a:spcAft>
                <a:spcPts val="600"/>
              </a:spcAft>
              <a:buFont typeface="+mj-lt"/>
              <a:buAutoNum type="arabicPeriod"/>
            </a:pP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CCA4606-D2E0-9323-05C1-7010FACA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Correção</a:t>
            </a:r>
          </a:p>
        </p:txBody>
      </p:sp>
      <p:sp>
        <p:nvSpPr>
          <p:cNvPr id="3" name="Google Shape;119;p17">
            <a:extLst>
              <a:ext uri="{FF2B5EF4-FFF2-40B4-BE49-F238E27FC236}">
                <a16:creationId xmlns:a16="http://schemas.microsoft.com/office/drawing/2014/main" id="{F288064B-09D7-9D95-1F90-7B7D57ACBD0F}"/>
              </a:ext>
            </a:extLst>
          </p:cNvPr>
          <p:cNvSpPr txBox="1">
            <a:spLocks/>
          </p:cNvSpPr>
          <p:nvPr/>
        </p:nvSpPr>
        <p:spPr>
          <a:xfrm rot="897">
            <a:off x="7611289" y="4597620"/>
            <a:ext cx="1387137" cy="36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72000" rIns="91425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SzPts val="1100"/>
              <a:buFont typeface="Lato"/>
              <a:buNone/>
            </a:pPr>
            <a:r>
              <a:rPr lang="pt-BR" sz="1400" b="1" dirty="0">
                <a:solidFill>
                  <a:srgbClr val="666666"/>
                </a:solidFill>
                <a:latin typeface="+mj-lt"/>
              </a:rPr>
              <a:t>CONTINUA...</a:t>
            </a:r>
            <a:endParaRPr lang="pt-BR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5605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EF9536E10C46A31C4B4228E6097B" ma:contentTypeVersion="6" ma:contentTypeDescription="Create a new document." ma:contentTypeScope="" ma:versionID="7c33308fee659e1ef0c9b3d59750294f">
  <xsd:schema xmlns:xsd="http://www.w3.org/2001/XMLSchema" xmlns:xs="http://www.w3.org/2001/XMLSchema" xmlns:p="http://schemas.microsoft.com/office/2006/metadata/properties" xmlns:ns2="daee7dba-315e-4e15-9bf0-9209d8ae9fd2" xmlns:ns3="9107e5d7-11fb-4fc5-a87e-036300f47142" targetNamespace="http://schemas.microsoft.com/office/2006/metadata/properties" ma:root="true" ma:fieldsID="4a5910a5edfc29a301571e9b877b8e4f" ns2:_="" ns3:_="">
    <xsd:import namespace="daee7dba-315e-4e15-9bf0-9209d8ae9fd2"/>
    <xsd:import namespace="9107e5d7-11fb-4fc5-a87e-036300f471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e7dba-315e-4e15-9bf0-9209d8ae9f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e5d7-11fb-4fc5-a87e-036300f471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282C84-8168-4A86-8C8B-2FF22B7FE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ee7dba-315e-4e15-9bf0-9209d8ae9fd2"/>
    <ds:schemaRef ds:uri="9107e5d7-11fb-4fc5-a87e-036300f47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51026-77A0-458E-959F-20ED7C9160AA}">
  <ds:schemaRefs>
    <ds:schemaRef ds:uri="http://schemas.microsoft.com/office/2006/documentManagement/types"/>
    <ds:schemaRef ds:uri="daee7dba-315e-4e15-9bf0-9209d8ae9fd2"/>
    <ds:schemaRef ds:uri="http://schemas.openxmlformats.org/package/2006/metadata/core-properties"/>
    <ds:schemaRef ds:uri="9107e5d7-11fb-4fc5-a87e-036300f47142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1609F5-ADB2-4B5B-9B50-1137667060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956</Words>
  <Application>Microsoft Office PowerPoint</Application>
  <PresentationFormat>Apresentação na tela (16:9)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Verdana</vt:lpstr>
      <vt:lpstr>Grandstander Medium</vt:lpstr>
      <vt:lpstr>Grandstander SemiBold</vt:lpstr>
      <vt:lpstr>Arial</vt:lpstr>
      <vt:lpstr>Lato</vt:lpstr>
      <vt:lpstr>Grandstander</vt:lpstr>
      <vt:lpstr>Simple Light</vt:lpstr>
      <vt:lpstr>Apresentação do PowerPoint</vt:lpstr>
      <vt:lpstr>Apresentação do PowerPoint</vt:lpstr>
      <vt:lpstr>Discuta com a turma</vt:lpstr>
      <vt:lpstr>Triângulo</vt:lpstr>
      <vt:lpstr>Apresentação do PowerPoint</vt:lpstr>
      <vt:lpstr>Apresentação do PowerPoint</vt:lpstr>
      <vt:lpstr>Apresentação do PowerPoint</vt:lpstr>
      <vt:lpstr>Correção</vt:lpstr>
      <vt:lpstr>Correção</vt:lpstr>
      <vt:lpstr>Apresentação do PowerPoint</vt:lpstr>
      <vt:lpstr>Apresentação do PowerPoint</vt:lpstr>
      <vt:lpstr>Correção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Walter Junior</dc:creator>
  <cp:lastModifiedBy>MARCIO CIQUE</cp:lastModifiedBy>
  <cp:revision>27</cp:revision>
  <dcterms:modified xsi:type="dcterms:W3CDTF">2024-05-14T20:11:23Z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0x0101000837EF9536E10C46A31C4B4228E6097B</vt:lpwstr>
  </property>
</Properties>
</file>