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63" r:id="rId7"/>
    <p:sldId id="264" r:id="rId8"/>
    <p:sldId id="265" r:id="rId9"/>
    <p:sldId id="270" r:id="rId10"/>
    <p:sldId id="271" r:id="rId11"/>
    <p:sldId id="272" r:id="rId12"/>
    <p:sldId id="266" r:id="rId13"/>
    <p:sldId id="273" r:id="rId14"/>
    <p:sldId id="274" r:id="rId15"/>
    <p:sldId id="275" r:id="rId16"/>
    <p:sldId id="258" r:id="rId17"/>
    <p:sldId id="267" r:id="rId18"/>
    <p:sldId id="276" r:id="rId19"/>
    <p:sldId id="277" r:id="rId20"/>
    <p:sldId id="278" r:id="rId21"/>
    <p:sldId id="279" r:id="rId22"/>
    <p:sldId id="268" r:id="rId23"/>
    <p:sldId id="280" r:id="rId24"/>
    <p:sldId id="281" r:id="rId25"/>
    <p:sldId id="282" r:id="rId26"/>
    <p:sldId id="283" r:id="rId27"/>
    <p:sldId id="259" r:id="rId28"/>
  </p:sldIdLst>
  <p:sldSz cx="9144000" cy="5143500" type="screen16x9"/>
  <p:notesSz cx="6858000" cy="9144000"/>
  <p:embeddedFontLst>
    <p:embeddedFont>
      <p:font typeface="Grandstander" pitchFamily="2" charset="77"/>
      <p:regular r:id="rId30"/>
      <p:bold r:id="rId31"/>
      <p:italic r:id="rId32"/>
      <p:boldItalic r:id="rId33"/>
    </p:embeddedFont>
    <p:embeddedFont>
      <p:font typeface="Grandstander Medium" pitchFamily="2" charset="77"/>
      <p:regular r:id="rId34"/>
      <p:bold r:id="rId35"/>
      <p:italic r:id="rId36"/>
      <p:boldItalic r:id="rId37"/>
    </p:embeddedFont>
    <p:embeddedFont>
      <p:font typeface="Grandstander SemiBold" pitchFamily="2" charset="77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hYoyX2dQEPd3CuaBX33QJFH6TX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89D"/>
    <a:srgbClr val="FF1515"/>
    <a:srgbClr val="B72F7C"/>
    <a:srgbClr val="520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7" autoAdjust="0"/>
    <p:restoredTop sz="80350"/>
  </p:normalViewPr>
  <p:slideViewPr>
    <p:cSldViewPr snapToGrid="0">
      <p:cViewPr varScale="1">
        <p:scale>
          <a:sx n="148" d="100"/>
          <a:sy n="148" d="100"/>
        </p:scale>
        <p:origin x="320" y="18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Currículo em Ação – Caderno do Estudante – Páginas 72 e 73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https://</a:t>
            </a:r>
            <a:r>
              <a:rPr lang="pt-BR" sz="1800" dirty="0" err="1"/>
              <a:t>efape.educacao.sp.gov.br</a:t>
            </a:r>
            <a:r>
              <a:rPr lang="pt-BR" sz="1800" dirty="0"/>
              <a:t>/</a:t>
            </a:r>
            <a:r>
              <a:rPr lang="pt-BR" sz="1800" dirty="0" err="1"/>
              <a:t>curriculopaulista</a:t>
            </a:r>
            <a:r>
              <a:rPr lang="pt-BR" sz="1800" dirty="0"/>
              <a:t>/</a:t>
            </a:r>
            <a:r>
              <a:rPr lang="pt-BR" sz="1800" dirty="0" err="1"/>
              <a:t>wp-content</a:t>
            </a:r>
            <a:r>
              <a:rPr lang="pt-BR" sz="1800" dirty="0"/>
              <a:t>/uploads/2023/07/2023072-EF_3ANO_LPMAT_miolo.pdf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68507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775960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377019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c03e3d857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9c03e3d857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800" dirty="0"/>
              <a:t>https://</a:t>
            </a:r>
            <a:r>
              <a:rPr lang="pt-BR" sz="1800" dirty="0" err="1"/>
              <a:t>www.gettyimages.com.br</a:t>
            </a:r>
            <a:r>
              <a:rPr lang="pt-BR" sz="1800" dirty="0"/>
              <a:t>/</a:t>
            </a:r>
            <a:r>
              <a:rPr lang="pt-BR" sz="1800" dirty="0" err="1"/>
              <a:t>detail</a:t>
            </a:r>
            <a:r>
              <a:rPr lang="pt-BR" sz="1800" dirty="0"/>
              <a:t>/ilustra%C3%A7%C3%A3o/banknote-of-five-brazilian-money-brazilian-ilustra%C3%A7%C3%A3o-royalty-free/1492859646?phrase=nota+de+5+reais&amp;adppopup=</a:t>
            </a:r>
            <a:r>
              <a:rPr lang="pt-BR" sz="1800" dirty="0" err="1"/>
              <a:t>true</a:t>
            </a:r>
            <a:r>
              <a:rPr lang="pt-B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43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/ilustra%C3%A7%C3%A3o/banknote-of-ten-brazilian-money-brazilian-real-ilustra%C3%A7%C3%A3o-royalty-free/1492859647?phrase=nota+de+10+reais&amp;adppopup=</a:t>
            </a:r>
            <a:r>
              <a:rPr lang="pt-BR" dirty="0" err="1"/>
              <a:t>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583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/ilustra%C3%A7%C3%A3o/banknote-of-twenty-brazilian-money-brazilian-ilustra%C3%A7%C3%A3o-royalty-free/1492859403?phrase=nota+de+20+reais&amp;adppopup=</a:t>
            </a:r>
            <a:r>
              <a:rPr lang="pt-BR" dirty="0" err="1"/>
              <a:t>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913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/ilustra%C3%A7%C3%A3o/hand-icons-ilustra%C3%A7%C3%A3o-royalty-free/483456558?phrase=</a:t>
            </a:r>
            <a:r>
              <a:rPr lang="pt-BR" dirty="0" err="1"/>
              <a:t>APARELHO+CELULAR&amp;adppopup</a:t>
            </a:r>
            <a:r>
              <a:rPr lang="pt-BR" dirty="0"/>
              <a:t>=</a:t>
            </a:r>
            <a:r>
              <a:rPr lang="pt-BR" dirty="0" err="1"/>
              <a:t>true</a:t>
            </a:r>
            <a:endParaRPr lang="pt-B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/ilustra%C3%A7%C3%A3o/banknote-of-one-hundred-brazilian-money-ilustra%C3%A7%C3%A3o-royalty-free/1466993690?phrase=nota+de+100+reais&amp;adppopup=</a:t>
            </a:r>
            <a:r>
              <a:rPr lang="pt-BR" dirty="0" err="1"/>
              <a:t>true</a:t>
            </a:r>
            <a:r>
              <a:rPr lang="pt-BR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/ilustra%C3%A7%C3%A3o/banknote-of-fifty-brazilian-money-brazilian-ilustra%C3%A7%C3%A3o-royalty-free/1493463932?phrase=nota+de+50+reais&amp;adppopup=</a:t>
            </a:r>
            <a:r>
              <a:rPr lang="pt-BR" dirty="0" err="1"/>
              <a:t>true</a:t>
            </a:r>
            <a:endParaRPr lang="pt-B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/ilustra%C3%A7%C3%A3o/banknote-of-twenty-brazilian-money-brazilian-ilustra%C3%A7%C3%A3o-royalty-free/1492859403?phrase=nota+de+20+reais&amp;adppopup=</a:t>
            </a:r>
            <a:r>
              <a:rPr lang="pt-BR" dirty="0" err="1"/>
              <a:t>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307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https://</a:t>
            </a:r>
            <a:r>
              <a:rPr lang="pt-BR" dirty="0" err="1"/>
              <a:t>www.gettyimages.com.br</a:t>
            </a:r>
            <a:r>
              <a:rPr lang="pt-BR" dirty="0"/>
              <a:t>/</a:t>
            </a:r>
            <a:r>
              <a:rPr lang="pt-BR" dirty="0" err="1"/>
              <a:t>detail</a:t>
            </a:r>
            <a:r>
              <a:rPr lang="pt-BR" dirty="0"/>
              <a:t>/ilustra%C3%A7%C3%A3o/hand-icons-ilustra%C3%A7%C3%A3o-royalty-free/483456558?phrase=</a:t>
            </a:r>
            <a:r>
              <a:rPr lang="pt-BR" dirty="0" err="1"/>
              <a:t>APARELHO+CELULAR&amp;adppopup</a:t>
            </a:r>
            <a:r>
              <a:rPr lang="pt-BR" dirty="0"/>
              <a:t>=</a:t>
            </a:r>
            <a:r>
              <a:rPr lang="pt-BR" dirty="0" err="1"/>
              <a:t>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5286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3155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c03e3d85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9c03e3d85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(EF03MA24) Resolver e elaborar situações-problema que envolvam a comparação e a equivalência de valores monetários do sistema brasileiro em situações de compra, venda e troca.</a:t>
            </a:r>
            <a:endParaRPr sz="18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https://</a:t>
            </a:r>
            <a:r>
              <a:rPr lang="pt-BR" sz="1800" dirty="0" err="1"/>
              <a:t>www.gettyimages.com.br</a:t>
            </a:r>
            <a:r>
              <a:rPr lang="pt-BR" sz="1800" dirty="0"/>
              <a:t>/</a:t>
            </a:r>
            <a:r>
              <a:rPr lang="pt-BR" sz="1800" dirty="0" err="1"/>
              <a:t>detail</a:t>
            </a:r>
            <a:r>
              <a:rPr lang="pt-BR" sz="1800" dirty="0"/>
              <a:t>/ilustra%C3%A7%C3%A3o/jackpot-winning-celebration-lottery-winner-ilustra%C3%A7%C3%A3o-royalty-free/1439918276?phrase=</a:t>
            </a:r>
            <a:r>
              <a:rPr lang="pt-BR" sz="1800" dirty="0" err="1"/>
              <a:t>DINHEIRO&amp;adppopup</a:t>
            </a:r>
            <a:r>
              <a:rPr lang="pt-BR" sz="1800" dirty="0"/>
              <a:t>=</a:t>
            </a:r>
            <a:r>
              <a:rPr lang="pt-BR" sz="1800" dirty="0" err="1"/>
              <a:t>true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04808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800" dirty="0"/>
              <a:t>https://</a:t>
            </a:r>
            <a:r>
              <a:rPr lang="pt-BR" sz="1800" dirty="0" err="1"/>
              <a:t>www.gettyimages.com.br</a:t>
            </a:r>
            <a:r>
              <a:rPr lang="pt-BR" sz="1800" dirty="0"/>
              <a:t>/</a:t>
            </a:r>
            <a:r>
              <a:rPr lang="pt-BR" sz="1800" dirty="0" err="1"/>
              <a:t>detail</a:t>
            </a:r>
            <a:r>
              <a:rPr lang="pt-BR" sz="1800" dirty="0"/>
              <a:t>/ilustra%C3%A7%C3%A3o/abstract-money-paper-bills-and-gold-coins-3d-ilustra%C3%A7%C3%A3o-royalty-free/1422839825?phrase=</a:t>
            </a:r>
            <a:r>
              <a:rPr lang="pt-BR" sz="1800" dirty="0" err="1"/>
              <a:t>DINHEIRO&amp;adppopup</a:t>
            </a:r>
            <a:r>
              <a:rPr lang="pt-BR" sz="1800" dirty="0"/>
              <a:t>=</a:t>
            </a:r>
            <a:r>
              <a:rPr lang="pt-BR" sz="1800" dirty="0" err="1"/>
              <a:t>true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5226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Currículo em Ação – Caderno do Estudante – Página 72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https://</a:t>
            </a:r>
            <a:r>
              <a:rPr lang="pt-BR" sz="1800" dirty="0" err="1"/>
              <a:t>efape.educacao.sp.gov.br</a:t>
            </a:r>
            <a:r>
              <a:rPr lang="pt-BR" sz="1800" dirty="0"/>
              <a:t>/</a:t>
            </a:r>
            <a:r>
              <a:rPr lang="pt-BR" sz="1800" dirty="0" err="1"/>
              <a:t>curriculopaulista</a:t>
            </a:r>
            <a:r>
              <a:rPr lang="pt-BR" sz="1800" dirty="0"/>
              <a:t>/</a:t>
            </a:r>
            <a:r>
              <a:rPr lang="pt-BR" sz="1800" dirty="0" err="1"/>
              <a:t>wp-content</a:t>
            </a:r>
            <a:r>
              <a:rPr lang="pt-BR" sz="1800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2368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365109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237853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Currículo em Ação – Caderno do Estudante – Página 72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https://</a:t>
            </a:r>
            <a:r>
              <a:rPr lang="pt-BR" dirty="0" err="1"/>
              <a:t>efape.educacao.sp.gov.br</a:t>
            </a:r>
            <a:r>
              <a:rPr lang="pt-BR" dirty="0"/>
              <a:t>/</a:t>
            </a:r>
            <a:r>
              <a:rPr lang="pt-BR" dirty="0" err="1"/>
              <a:t>curriculopaulista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3604728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Currículo em Ação – Caderno do Estudante – Página 73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800" dirty="0"/>
              <a:t>https://</a:t>
            </a:r>
            <a:r>
              <a:rPr lang="pt-BR" sz="1800" dirty="0" err="1"/>
              <a:t>efape.educacao.sp.gov.br</a:t>
            </a:r>
            <a:r>
              <a:rPr lang="pt-BR" sz="1800" dirty="0"/>
              <a:t>/</a:t>
            </a:r>
            <a:r>
              <a:rPr lang="pt-BR" sz="1800" dirty="0" err="1"/>
              <a:t>curriculopaulista</a:t>
            </a:r>
            <a:r>
              <a:rPr lang="pt-BR" sz="1800" dirty="0"/>
              <a:t>/</a:t>
            </a:r>
            <a:r>
              <a:rPr lang="pt-BR" sz="1800" dirty="0" err="1"/>
              <a:t>wp-content</a:t>
            </a:r>
            <a:r>
              <a:rPr lang="pt-BR" sz="1800" dirty="0"/>
              <a:t>/uploads/2023/07/2023072-EF_3ANO_LPMAT_miolo.pdf</a:t>
            </a:r>
          </a:p>
        </p:txBody>
      </p:sp>
    </p:spTree>
    <p:extLst>
      <p:ext uri="{BB962C8B-B14F-4D97-AF65-F5344CB8AC3E}">
        <p14:creationId xmlns:p14="http://schemas.microsoft.com/office/powerpoint/2010/main" val="244808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Capa - Matemática">
  <p:cSld name="1. Capa - Matemáti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700" y="255450"/>
            <a:ext cx="1037050" cy="10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2" name="Google Shape;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878" y="255449"/>
            <a:ext cx="1090250" cy="8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4025" y="4630550"/>
            <a:ext cx="2034725" cy="2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2450" y="402600"/>
            <a:ext cx="1090250" cy="40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93950" y="607487"/>
            <a:ext cx="1037050" cy="10042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/>
          <p:nvPr/>
        </p:nvSpPr>
        <p:spPr>
          <a:xfrm rot="-5400000">
            <a:off x="8622225" y="110790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7" name="Google Shape;17;p8"/>
          <p:cNvSpPr/>
          <p:nvPr/>
        </p:nvSpPr>
        <p:spPr>
          <a:xfrm rot="-48255" flipH="1">
            <a:off x="8006887" y="784003"/>
            <a:ext cx="812180" cy="424256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0" i="0" u="none" strike="noStrike" cap="non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ANO</a:t>
            </a: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profundando" preserve="1">
  <p:cSld name="10. Sem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2" name="Google Shape;72;p18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4CBF5E76-0FBB-6B77-DC6A-DBE6414BD856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7206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Referências ">
  <p:cSld name="11. Referênc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9" name="Google Shape;79;p19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9"/>
          <p:cNvSpPr txBox="1"/>
          <p:nvPr/>
        </p:nvSpPr>
        <p:spPr>
          <a:xfrm rot="-60039">
            <a:off x="134940" y="150748"/>
            <a:ext cx="1769370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REFERÊNCIAS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459300" y="797675"/>
            <a:ext cx="8295900" cy="3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1600"/>
              <a:buFont typeface="Lato"/>
              <a:buNone/>
              <a:defRPr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95540C3B-7929-0230-BC1C-842494480911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Contra capa">
  <p:cSld name="12. Fech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11"/>
          <p:cNvGrpSpPr/>
          <p:nvPr/>
        </p:nvGrpSpPr>
        <p:grpSpPr>
          <a:xfrm>
            <a:off x="3213025" y="1212517"/>
            <a:ext cx="3022750" cy="2990400"/>
            <a:chOff x="3060625" y="1076550"/>
            <a:chExt cx="3022750" cy="2990400"/>
          </a:xfrm>
        </p:grpSpPr>
        <p:pic>
          <p:nvPicPr>
            <p:cNvPr id="29" name="Google Shape;29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0625" y="1076550"/>
              <a:ext cx="3022750" cy="299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45350" y="2438712"/>
              <a:ext cx="2053300" cy="26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CEF23859-FC52-7575-BC84-BB36EA1B8C68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údo/Objetivo de aprendizagem">
  <p:cSld name="2. Conteúdo e objetiv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" name="Google Shape;20;p9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4550725" y="225325"/>
            <a:ext cx="4411200" cy="4701000"/>
          </a:xfrm>
          <a:prstGeom prst="roundRect">
            <a:avLst>
              <a:gd name="adj" fmla="val 3153"/>
            </a:avLst>
          </a:prstGeom>
          <a:solidFill>
            <a:srgbClr val="F6E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4818875" y="740314"/>
            <a:ext cx="38883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3" name="Google Shape;23;p9"/>
          <p:cNvSpPr txBox="1"/>
          <p:nvPr/>
        </p:nvSpPr>
        <p:spPr>
          <a:xfrm rot="-59810">
            <a:off x="134959" y="152901"/>
            <a:ext cx="1534732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CONTEÚDO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24" name="Google Shape;24;p9"/>
          <p:cNvSpPr txBox="1"/>
          <p:nvPr/>
        </p:nvSpPr>
        <p:spPr>
          <a:xfrm rot="-59789">
            <a:off x="4478371" y="137005"/>
            <a:ext cx="3363809" cy="386162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OBJETIVOS DE APRENDIZAGEM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2"/>
          </p:nvPr>
        </p:nvSpPr>
        <p:spPr>
          <a:xfrm>
            <a:off x="434375" y="740314"/>
            <a:ext cx="38883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6" name="Google Shape;26;p9"/>
          <p:cNvSpPr txBox="1"/>
          <p:nvPr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Para começar">
  <p:cSld name="3. Para começ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7" name="Google Shape;37;p13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3"/>
          <p:cNvSpPr txBox="1"/>
          <p:nvPr/>
        </p:nvSpPr>
        <p:spPr>
          <a:xfrm rot="-59551">
            <a:off x="134926" y="148991"/>
            <a:ext cx="1991699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PARA COMEÇAR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0D1B404E-0710-24D9-5655-71DFB4EBCCF2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O que é?">
  <p:cSld name="4. O que 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4" name="Google Shape;44;p14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4"/>
          <p:cNvSpPr txBox="1"/>
          <p:nvPr/>
        </p:nvSpPr>
        <p:spPr>
          <a:xfrm rot="-59722">
            <a:off x="134972" y="154375"/>
            <a:ext cx="1364306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É?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F5D71236-F6B2-329A-050B-3FFA4451E3D5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Praticando">
  <p:cSld name="5. Pratic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1" name="Google Shape;51;p15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5"/>
          <p:cNvSpPr txBox="1"/>
          <p:nvPr/>
        </p:nvSpPr>
        <p:spPr>
          <a:xfrm rot="-59133">
            <a:off x="134946" y="151223"/>
            <a:ext cx="1744158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PRATICANDO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CFF3839C-6F25-9820-B2E7-53C8BD9BD540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istematizando">
  <p:cSld name="6. Sistematiz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8" name="Google Shape;58;p16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6"/>
          <p:cNvSpPr txBox="1"/>
          <p:nvPr/>
        </p:nvSpPr>
        <p:spPr>
          <a:xfrm rot="-59266">
            <a:off x="134913" y="147496"/>
            <a:ext cx="2175323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SISTEMATIZANDO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290AB139-2722-5111-A10F-C92242727080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O que aprendemos hoje?">
  <p:cSld name="7. O que aprendemos ho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5" name="Google Shape;65;p17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7"/>
          <p:cNvSpPr txBox="1"/>
          <p:nvPr/>
        </p:nvSpPr>
        <p:spPr>
          <a:xfrm rot="-59852">
            <a:off x="134836" y="138777"/>
            <a:ext cx="3153478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APRENDEMOS HOJE?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 l="15588" r="14096"/>
          <a:stretch/>
        </p:blipFill>
        <p:spPr>
          <a:xfrm>
            <a:off x="360650" y="504800"/>
            <a:ext cx="3001025" cy="42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521638" y="740325"/>
            <a:ext cx="51855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59447055-9368-6BCC-26AD-D42E6D7BB2D4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profundando">
  <p:cSld name="8. Aprofundand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2" name="Google Shape;72;p18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8"/>
          <p:cNvSpPr txBox="1"/>
          <p:nvPr/>
        </p:nvSpPr>
        <p:spPr>
          <a:xfrm rot="-60427">
            <a:off x="134914" y="147892"/>
            <a:ext cx="2082322" cy="386156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APROFUNDANDO</a:t>
            </a:r>
            <a:endParaRPr sz="1800" b="0" i="0" u="none" strike="noStrike" cap="non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26;p9">
            <a:extLst>
              <a:ext uri="{FF2B5EF4-FFF2-40B4-BE49-F238E27FC236}">
                <a16:creationId xmlns:a16="http://schemas.microsoft.com/office/drawing/2014/main" id="{2C6DABAA-97E2-96FA-B771-42106279E049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profundando" preserve="1" userDrawn="1">
  <p:cSld name="9. Nov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2" name="Google Shape;72;p18"/>
          <p:cNvSpPr/>
          <p:nvPr/>
        </p:nvSpPr>
        <p:spPr>
          <a:xfrm>
            <a:off x="204850" y="225325"/>
            <a:ext cx="8757000" cy="4701000"/>
          </a:xfrm>
          <a:prstGeom prst="roundRect">
            <a:avLst>
              <a:gd name="adj" fmla="val 3153"/>
            </a:avLst>
          </a:prstGeom>
          <a:solidFill>
            <a:srgbClr val="FFF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56450" y="1239625"/>
            <a:ext cx="82587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6450" y="673625"/>
            <a:ext cx="8376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600" b="1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Google Shape;68;p17">
            <a:extLst>
              <a:ext uri="{FF2B5EF4-FFF2-40B4-BE49-F238E27FC236}">
                <a16:creationId xmlns:a16="http://schemas.microsoft.com/office/drawing/2014/main" id="{90FEB611-3DAE-4761-5D18-FF9F331BF20F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 rot="-60000">
            <a:off x="131681" y="157220"/>
            <a:ext cx="4336952" cy="367500"/>
          </a:xfrm>
          <a:prstGeom prst="rect">
            <a:avLst/>
          </a:prstGeom>
          <a:solidFill>
            <a:srgbClr val="74489D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800" baseline="0">
                <a:solidFill>
                  <a:schemeClr val="bg1"/>
                </a:solidFill>
                <a:latin typeface="Grandstander SemiBold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26;p9">
            <a:extLst>
              <a:ext uri="{FF2B5EF4-FFF2-40B4-BE49-F238E27FC236}">
                <a16:creationId xmlns:a16="http://schemas.microsoft.com/office/drawing/2014/main" id="{F67B49F3-B8DF-6DBF-5495-E63EA7F93E85}"/>
              </a:ext>
            </a:extLst>
          </p:cNvPr>
          <p:cNvSpPr txBox="1"/>
          <p:nvPr userDrawn="1"/>
        </p:nvSpPr>
        <p:spPr>
          <a:xfrm rot="-5400000">
            <a:off x="8622225" y="362054"/>
            <a:ext cx="88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2024_AI_V1</a:t>
            </a:r>
            <a:endParaRPr sz="700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4902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59" r:id="rId11"/>
    <p:sldLayoutId id="214748365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fape.educacao.sp.gov.br/curriculopaulista/wp-content/uploads/2022/06/EF_3ANO_EMAI-TEC_miolo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abstract-money-paper-bills-and-gold-coins-3d-ilustra%C3%A7%C3%A3o-royalty-free/1422839825?phrase=DINHEIRO&amp;adppopup=true" TargetMode="External"/><Relationship Id="rId2" Type="http://schemas.openxmlformats.org/officeDocument/2006/relationships/hyperlink" Target="https://www.gettyimages.com.br/detail/ilustra%C3%A7%C3%A3o/jackpot-winning-celebration-lottery-winner-ilustra%C3%A7%C3%A3o-royalty-free/1439918276?phrase=DINHEIRO&amp;adppopup=true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gettyimages.com.br/detail/ilustra%C3%A7%C3%A3o/banknote-of-five-brazilian-money-brazilian-ilustra%C3%A7%C3%A3o-royalty-free/1492859646?phrase=nota+de+5+reais&amp;adppopup=tru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banknote-of-twenty-brazilian-money-brazilian-ilustra%C3%A7%C3%A3o-royalty-free/1492859403?phrase=nota+de+20+reais&amp;adppopup=true" TargetMode="External"/><Relationship Id="rId2" Type="http://schemas.openxmlformats.org/officeDocument/2006/relationships/hyperlink" Target="https://www.gettyimages.com.br/detail/ilustra%C3%A7%C3%A3o/banknote-of-ten-brazilian-money-brazilian-real-ilustra%C3%A7%C3%A3o-royalty-free/1492859647?phrase=nota+de+10+reais&amp;adppopup=true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banknote-of-one-hundred-brazilian-money-ilustra%C3%A7%C3%A3o-royalty-free/1466993690?phrase=nota+de+100+reais&amp;adppopup=true" TargetMode="External"/><Relationship Id="rId2" Type="http://schemas.openxmlformats.org/officeDocument/2006/relationships/hyperlink" Target="https://www.gettyimages.com.br/detail/ilustra%C3%A7%C3%A3o/hand-icons-ilustra%C3%A7%C3%A3o-royalty-free/483456558?phrase=APARELHO+CELULAR&amp;adppopup=true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gettyimages.com.br/detail/ilustra%C3%A7%C3%A3o/banknote-of-twenty-brazilian-money-brazilian-ilustra%C3%A7%C3%A3o-royalty-free/1492859403?phrase=nota+de+20+reais&amp;adppopup=true" TargetMode="External"/><Relationship Id="rId4" Type="http://schemas.openxmlformats.org/officeDocument/2006/relationships/hyperlink" Target="https://www.gettyimages.com.br/detail/ilustra%C3%A7%C3%A3o/banknote-of-fifty-brazilian-money-brazilian-ilustra%C3%A7%C3%A3o-royalty-free/1493463932?phrase=nota+de+50+reais&amp;adppopup=tru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ttyimages.com.br/detail/ilustra%C3%A7%C3%A3o/hand-icons-ilustra%C3%A7%C3%A3o-royalty-free/483456558?phrase=APARELHO+CELULAR&amp;adppopup=true" TargetMode="Externa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 rot="-48394" flipH="1">
            <a:off x="236565" y="4090382"/>
            <a:ext cx="1342633" cy="330035"/>
          </a:xfrm>
          <a:prstGeom prst="roundRect">
            <a:avLst>
              <a:gd name="adj" fmla="val 729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4</a:t>
            </a:r>
            <a:r>
              <a:rPr lang="pt-BR" sz="1600" b="0" i="0" u="sng" strike="noStrike" cap="none" baseline="30000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r>
              <a:rPr lang="pt-BR" sz="1600" b="0" i="0" u="none" strike="noStrike" cap="non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 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BIMESTRE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"/>
          <p:cNvSpPr/>
          <p:nvPr/>
        </p:nvSpPr>
        <p:spPr>
          <a:xfrm rot="49167">
            <a:off x="235961" y="4552633"/>
            <a:ext cx="3691878" cy="330035"/>
          </a:xfrm>
          <a:prstGeom prst="roundRect">
            <a:avLst>
              <a:gd name="adj" fmla="val 729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ENSINO FUNDAMENTAL: ANOS INICIAIS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461400" y="2081944"/>
            <a:ext cx="8221200" cy="1480800"/>
          </a:xfrm>
          <a:prstGeom prst="rect">
            <a:avLst/>
          </a:prstGeom>
          <a:noFill/>
          <a:ln>
            <a:noFill/>
          </a:ln>
          <a:effectLst>
            <a:outerShdw dist="47625" dir="5400000" algn="bl" rotWithShape="0">
              <a:srgbClr val="000000">
                <a:alpha val="24313"/>
              </a:srgbClr>
            </a:outerShdw>
          </a:effectLst>
        </p:spPr>
        <p:txBody>
          <a:bodyPr spcFirstLastPara="1" wrap="square" lIns="90000" tIns="18000" rIns="91425" bIns="18000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0000"/>
                </a:solidFill>
                <a:latin typeface="Grandstander"/>
                <a:ea typeface="Grandstander"/>
                <a:cs typeface="Grandstander"/>
                <a:sym typeface="Grandstander"/>
              </a:rPr>
              <a:t>CÁLCULOS ENVOLVENDO DINHEIRO</a:t>
            </a:r>
          </a:p>
        </p:txBody>
      </p:sp>
      <p:sp>
        <p:nvSpPr>
          <p:cNvPr id="168" name="Google Shape;168;p1"/>
          <p:cNvSpPr/>
          <p:nvPr/>
        </p:nvSpPr>
        <p:spPr>
          <a:xfrm rot="-48481" flipH="1">
            <a:off x="7973178" y="297652"/>
            <a:ext cx="893489" cy="686195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4200" dirty="0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3</a:t>
            </a:r>
            <a:r>
              <a:rPr lang="pt-BR" sz="4200" b="0" i="0" u="sng" strike="noStrike" cap="none" baseline="30000" dirty="0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endParaRPr sz="2200" b="0" i="0" u="sng" strike="noStrike" cap="none" baseline="30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 rot="-59535">
            <a:off x="3223103" y="3634314"/>
            <a:ext cx="2702505" cy="386054"/>
          </a:xfrm>
          <a:prstGeom prst="rect">
            <a:avLst/>
          </a:prstGeom>
          <a:solidFill>
            <a:srgbClr val="4B5EAA"/>
          </a:solidFill>
          <a:ln>
            <a:noFill/>
          </a:ln>
        </p:spPr>
        <p:txBody>
          <a:bodyPr spcFirstLastPara="1" wrap="square" lIns="90000" tIns="54000" rIns="91425" bIns="54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MATEMÁTICA</a:t>
            </a:r>
            <a:endParaRPr sz="1800" b="0" i="0" u="none" strike="noStrike" cap="none" dirty="0">
              <a:solidFill>
                <a:srgbClr val="FFFFFF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170" name="Google Shape;170;p1"/>
          <p:cNvSpPr txBox="1"/>
          <p:nvPr/>
        </p:nvSpPr>
        <p:spPr>
          <a:xfrm rot="-59878">
            <a:off x="2782036" y="1704663"/>
            <a:ext cx="3579927" cy="355256"/>
          </a:xfrm>
          <a:prstGeom prst="rect">
            <a:avLst/>
          </a:prstGeom>
          <a:solidFill>
            <a:srgbClr val="4B5EAA"/>
          </a:solidFill>
          <a:ln>
            <a:noFill/>
          </a:ln>
        </p:spPr>
        <p:txBody>
          <a:bodyPr spcFirstLastPara="1" wrap="square" lIns="90000" tIns="54000" rIns="91425" bIns="54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AULA </a:t>
            </a:r>
            <a:r>
              <a:rPr lang="pt-BR" sz="1800" dirty="0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9 - Atividades 27.2 e 27.3</a:t>
            </a:r>
            <a:endParaRPr sz="1800" b="0" i="0" u="none" strike="noStrike" cap="none" dirty="0">
              <a:solidFill>
                <a:srgbClr val="FFFFFF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2A4BBE-2D16-F37E-107C-0CDAFAA1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3" y="661504"/>
            <a:ext cx="8438606" cy="33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7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F73B667-436C-30E1-55FD-AA0028A4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CORREÇÃO</a:t>
            </a:r>
          </a:p>
        </p:txBody>
      </p:sp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C94DB90A-308F-05BB-4260-69E6A337A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1239625"/>
            <a:ext cx="8258700" cy="170235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Laura quis trocar todas as moedas que tinha guardado por notas de 5 reais. Ela possuía quatro moedas de 1 real, oito moedas de 0,50 centavos e doze moedas de 0,25 centavos.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Quais foram as maneiras possíveis de realizar essa troca? Mostre como você faria, usando todas as moedas.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9E320B-4079-1FB2-B7CF-3BA98027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9670" y="2941983"/>
            <a:ext cx="4804660" cy="1531155"/>
          </a:xfrm>
          <a:prstGeom prst="rect">
            <a:avLst/>
          </a:prstGeom>
        </p:spPr>
      </p:pic>
      <p:sp>
        <p:nvSpPr>
          <p:cNvPr id="6" name="Google Shape;119;p17">
            <a:extLst>
              <a:ext uri="{FF2B5EF4-FFF2-40B4-BE49-F238E27FC236}">
                <a16:creationId xmlns:a16="http://schemas.microsoft.com/office/drawing/2014/main" id="{E426E6B9-5284-65C8-ADC7-205FB714CD8A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3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40601FC-9A7B-A19E-29FC-64C5F9E9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CORREÇÃO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CEBF44-C38C-BDFE-55BA-CF69E54BE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50" y="1239626"/>
            <a:ext cx="8376000" cy="3606694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924A872-76C7-0DEA-4A07-C380E105F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190" y="1367034"/>
            <a:ext cx="7486033" cy="3297000"/>
          </a:xfrm>
        </p:spPr>
        <p:txBody>
          <a:bodyPr/>
          <a:lstStyle/>
          <a:p>
            <a:r>
              <a:rPr lang="pt-BR" b="1" dirty="0"/>
              <a:t>4 moedas de 1 real</a:t>
            </a:r>
          </a:p>
          <a:p>
            <a:r>
              <a:rPr lang="pt-BR" b="1" dirty="0"/>
              <a:t>8 moedas de 50 centavos</a:t>
            </a:r>
          </a:p>
          <a:p>
            <a:r>
              <a:rPr lang="pt-BR" b="1" dirty="0"/>
              <a:t>12 moedas de 25 centavos</a:t>
            </a:r>
          </a:p>
          <a:p>
            <a:r>
              <a:rPr lang="pt-BR" b="1" dirty="0"/>
              <a:t>Valor total em moedas: 11 reais. Realizando a troca, ela teria duas cédulas de 5 reais e sobraria 1 real em moedas.</a:t>
            </a:r>
          </a:p>
          <a:p>
            <a:r>
              <a:rPr lang="pt-BR" b="1" dirty="0"/>
              <a:t>Possíveis trocas das moedas pela nota de 5 reais: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/>
              <a:t>4 moedas de 1 real e duas de 50 centavos; 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/>
              <a:t>8 moedas de 50 centavos mais 1 real; 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/>
              <a:t>4 moedas de 1 real mais 4 moedas de 25 centavos.</a:t>
            </a:r>
          </a:p>
        </p:txBody>
      </p:sp>
    </p:spTree>
    <p:extLst>
      <p:ext uri="{BB962C8B-B14F-4D97-AF65-F5344CB8AC3E}">
        <p14:creationId xmlns:p14="http://schemas.microsoft.com/office/powerpoint/2010/main" val="292886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c03e3d857_0_223"/>
          <p:cNvSpPr txBox="1">
            <a:spLocks noGrp="1"/>
          </p:cNvSpPr>
          <p:nvPr>
            <p:ph type="body" idx="1"/>
          </p:nvPr>
        </p:nvSpPr>
        <p:spPr>
          <a:xfrm>
            <a:off x="3521638" y="740325"/>
            <a:ext cx="5185500" cy="3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spcAft>
                <a:spcPts val="600"/>
              </a:spcAft>
            </a:pPr>
            <a:r>
              <a:rPr lang="pt-BR" dirty="0"/>
              <a:t>Resolvemos situações-problema envolvendo o cálculo de notas e moedas do sistema monetário brasileiro;</a:t>
            </a:r>
          </a:p>
          <a:p>
            <a:pPr marL="342900" indent="-342900">
              <a:spcAft>
                <a:spcPts val="600"/>
              </a:spcAft>
            </a:pPr>
            <a:r>
              <a:rPr lang="pt-BR" dirty="0"/>
              <a:t>Realizamos cálculos dos campos aditivo e multiplicativo para descobrir as equivalências de valores em dinheiro.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D1173A2-C610-41E9-D017-DA48FDB7A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8258700" cy="1168238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Trocando moedas por notas.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pt-BR" dirty="0"/>
              <a:t>Quantas moedas de 25 centavos você precisa juntar para trocar por uma nota de 5 reais?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7528F6-AA54-0AE1-B365-AACEF7F54E0D}"/>
              </a:ext>
            </a:extLst>
          </p:cNvPr>
          <p:cNvSpPr/>
          <p:nvPr/>
        </p:nvSpPr>
        <p:spPr>
          <a:xfrm>
            <a:off x="979714" y="2011682"/>
            <a:ext cx="4467497" cy="2485018"/>
          </a:xfrm>
          <a:prstGeom prst="rect">
            <a:avLst/>
          </a:prstGeom>
          <a:solidFill>
            <a:schemeClr val="bg1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CDE721B-B3F8-8D19-C33B-1D895F6A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794" y="2542382"/>
            <a:ext cx="2284070" cy="13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3">
            <a:extLst>
              <a:ext uri="{FF2B5EF4-FFF2-40B4-BE49-F238E27FC236}">
                <a16:creationId xmlns:a16="http://schemas.microsoft.com/office/drawing/2014/main" id="{BE4E2569-F571-94D1-67B6-59205411D8F2}"/>
              </a:ext>
            </a:extLst>
          </p:cNvPr>
          <p:cNvSpPr/>
          <p:nvPr/>
        </p:nvSpPr>
        <p:spPr>
          <a:xfrm>
            <a:off x="5570173" y="3011875"/>
            <a:ext cx="957432" cy="484632"/>
          </a:xfrm>
          <a:prstGeom prst="rightArrow">
            <a:avLst/>
          </a:prstGeom>
          <a:solidFill>
            <a:srgbClr val="74489D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Google Shape;119;p17">
            <a:extLst>
              <a:ext uri="{FF2B5EF4-FFF2-40B4-BE49-F238E27FC236}">
                <a16:creationId xmlns:a16="http://schemas.microsoft.com/office/drawing/2014/main" id="{9ECBB79B-84A7-89A9-93B1-1F649B092931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598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99DFF3D-02BE-E436-68C5-A24F384E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189" y="2472238"/>
            <a:ext cx="2267360" cy="15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B3FA109-68FC-6704-F722-D31A8EDEE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8258700" cy="750226"/>
          </a:xfrm>
        </p:spPr>
        <p:txBody>
          <a:bodyPr/>
          <a:lstStyle/>
          <a:p>
            <a:pPr marL="457200" indent="-457200">
              <a:buFont typeface="+mj-lt"/>
              <a:buAutoNum type="alphaUcPeriod" startAt="2"/>
            </a:pPr>
            <a:r>
              <a:rPr lang="pt-BR" dirty="0"/>
              <a:t>Quantas moedas de 50 centavos você precisa juntar para trocar por uma nota de 10 reais?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92648E-B003-DAA9-9D05-869DBBCF78E4}"/>
              </a:ext>
            </a:extLst>
          </p:cNvPr>
          <p:cNvSpPr/>
          <p:nvPr/>
        </p:nvSpPr>
        <p:spPr>
          <a:xfrm>
            <a:off x="979714" y="2011682"/>
            <a:ext cx="4467497" cy="2485018"/>
          </a:xfrm>
          <a:prstGeom prst="rect">
            <a:avLst/>
          </a:prstGeom>
          <a:solidFill>
            <a:schemeClr val="bg1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Seta: para a Direita 3">
            <a:extLst>
              <a:ext uri="{FF2B5EF4-FFF2-40B4-BE49-F238E27FC236}">
                <a16:creationId xmlns:a16="http://schemas.microsoft.com/office/drawing/2014/main" id="{CF883DE6-D328-680E-4BA2-6D466AE5F1B7}"/>
              </a:ext>
            </a:extLst>
          </p:cNvPr>
          <p:cNvSpPr/>
          <p:nvPr/>
        </p:nvSpPr>
        <p:spPr>
          <a:xfrm>
            <a:off x="5570173" y="3011875"/>
            <a:ext cx="957432" cy="484632"/>
          </a:xfrm>
          <a:prstGeom prst="rightArrow">
            <a:avLst/>
          </a:prstGeom>
          <a:solidFill>
            <a:srgbClr val="74489D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Google Shape;119;p17">
            <a:extLst>
              <a:ext uri="{FF2B5EF4-FFF2-40B4-BE49-F238E27FC236}">
                <a16:creationId xmlns:a16="http://schemas.microsoft.com/office/drawing/2014/main" id="{2678D1A3-53FB-7B41-5312-408DAD571A8C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35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DADD3A9-446E-D630-D241-3CCFC9D5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064" y="2415396"/>
            <a:ext cx="2337018" cy="16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C810A15-4959-EE64-19BF-6CE87FE0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8258700" cy="737164"/>
          </a:xfrm>
        </p:spPr>
        <p:txBody>
          <a:bodyPr/>
          <a:lstStyle/>
          <a:p>
            <a:pPr marL="457200" indent="-457200">
              <a:buFont typeface="+mj-lt"/>
              <a:buAutoNum type="alphaUcPeriod" startAt="3"/>
            </a:pPr>
            <a:r>
              <a:rPr lang="pt-BR" dirty="0"/>
              <a:t>Quantas moedas de 1 real você precisa juntar para trocar por uma nota de 20 reais?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61CAA7-390F-B7E4-BC68-A53EC798C048}"/>
              </a:ext>
            </a:extLst>
          </p:cNvPr>
          <p:cNvSpPr/>
          <p:nvPr/>
        </p:nvSpPr>
        <p:spPr>
          <a:xfrm>
            <a:off x="979714" y="2011682"/>
            <a:ext cx="4467497" cy="2485018"/>
          </a:xfrm>
          <a:prstGeom prst="rect">
            <a:avLst/>
          </a:prstGeom>
          <a:solidFill>
            <a:schemeClr val="bg1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Seta: para a Direita 3">
            <a:extLst>
              <a:ext uri="{FF2B5EF4-FFF2-40B4-BE49-F238E27FC236}">
                <a16:creationId xmlns:a16="http://schemas.microsoft.com/office/drawing/2014/main" id="{3289D59D-5E96-31F1-8A58-DB1AB18CBCF7}"/>
              </a:ext>
            </a:extLst>
          </p:cNvPr>
          <p:cNvSpPr/>
          <p:nvPr/>
        </p:nvSpPr>
        <p:spPr>
          <a:xfrm>
            <a:off x="5570173" y="3011875"/>
            <a:ext cx="957432" cy="484632"/>
          </a:xfrm>
          <a:prstGeom prst="rightArrow">
            <a:avLst/>
          </a:prstGeom>
          <a:solidFill>
            <a:srgbClr val="74489D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Google Shape;119;p17">
            <a:extLst>
              <a:ext uri="{FF2B5EF4-FFF2-40B4-BE49-F238E27FC236}">
                <a16:creationId xmlns:a16="http://schemas.microsoft.com/office/drawing/2014/main" id="{DFB2C60D-7A6A-376A-C721-57AF8DDD3114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348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E894B1B-BAD9-B704-E7F6-B50197FF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6270921" cy="114211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pt-BR" dirty="0"/>
              <a:t>Renata, mãe de Carlos, está economizando para comprar um aparelho celular de R$1.000,00.</a:t>
            </a:r>
          </a:p>
          <a:p>
            <a:pPr marL="457200" indent="-457200">
              <a:buFont typeface="+mj-lt"/>
              <a:buAutoNum type="alphaUcPeriod"/>
            </a:pPr>
            <a:r>
              <a:rPr lang="pt-BR" dirty="0"/>
              <a:t>Quanto ela economizou?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692338-E5D2-269D-7B95-5F4DD03FD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717708" y="2672934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A4311-0873-A466-A2F3-CDED89FDE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990863" y="2943102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3EA9AE7-98FB-CF5D-3869-84A0FFE31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6780" r="3755" b="12344"/>
          <a:stretch/>
        </p:blipFill>
        <p:spPr bwMode="auto">
          <a:xfrm>
            <a:off x="3701668" y="2448730"/>
            <a:ext cx="1462589" cy="6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183EE2-DB46-2335-4AC7-E8D6BF567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9862" r="5385" b="14917"/>
          <a:stretch/>
        </p:blipFill>
        <p:spPr bwMode="auto">
          <a:xfrm>
            <a:off x="5966966" y="2573870"/>
            <a:ext cx="1449969" cy="6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05FE8D-5606-AC68-9A61-4F08C7116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704" y="468629"/>
            <a:ext cx="1938596" cy="196669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8253B27-867A-4FC2-4245-CA2B2C22A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9862" r="5385" b="14917"/>
          <a:stretch/>
        </p:blipFill>
        <p:spPr bwMode="auto">
          <a:xfrm>
            <a:off x="5966965" y="2917664"/>
            <a:ext cx="1449970" cy="6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C8BD2F6-1786-6709-B489-65F886FC9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6780" r="3755" b="12344"/>
          <a:stretch/>
        </p:blipFill>
        <p:spPr bwMode="auto">
          <a:xfrm>
            <a:off x="3701668" y="2907291"/>
            <a:ext cx="1462589" cy="6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E40893-8CEE-29DA-25FA-FBE51CEC0517}"/>
              </a:ext>
            </a:extLst>
          </p:cNvPr>
          <p:cNvSpPr txBox="1"/>
          <p:nvPr/>
        </p:nvSpPr>
        <p:spPr>
          <a:xfrm>
            <a:off x="5966965" y="3767750"/>
            <a:ext cx="1578852" cy="610999"/>
          </a:xfrm>
          <a:prstGeom prst="rect">
            <a:avLst/>
          </a:prstGeom>
          <a:noFill/>
          <a:ln w="57150">
            <a:solidFill>
              <a:srgbClr val="74489D"/>
            </a:solidFill>
          </a:ln>
        </p:spPr>
        <p:txBody>
          <a:bodyPr wrap="square" rtlCol="0">
            <a:spAutoFit/>
          </a:bodyPr>
          <a:lstStyle/>
          <a:p>
            <a:r>
              <a:rPr lang="pt-BR" sz="440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87667BF-A0D9-1959-9F4B-92D3AC711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1264019" y="3221791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487AA23-FF04-CB11-7CE0-A05815DC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1544783" y="3486055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4A03A03-4468-FEE8-5598-3F2A21F9F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1766761" y="3750319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A98167F-0951-D487-AC74-B67B477EA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823" r="9667" b="23671"/>
          <a:stretch/>
        </p:blipFill>
        <p:spPr bwMode="auto">
          <a:xfrm>
            <a:off x="1941107" y="4029007"/>
            <a:ext cx="1354176" cy="6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19;p17">
            <a:extLst>
              <a:ext uri="{FF2B5EF4-FFF2-40B4-BE49-F238E27FC236}">
                <a16:creationId xmlns:a16="http://schemas.microsoft.com/office/drawing/2014/main" id="{8DE3B6AF-590F-9C5A-C1F6-9BD15E9CE8E3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62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B9D2BDE-FC14-105A-9646-38AE15795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6584430" cy="3863000"/>
          </a:xfrm>
        </p:spPr>
        <p:txBody>
          <a:bodyPr/>
          <a:lstStyle/>
          <a:p>
            <a:pPr marL="457200" indent="-457200">
              <a:buFont typeface="+mj-lt"/>
              <a:buAutoNum type="alphaUcPeriod" startAt="2"/>
            </a:pPr>
            <a:r>
              <a:rPr lang="pt-BR" dirty="0"/>
              <a:t>Quanto ela ainda precisa economizar?</a:t>
            </a:r>
          </a:p>
          <a:p>
            <a:pPr marL="457200" indent="-457200">
              <a:buFont typeface="+mj-lt"/>
              <a:buAutoNum type="alphaUcPeriod" startAt="2"/>
            </a:pPr>
            <a:endParaRPr lang="pt-BR" dirty="0"/>
          </a:p>
          <a:p>
            <a:pPr marL="457200" indent="-457200">
              <a:buFont typeface="+mj-lt"/>
              <a:buAutoNum type="alphaUcPeriod" startAt="2"/>
            </a:pPr>
            <a:endParaRPr lang="pt-BR" dirty="0"/>
          </a:p>
          <a:p>
            <a:pPr marL="457200" indent="-457200">
              <a:buFont typeface="+mj-lt"/>
              <a:buAutoNum type="alphaUcPeriod" startAt="2"/>
            </a:pPr>
            <a:endParaRPr lang="pt-BR" dirty="0"/>
          </a:p>
          <a:p>
            <a:pPr marL="457200" indent="-457200">
              <a:buFont typeface="+mj-lt"/>
              <a:buAutoNum type="alphaUcPeriod" startAt="2"/>
            </a:pPr>
            <a:endParaRPr lang="pt-BR" dirty="0"/>
          </a:p>
          <a:p>
            <a:pPr marL="457200" indent="-457200">
              <a:buFont typeface="+mj-lt"/>
              <a:buAutoNum type="alphaUcPeriod" startAt="2"/>
            </a:pPr>
            <a:r>
              <a:rPr lang="pt-BR" dirty="0"/>
              <a:t>Desenhe notas que representem esse valor.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63E14A-C4A9-D470-1BFC-D5D7DDDC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44" y="479755"/>
            <a:ext cx="2441306" cy="2476687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50382D0-B650-F4A9-1BF9-E79A61D1778A}"/>
              </a:ext>
            </a:extLst>
          </p:cNvPr>
          <p:cNvGrpSpPr/>
          <p:nvPr/>
        </p:nvGrpSpPr>
        <p:grpSpPr>
          <a:xfrm>
            <a:off x="1008571" y="1507456"/>
            <a:ext cx="4908903" cy="895631"/>
            <a:chOff x="642811" y="2283537"/>
            <a:chExt cx="7925117" cy="895631"/>
          </a:xfrm>
        </p:grpSpPr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55A27CB8-B858-62C7-B053-E45B3A279003}"/>
                </a:ext>
              </a:extLst>
            </p:cNvPr>
            <p:cNvCxnSpPr>
              <a:cxnSpLocks/>
            </p:cNvCxnSpPr>
            <p:nvPr/>
          </p:nvCxnSpPr>
          <p:spPr>
            <a:xfrm>
              <a:off x="642811" y="2283537"/>
              <a:ext cx="7925117" cy="0"/>
            </a:xfrm>
            <a:prstGeom prst="line">
              <a:avLst/>
            </a:prstGeom>
            <a:ln w="12700" cmpd="sng">
              <a:solidFill>
                <a:schemeClr val="accent2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C3E3ADE8-B041-1786-4FE9-BFDED942770A}"/>
                </a:ext>
              </a:extLst>
            </p:cNvPr>
            <p:cNvCxnSpPr>
              <a:cxnSpLocks/>
            </p:cNvCxnSpPr>
            <p:nvPr/>
          </p:nvCxnSpPr>
          <p:spPr>
            <a:xfrm>
              <a:off x="642811" y="2731352"/>
              <a:ext cx="7925117" cy="0"/>
            </a:xfrm>
            <a:prstGeom prst="line">
              <a:avLst/>
            </a:prstGeom>
            <a:ln w="12700" cmpd="sng">
              <a:solidFill>
                <a:schemeClr val="accent2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8FF3F7-606A-15D9-C0F4-465B1BE4C328}"/>
                </a:ext>
              </a:extLst>
            </p:cNvPr>
            <p:cNvCxnSpPr>
              <a:cxnSpLocks/>
            </p:cNvCxnSpPr>
            <p:nvPr/>
          </p:nvCxnSpPr>
          <p:spPr>
            <a:xfrm>
              <a:off x="642811" y="3179168"/>
              <a:ext cx="7925117" cy="0"/>
            </a:xfrm>
            <a:prstGeom prst="line">
              <a:avLst/>
            </a:prstGeom>
            <a:ln w="12700" cmpd="sng">
              <a:solidFill>
                <a:schemeClr val="accent2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6550C854-6D5A-E681-B5EC-6855C5A97E73}"/>
              </a:ext>
            </a:extLst>
          </p:cNvPr>
          <p:cNvSpPr/>
          <p:nvPr/>
        </p:nvSpPr>
        <p:spPr>
          <a:xfrm>
            <a:off x="1008571" y="3118376"/>
            <a:ext cx="7678979" cy="1612109"/>
          </a:xfrm>
          <a:prstGeom prst="rect">
            <a:avLst/>
          </a:prstGeom>
          <a:solidFill>
            <a:schemeClr val="bg1"/>
          </a:solidFill>
          <a:ln w="38100">
            <a:solidFill>
              <a:srgbClr val="744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43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D26229D-8291-69F9-B332-84C317147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GOVERNO, Estado de São Paulo. Currículo em Ação: Caderno do estudante – 3º ano. v. 2 São Paulo. Disponível em: </a:t>
            </a:r>
            <a:r>
              <a:rPr lang="pt-BR" dirty="0">
                <a:hlinkClick r:id="rId3"/>
              </a:rPr>
              <a:t>https://efape.educacao.sp.gov.br/curriculopaulista/wp-content/uploads/2022/06/EF_3ANO_EMAI-TEC_miolo.pdf</a:t>
            </a:r>
            <a:r>
              <a:rPr lang="pt-BR" dirty="0"/>
              <a:t> – Acesso em: 02. Ago. 2023.</a:t>
            </a:r>
          </a:p>
        </p:txBody>
      </p:sp>
    </p:spTree>
    <p:extLst>
      <p:ext uri="{BB962C8B-B14F-4D97-AF65-F5344CB8AC3E}">
        <p14:creationId xmlns:p14="http://schemas.microsoft.com/office/powerpoint/2010/main" val="4710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c03e3d857_0_218"/>
          <p:cNvSpPr txBox="1">
            <a:spLocks noGrp="1"/>
          </p:cNvSpPr>
          <p:nvPr>
            <p:ph type="body" idx="1"/>
          </p:nvPr>
        </p:nvSpPr>
        <p:spPr>
          <a:xfrm>
            <a:off x="4818875" y="740314"/>
            <a:ext cx="3888300" cy="3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Aft>
                <a:spcPts val="600"/>
              </a:spcAft>
            </a:pPr>
            <a:r>
              <a:rPr lang="pt-BR" dirty="0"/>
              <a:t>Resolver situações-problema envolvendo o cálculo de notas e moedas do sistema monetário brasileiro;</a:t>
            </a:r>
          </a:p>
          <a:p>
            <a:pPr marL="342900" indent="-342900">
              <a:spcAft>
                <a:spcPts val="600"/>
              </a:spcAft>
            </a:pPr>
            <a:r>
              <a:rPr lang="pt-BR" dirty="0"/>
              <a:t>Realizar cálculos dos campos aditivo e multiplicativo para descobrir as equivalências de valores em dinheiro.</a:t>
            </a:r>
            <a:endParaRPr dirty="0"/>
          </a:p>
        </p:txBody>
      </p:sp>
      <p:sp>
        <p:nvSpPr>
          <p:cNvPr id="176" name="Google Shape;176;g29c03e3d857_0_218"/>
          <p:cNvSpPr txBox="1">
            <a:spLocks noGrp="1"/>
          </p:cNvSpPr>
          <p:nvPr>
            <p:ph type="body" idx="2"/>
          </p:nvPr>
        </p:nvSpPr>
        <p:spPr>
          <a:xfrm>
            <a:off x="434375" y="740314"/>
            <a:ext cx="3888300" cy="3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Aft>
                <a:spcPts val="600"/>
              </a:spcAft>
            </a:pPr>
            <a:r>
              <a:rPr lang="pt-BR" dirty="0"/>
              <a:t>Situação-problema: sistema monetário brasileiro.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6F7B454-3C31-FEF2-C5BF-70D0A8D35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Lista de imagens e vídeos</a:t>
            </a:r>
          </a:p>
          <a:p>
            <a:r>
              <a:rPr lang="pt-BR" b="1" dirty="0"/>
              <a:t>Slide 3 –</a:t>
            </a:r>
            <a:r>
              <a:rPr lang="pt-BR" dirty="0"/>
              <a:t> </a:t>
            </a:r>
            <a:r>
              <a:rPr lang="pt-BR" dirty="0">
                <a:hlinkClick r:id="rId2"/>
              </a:rPr>
              <a:t>https://www.gettyimages.com.br/detail/ilustra%C3%A7%C3%A3o/jackpot-winning-celebration-lottery-winner-ilustra%C3%A7%C3%A3o-royalty-free/1439918276?phrase=DINHEIRO&amp;adppopup=true</a:t>
            </a:r>
            <a:r>
              <a:rPr lang="pt-BR" dirty="0"/>
              <a:t> </a:t>
            </a:r>
          </a:p>
          <a:p>
            <a:r>
              <a:rPr lang="pt-BR" b="1" dirty="0"/>
              <a:t>Slide 4 –</a:t>
            </a:r>
            <a:r>
              <a:rPr lang="pt-BR" dirty="0"/>
              <a:t> </a:t>
            </a:r>
            <a:r>
              <a:rPr lang="pt-BR" dirty="0">
                <a:hlinkClick r:id="rId3"/>
              </a:rPr>
              <a:t>https://www.gettyimages.com.br/detail/ilustra%C3%A7%C3%A3o/abstract-money-paper-bills-and-gold-coins-3d-ilustra%C3%A7%C3%A3o-royalty-free/1422839825?phrase=DINHEIRO&amp;adppopup=true</a:t>
            </a:r>
            <a:endParaRPr lang="pt-BR" dirty="0"/>
          </a:p>
          <a:p>
            <a:r>
              <a:rPr lang="pt-BR" b="1" dirty="0"/>
              <a:t>Slide 14 –</a:t>
            </a:r>
            <a:r>
              <a:rPr lang="pt-BR" dirty="0"/>
              <a:t> </a:t>
            </a:r>
            <a:r>
              <a:rPr lang="pt-BR" dirty="0">
                <a:hlinkClick r:id="rId4"/>
              </a:rPr>
              <a:t>https://www.gettyimages.com.br/detail/ilustra%C3%A7%C3%A3o/banknote-of-five-brazilian-money-brazilian-ilustra%C3%A7%C3%A3o-royalty-free/1492859646?phrase=nota+de+5+reais&amp;adppopup=true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06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B613574-4782-0DE4-7B0C-95663D0BA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Lista de imagens e vídeos</a:t>
            </a:r>
          </a:p>
          <a:p>
            <a:r>
              <a:rPr lang="pt-BR" b="1" dirty="0"/>
              <a:t>Slide 15 – </a:t>
            </a:r>
            <a:r>
              <a:rPr lang="pt-BR" dirty="0">
                <a:hlinkClick r:id="rId2"/>
              </a:rPr>
              <a:t>https://www.gettyimages.com.br/detail/ilustra%C3%A7%C3%A3o/banknote-of-ten-brazilian-money-brazilian-real-ilustra%C3%A7%C3%A3o-royalty-free/1492859647?phrase=nota+de+10+reais&amp;adppopup=true</a:t>
            </a:r>
            <a:endParaRPr lang="pt-BR" dirty="0"/>
          </a:p>
          <a:p>
            <a:r>
              <a:rPr lang="pt-BR" b="1" dirty="0"/>
              <a:t>Slide 16 –</a:t>
            </a:r>
            <a:r>
              <a:rPr lang="pt-BR" dirty="0"/>
              <a:t> </a:t>
            </a:r>
            <a:r>
              <a:rPr lang="pt-BR" dirty="0">
                <a:hlinkClick r:id="rId3"/>
              </a:rPr>
              <a:t>https://www.gettyimages.com.br/detail/ilustra%C3%A7%C3%A3o/banknote-of-twenty-brazilian-money-brazilian-ilustra%C3%A7%C3%A3o-royalty-free/1492859403?phrase=nota+de+20+reais&amp;adppopup=true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139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F577DE4-E36E-CC2F-BFE5-32C8EA45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299" y="797675"/>
            <a:ext cx="8488757" cy="3865500"/>
          </a:xfrm>
        </p:spPr>
        <p:txBody>
          <a:bodyPr/>
          <a:lstStyle/>
          <a:p>
            <a:r>
              <a:rPr lang="pt-BR" b="1" dirty="0"/>
              <a:t>Lista de imagens e vídeos</a:t>
            </a:r>
          </a:p>
          <a:p>
            <a:r>
              <a:rPr lang="pt-BR" b="1" dirty="0"/>
              <a:t>Slide 17 –</a:t>
            </a:r>
            <a:r>
              <a:rPr lang="pt-BR" dirty="0"/>
              <a:t> </a:t>
            </a:r>
            <a:r>
              <a:rPr lang="pt-BR" dirty="0">
                <a:hlinkClick r:id="rId2"/>
              </a:rPr>
              <a:t>https://www.gettyimages.com.br/detail/ilustra%C3%A7%C3%A3o/hand-icons-ilustra%C3%A7%C3%A3o-royalty-free/483456558?phrase=APARELHO+CELULAR&amp;adppopup=true</a:t>
            </a:r>
            <a:endParaRPr lang="pt-BR" dirty="0"/>
          </a:p>
          <a:p>
            <a:r>
              <a:rPr lang="pt-BR" dirty="0">
                <a:hlinkClick r:id="rId3"/>
              </a:rPr>
              <a:t>https://www.gettyimages.com.br/detail/ilustra%C3%A7%C3%A3o/banknote-of-one-hundred-brazilian-money-ilustra%C3%A7%C3%A3o-royalty-free/1466993690?phrase=nota+de+100+reais&amp;adppopup=true</a:t>
            </a:r>
            <a:endParaRPr lang="pt-BR" dirty="0"/>
          </a:p>
          <a:p>
            <a:r>
              <a:rPr lang="pt-BR" dirty="0">
                <a:hlinkClick r:id="rId4"/>
              </a:rPr>
              <a:t>https://www.gettyimages.com.br/detail/ilustra%C3%A7%C3%A3o/banknote-of-fifty-brazilian-money-brazilian-ilustra%C3%A7%C3%A3o-royalty-free/1493463932?phrase=nota+de+50+reais&amp;adppopup=true</a:t>
            </a:r>
            <a:endParaRPr lang="pt-BR" dirty="0"/>
          </a:p>
          <a:p>
            <a:r>
              <a:rPr lang="pt-BR" dirty="0">
                <a:hlinkClick r:id="rId5"/>
              </a:rPr>
              <a:t>https://www.gettyimages.com.br/detail/ilustra%C3%A7%C3%A3o/banknote-of-twenty-brazilian-money-brazilian-ilustra%C3%A7%C3%A3o-royalty-free/1492859403?phrase=nota+de+20+reais&amp;adppopup=true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38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C3D8F4BD-C1EB-474B-4D67-F3C58666C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299" y="797675"/>
            <a:ext cx="8488757" cy="3865500"/>
          </a:xfrm>
        </p:spPr>
        <p:txBody>
          <a:bodyPr/>
          <a:lstStyle/>
          <a:p>
            <a:r>
              <a:rPr lang="pt-BR" b="1" dirty="0"/>
              <a:t>Lista de imagens e vídeos</a:t>
            </a:r>
            <a:endParaRPr lang="pt-BR" dirty="0"/>
          </a:p>
          <a:p>
            <a:r>
              <a:rPr lang="pt-BR" b="1" dirty="0"/>
              <a:t>Slide 18 –</a:t>
            </a:r>
            <a:r>
              <a:rPr lang="pt-BR" dirty="0"/>
              <a:t> </a:t>
            </a:r>
            <a:r>
              <a:rPr lang="pt-BR" dirty="0">
                <a:hlinkClick r:id="rId2"/>
              </a:rPr>
              <a:t>https://www.gettyimages.com.br/detail/ilustra%C3%A7%C3%A3o/hand-icons-ilustra%C3%A7%C3%A3o-royalty-free/483456558?phrase=APARELHO+CELULAR&amp;adppopup=true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222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9718A9F-606D-E132-1409-E576E1F29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8258700" cy="386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Você já brincou com algum jogo que envolve dinheiro? Qual?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098245-033F-1476-1F11-7C2DD951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814" y="1304177"/>
            <a:ext cx="5743971" cy="36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1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236E6D4-A7A4-5D24-6DF2-5471D35B8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1239625"/>
            <a:ext cx="4513484" cy="3297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O sistema monetário de um país é determinado por uma unidade de medida que estabelece as relações de compra e venda.</a:t>
            </a:r>
          </a:p>
          <a:p>
            <a:pPr>
              <a:spcAft>
                <a:spcPts val="600"/>
              </a:spcAft>
            </a:pPr>
            <a:r>
              <a:rPr lang="pt-BR" dirty="0"/>
              <a:t>No brasil, essa unidade de medida é o real. A representação do real é feita por meio de cédulas e moedas que usamos no dia a dia.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879D5A1-B77C-E658-5E04-0201A27A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monetário brasileiro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1B9A66-8F79-AAC5-5664-E365E24C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3881" y="315008"/>
            <a:ext cx="4513484" cy="45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3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52807AF-3651-FE18-357B-C094DE0F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3625"/>
            <a:ext cx="8258700" cy="210223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O pai de Laura sempre teve a preocupação de ensinar sobre educação financeira. Para isso, utilizava muitos jogos envolvendo dinheiro.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Em um de seus jogos, o desafio para Laura era descobrir quantas cédulas de 2 reais tinha que juntar para ter 20 reais e quantas notas de 5 reais precisaria juntar para ter 50 reais.</a:t>
            </a:r>
          </a:p>
          <a:p>
            <a:pPr marL="457200">
              <a:spcAft>
                <a:spcPts val="600"/>
              </a:spcAft>
            </a:pPr>
            <a:r>
              <a:rPr lang="pt-BR" dirty="0"/>
              <a:t>Tente descobrir como Laura fez para vencer o desafio:</a:t>
            </a:r>
          </a:p>
        </p:txBody>
      </p:sp>
      <p:sp>
        <p:nvSpPr>
          <p:cNvPr id="4" name="Google Shape;119;p17">
            <a:extLst>
              <a:ext uri="{FF2B5EF4-FFF2-40B4-BE49-F238E27FC236}">
                <a16:creationId xmlns:a16="http://schemas.microsoft.com/office/drawing/2014/main" id="{69596B27-0629-4488-DCBF-AC01061C77A6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663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D4F9257-CB44-0E54-B070-21AA20418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450" y="673625"/>
            <a:ext cx="8376000" cy="33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5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31CB5C6-D535-3512-B0BD-C97F6B9F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CORREÇÃO</a:t>
            </a:r>
          </a:p>
        </p:txBody>
      </p:sp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417FCE43-F3B9-F764-E2A7-0CD2440962C4}"/>
              </a:ext>
            </a:extLst>
          </p:cNvPr>
          <p:cNvSpPr txBox="1">
            <a:spLocks/>
          </p:cNvSpPr>
          <p:nvPr/>
        </p:nvSpPr>
        <p:spPr>
          <a:xfrm>
            <a:off x="456450" y="1245129"/>
            <a:ext cx="8258700" cy="210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000" b="0" i="0" u="none" strike="noStrike" cap="none" baseline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O pai de Laura sempre teve a preocupação de ensinar sobre educação financeira. Para isso, utilizava muitos jogos envolvendo dinheiro.</a:t>
            </a:r>
          </a:p>
          <a:p>
            <a:pPr marL="457200" indent="-457200">
              <a:buFont typeface="+mj-lt"/>
              <a:buAutoNum type="arabicPeriod"/>
            </a:pPr>
            <a:r>
              <a:rPr lang="pt-BR"/>
              <a:t>Em um de seus jogos, o desafio para Laura era descobrir quantas cédulas de 2 reais tinha que juntar para ter 20 reais e quantas notas de 5 reais precisaria juntar para ter 50 reais.</a:t>
            </a:r>
          </a:p>
          <a:p>
            <a:pPr marL="457200"/>
            <a:r>
              <a:rPr lang="pt-BR"/>
              <a:t>Tente descobrir como Laura fez para vencer o desafio:</a:t>
            </a:r>
            <a:endParaRPr lang="pt-BR" dirty="0"/>
          </a:p>
        </p:txBody>
      </p:sp>
      <p:sp>
        <p:nvSpPr>
          <p:cNvPr id="5" name="Google Shape;119;p17">
            <a:extLst>
              <a:ext uri="{FF2B5EF4-FFF2-40B4-BE49-F238E27FC236}">
                <a16:creationId xmlns:a16="http://schemas.microsoft.com/office/drawing/2014/main" id="{66ED6EA0-27FB-9B34-0287-E9303EB2CD4C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345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B86583D-4D79-ABA4-33C8-9085EDE1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CORREÇÃO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30ADC8-0DC7-47E4-A8D0-F4B12DDCC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27"/>
          <a:stretch/>
        </p:blipFill>
        <p:spPr>
          <a:xfrm>
            <a:off x="431933" y="3005507"/>
            <a:ext cx="7150760" cy="14101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59733AE-749E-B7E4-A18D-43697CEE6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5" b="51498"/>
          <a:stretch/>
        </p:blipFill>
        <p:spPr>
          <a:xfrm>
            <a:off x="554287" y="1258370"/>
            <a:ext cx="6906052" cy="118635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C0C846-4E06-2645-1A39-D06471851BED}"/>
              </a:ext>
            </a:extLst>
          </p:cNvPr>
          <p:cNvSpPr txBox="1"/>
          <p:nvPr/>
        </p:nvSpPr>
        <p:spPr>
          <a:xfrm>
            <a:off x="608783" y="2444729"/>
            <a:ext cx="699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+ 2 + 2 + 2 + 2 + 2 + 2 + 2 + 2 + 2 = 20   </a:t>
            </a:r>
            <a:r>
              <a:rPr lang="pt-B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  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 </a:t>
            </a:r>
            <a:r>
              <a:rPr lang="pt-BR" sz="2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= 20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6D3411-7CDA-C2E4-B62E-479430C9CA58}"/>
              </a:ext>
            </a:extLst>
          </p:cNvPr>
          <p:cNvSpPr txBox="1"/>
          <p:nvPr/>
        </p:nvSpPr>
        <p:spPr>
          <a:xfrm>
            <a:off x="581535" y="4391921"/>
            <a:ext cx="699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+ 5 + 5 + 5 + 5 + 5 + 5 + 5 + 5 + 5 = 50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OU  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10 </a:t>
            </a:r>
            <a:r>
              <a:rPr lang="pt-BR" sz="2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= 50 </a:t>
            </a:r>
          </a:p>
        </p:txBody>
      </p:sp>
    </p:spTree>
    <p:extLst>
      <p:ext uri="{BB962C8B-B14F-4D97-AF65-F5344CB8AC3E}">
        <p14:creationId xmlns:p14="http://schemas.microsoft.com/office/powerpoint/2010/main" val="246737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B82F3C-AF9A-1EF3-2084-35AE7F576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450" y="670362"/>
            <a:ext cx="8258700" cy="227162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t-BR" dirty="0"/>
              <a:t>Laura quis trocar todas as moedas que tinha guardado por notas de 5 reais. Ela possuía quatro moedas de 1 real, oito moedas de 0,50 centavos e doze moedas de 0,25 centavos.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Quais foram as maneiras possíveis de realizar essa troca? Mostre como você faria, usando todas as moedas.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F5BDDE-09A4-75EF-FF91-DBE6E004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9670" y="2571750"/>
            <a:ext cx="4804660" cy="1531155"/>
          </a:xfrm>
          <a:prstGeom prst="rect">
            <a:avLst/>
          </a:prstGeom>
        </p:spPr>
      </p:pic>
      <p:sp>
        <p:nvSpPr>
          <p:cNvPr id="5" name="Google Shape;119;p17">
            <a:extLst>
              <a:ext uri="{FF2B5EF4-FFF2-40B4-BE49-F238E27FC236}">
                <a16:creationId xmlns:a16="http://schemas.microsoft.com/office/drawing/2014/main" id="{661742C2-EED6-090F-FB55-C67DF68A97E9}"/>
              </a:ext>
            </a:extLst>
          </p:cNvPr>
          <p:cNvSpPr txBox="1">
            <a:spLocks/>
          </p:cNvSpPr>
          <p:nvPr/>
        </p:nvSpPr>
        <p:spPr>
          <a:xfrm rot="897">
            <a:off x="7611289" y="4597620"/>
            <a:ext cx="1387137" cy="36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72000" rIns="91425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sz="1400" b="1" dirty="0">
                <a:solidFill>
                  <a:srgbClr val="666666"/>
                </a:solidFill>
                <a:latin typeface="+mj-lt"/>
              </a:rPr>
              <a:t>CONTINUA...</a:t>
            </a:r>
            <a:endParaRPr lang="pt-B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294959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7EF9536E10C46A31C4B4228E6097B" ma:contentTypeVersion="6" ma:contentTypeDescription="Create a new document." ma:contentTypeScope="" ma:versionID="7c33308fee659e1ef0c9b3d59750294f">
  <xsd:schema xmlns:xsd="http://www.w3.org/2001/XMLSchema" xmlns:xs="http://www.w3.org/2001/XMLSchema" xmlns:p="http://schemas.microsoft.com/office/2006/metadata/properties" xmlns:ns2="daee7dba-315e-4e15-9bf0-9209d8ae9fd2" xmlns:ns3="9107e5d7-11fb-4fc5-a87e-036300f47142" targetNamespace="http://schemas.microsoft.com/office/2006/metadata/properties" ma:root="true" ma:fieldsID="4a5910a5edfc29a301571e9b877b8e4f" ns2:_="" ns3:_="">
    <xsd:import namespace="daee7dba-315e-4e15-9bf0-9209d8ae9fd2"/>
    <xsd:import namespace="9107e5d7-11fb-4fc5-a87e-036300f471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e7dba-315e-4e15-9bf0-9209d8ae9f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7e5d7-11fb-4fc5-a87e-036300f471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1609F5-ADB2-4B5B-9B50-1137667060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C51026-77A0-458E-959F-20ED7C9160A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9FA831-CE60-4F03-9D9B-E4F3132AF05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2024</Words>
  <Application>Microsoft Macintosh PowerPoint</Application>
  <PresentationFormat>Apresentação na tela (16:9)</PresentationFormat>
  <Paragraphs>104</Paragraphs>
  <Slides>24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Grandstander</vt:lpstr>
      <vt:lpstr>Verdana</vt:lpstr>
      <vt:lpstr>Grandstander Medium</vt:lpstr>
      <vt:lpstr>Lato</vt:lpstr>
      <vt:lpstr>Arial</vt:lpstr>
      <vt:lpstr>Grandstander SemiBold</vt:lpstr>
      <vt:lpstr>Simple Light</vt:lpstr>
      <vt:lpstr>Apresentação do PowerPoint</vt:lpstr>
      <vt:lpstr>Apresentação do PowerPoint</vt:lpstr>
      <vt:lpstr>Apresentação do PowerPoint</vt:lpstr>
      <vt:lpstr>Sistema monetário brasileiro</vt:lpstr>
      <vt:lpstr>Apresentação do PowerPoint</vt:lpstr>
      <vt:lpstr>Apresentação do PowerPoint</vt:lpstr>
      <vt:lpstr>CORREÇÃO</vt:lpstr>
      <vt:lpstr>CORREÇÃO</vt:lpstr>
      <vt:lpstr>Apresentação do PowerPoint</vt:lpstr>
      <vt:lpstr>Apresentação do PowerPoint</vt:lpstr>
      <vt:lpstr>CORREÇÃO</vt:lpstr>
      <vt:lpstr>CORREÇÃO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Walter Junior</dc:creator>
  <cp:lastModifiedBy>.</cp:lastModifiedBy>
  <cp:revision>19</cp:revision>
  <dcterms:modified xsi:type="dcterms:W3CDTF">2024-05-13T15:29:22Z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0x0101000837EF9536E10C46A31C4B4228E6097B</vt:lpwstr>
  </property>
</Properties>
</file>