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Grandstander" pitchFamily="2" charset="0"/>
      <p:regular r:id="rId16"/>
      <p:bold r:id="rId17"/>
      <p:italic r:id="rId18"/>
      <p:boldItalic r:id="rId19"/>
    </p:embeddedFont>
    <p:embeddedFont>
      <p:font typeface="Grandstander Medium" pitchFamily="2" charset="0"/>
      <p:regular r:id="rId20"/>
      <p:bold r:id="rId21"/>
      <p:italic r:id="rId22"/>
      <p:boldItalic r:id="rId23"/>
    </p:embeddedFont>
    <p:embeddedFont>
      <p:font typeface="Grandstander SemiBold" pitchFamily="2" charset="0"/>
      <p:regular r:id="rId24"/>
      <p:bold r:id="rId25"/>
      <p:italic r:id="rId26"/>
      <p:boldItalic r:id="rId27"/>
    </p:embeddedFont>
    <p:embeddedFont>
      <p:font typeface="Lato" panose="020F0502020204030203" pitchFamily="34" charset="0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6" roundtripDataSignature="AMtx7mjXM/U6qWjFZulD2WJF/2xDmaYzk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40FB10-458B-FA43-0A19-7172EE81EB13}" name="Aelson Lima de Sousa Oliveira" initials="AL" userId="S::asousa@vanzolini-ead.org.br::78dfbb6a-4c36-49e6-94b9-a59467b61cee" providerId="AD"/>
  <p188:author id="{A2606E74-9DEF-E303-2D89-C902D64873AD}" name="Marina Silva Ruivo" initials="MS" userId="6d58836f3b13bd6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63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49"/>
    <p:restoredTop sz="94061" autoAdjust="0"/>
  </p:normalViewPr>
  <p:slideViewPr>
    <p:cSldViewPr snapToGrid="0">
      <p:cViewPr varScale="1">
        <p:scale>
          <a:sx n="87" d="100"/>
          <a:sy n="87" d="100"/>
        </p:scale>
        <p:origin x="732" y="72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heme" Target="theme/theme1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ute-happy-kid-clap-hand-cheer-smile-ilustra%C3%A7%C3%A3o-royalty-free/1180560165?phrase=bater+palmas&amp;adppopup=tru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r.freepik.com/fotos-gratis/linda-aluna-africana-encantadora-com-a-expressao-facial-exausta-cobrindo-a-boca-bocejando-cansado-depois-da-escola-estudante-de-pele-escura-com-sono-por-acordar-cedo_11102006.htm#fromView=search&amp;page=1&amp;position=4&amp;uuid=f6a0012f-0f56-4e1b-ae09-691bb7b2cb24" TargetMode="External"/><Relationship Id="rId5" Type="http://schemas.openxmlformats.org/officeDocument/2006/relationships/hyperlink" Target="https://br.freepik.com/fotos-gratis/criancas-participando-de-uma-caca-ao-tesouro-do-lado-de-fora_18266525.htm#fromView=search&amp;page=6&amp;position=36&amp;uuid=ea333dcd-0b03-45b1-bf85-3f002457ae77" TargetMode="External"/><Relationship Id="rId4" Type="http://schemas.openxmlformats.org/officeDocument/2006/relationships/hyperlink" Target="https://br.freepik.com/vetores-gratis/menina-e-menino-dancando_3477830.htm#fromView=search&amp;page=2&amp;position=38&amp;uuid=f6a0012f-0f56-4e1b-ae09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J6nNQjK05U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ute-happy-kid-clap-hand-cheer-smile-ilustra%C3%A7%C3%A3o-royalty-free/1180560165?phrase=bater+palmas&amp;adppopup=tru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criancas-participando-de-uma-caca-ao-tesouro-do-lado-de-fora_18266525.htm#fromView=search&amp;page=6&amp;position=36&amp;uuid=ea333dcd-0b03-45b1-bf85-3f002457ae77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linda-aluna-africana-encantadora-com-a-expressao-facial-exausta-cobrindo-a-boca-bocejando-cansado-depois-da-escola-estudante-de-pele-escura-com-sono-por-acordar-cedo_11102006.htm#fromView=search&amp;page=1&amp;position=4&amp;uuid=f6a0012f-0f56-4e1b-ae09-691bb7b2cb24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4- </a:t>
            </a:r>
            <a:r>
              <a:rPr lang="pt-BR" sz="1200" u="sng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https://www.gettyimages.com.br/detail/ilustra%C3%A7%C3%A3o/cute-happy-kid-clap-hand-cheer-smile-ilustra%C3%A7%C3%A3o-royalty-free/1180560165?phrase=bater+palmas&amp;adppopup=true</a:t>
            </a:r>
            <a:endParaRPr sz="5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dirty="0"/>
              <a:t>5-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https://br.freepik.com/vetores-gratis/menina-e-menino-dancando_3477830.htm#fromView=search&amp;page=2&amp;position=38&amp;uuid=f6a0012f-0f56-4e1b-ae09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6- </a:t>
            </a:r>
            <a:r>
              <a:rPr lang="pt-BR" sz="1200" u="sng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/>
              </a:rPr>
              <a:t>https://br.freepik.com/fotos-gratis/criancas-participando-de-uma-caca-ao-tesouro-do-lado-de-fora_18266525.htm#fromView=search&amp;page=6&amp;position=36&amp;uuid=ea333dcd-0b03-45b1-bf85-3f002457ae77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5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8 - 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https://br.freepik.com/fotos-gratis/linda-aluna-africana-encantadora-com-a-expressao-facial-exausta-cobrindo-a-boca-bocejando-cansado-depois-da-escola-estudante-de-pele-escura-com-sono-por-acordar-cedo_11102006.htm#fromView=search&amp;page=1&amp;position=4&amp;uuid=f6a0012f-0f56-4e1b-ae09-691bb7b2cb24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(EF02AR15) Explorar e perceber o próprio corpo (palmas, voz, percussão corporal) como fonte sonora.</a:t>
            </a:r>
            <a:endParaRPr sz="1200" b="0"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Caro professor, a técnica “Puxe mais” é uma estratégia para aprofundar o conhecimento de nossos estudantes fazendo com que todos reflitam o porquê, como e quais evidências das respostas que eles nos trazem. Para isso, a cada resposta correta ou pertinente dos estudantes devolva perguntas de “como?”, “por quê?”, “o que nos faz pensar assim?”, para que a cada novo estímulo o estudante reflita e aprofunde o entendimento daquilo que se discute.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800" u="sng" strike="noStrik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https://www.youtube.com/watch?v=4J6nNQjK05U</a:t>
            </a:r>
            <a:r>
              <a:rPr lang="pt-BR" sz="1800" u="none" strike="noStrik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 </a:t>
            </a:r>
            <a:endParaRPr b="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u="sng" strike="noStrik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https://www.gettyimages.com.br/detail/ilustra%C3%A7%C3%A3o/cute-happy-kid-clap-hand-cheer-smile-ilustra%C3%A7%C3%A3o-royalty-free/1180560165?phrase=bater+palmas&amp;adppopup=true</a:t>
            </a:r>
            <a:endParaRPr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https://br.freepik.com/vetores-gratis/menina-e-menino-dancando_3477830.htm#fromView=search&amp;page=2&amp;position=38&amp;uuid=f6a0012f-0f56-4e1b-ae09</a:t>
            </a:r>
            <a:endParaRPr sz="5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https://br.freepik.com/fotos-gratis/criancas-participando-de-uma-caca-ao-tesouro-do-lado-de-fora_18266525.htm#fromView=search&amp;page=6&amp;position=36&amp;uuid=ea333dcd-0b03-45b1-bf85-3f002457ae77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3"/>
              </a:rPr>
              <a:t>https://br.freepik.com/fotos-gratis/linda-aluna-africana-encantadora-com-a-expressao-facial-exausta-cobrindo-a-boca-bocejando-cansado-depois-da-escola-estudante-de-pele-escura-com-sono-por-acordar-cedo_11102006.htm#fromView=search&amp;page=1&amp;position=4&amp;uuid=f6a0012f-0f56-4e1b-ae09-691bb7b2cb24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ao organizar grupos com seus estudantes, sugira que trabalhem canções populares ou folclóricas, como vem sendo feito desde as aulas anteriores. </a:t>
            </a:r>
            <a:br>
              <a:rPr lang="pt-BR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Sugestões de cantigas de roda de domínio público: “Cachorrinho está latindo”, “Peixinhos no mar”, “Alecrim”, “Meu limão, meu limoeiro”, “Pai Francisco”, “A galinha do vizinho”, “A velha a fiar”, “Boi da cara preta”, “Borboletinha”, “Serra, serra, serrador”, “A janelinha”, “Atirei o pau no gato”, “Terezinha de Jesus”, “Senhora dona </a:t>
            </a:r>
            <a:r>
              <a:rPr lang="pt-BR" sz="1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Sancha</a:t>
            </a:r>
            <a:r>
              <a:rPr lang="pt-BR" sz="1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”, “Seu lobo”, “Sapo cururu”, “A barata diz que tem”, “A canoa virou”, “A cobra não tem pé”, “Marcha, soldado”, “Samba lelê”, “Pirulito”, “Pintor de Jundiaí”, “O sapo não lava o pé”.</a:t>
            </a: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39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9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39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" name="Google Shape;19;p40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0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0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Google Shape;22;p40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3" name="Google Shape;23;p40"/>
          <p:cNvSpPr txBox="1"/>
          <p:nvPr/>
        </p:nvSpPr>
        <p:spPr>
          <a:xfrm rot="-59789">
            <a:off x="4478338" y="133250"/>
            <a:ext cx="3795681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40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40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" name="Google Shape;28;p41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1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" name="Google Shape;30;p41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2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33" name="Google Shape;33;p4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" name="Google Shape;35;p42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 dirty="0"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ritosbr.wordpress.com/2012/04/20/a-percussao-corporal-como-recurso-musical-2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4" Type="http://schemas.openxmlformats.org/officeDocument/2006/relationships/hyperlink" Target="https://efape.educacao.sp.gov.br/curriculopaulista/wp-content/uploads/2022/06/PROF_miolo_EF_AI_ARTE_V2_01a05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J6nNQjK05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4J6nNQjK05U?feature=oembed" TargetMode="External"/><Relationship Id="rId6" Type="http://schemas.openxmlformats.org/officeDocument/2006/relationships/image" Target="../media/image10.png"/><Relationship Id="rId5" Type="http://schemas.openxmlformats.org/officeDocument/2006/relationships/hyperlink" Target="https://www.youtube.com/watch?v=4J6nNQjK05U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6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26"/>
          <p:cNvSpPr txBox="1"/>
          <p:nvPr/>
        </p:nvSpPr>
        <p:spPr>
          <a:xfrm>
            <a:off x="463005" y="2014031"/>
            <a:ext cx="8217990" cy="1480221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89950" tIns="17975" rIns="91375" bIns="17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CORPO </a:t>
            </a: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VIVO</a:t>
            </a:r>
            <a:endParaRPr dirty="0"/>
          </a:p>
        </p:txBody>
      </p:sp>
      <p:sp>
        <p:nvSpPr>
          <p:cNvPr id="46" name="Google Shape;46;p26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1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/>
          <p:nvPr/>
        </p:nvSpPr>
        <p:spPr>
          <a:xfrm rot="-59535">
            <a:off x="3221276" y="3626140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8" name="Google Shape;48;p26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12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35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5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7" name="Google Shape;127;p35"/>
          <p:cNvSpPr txBox="1">
            <a:spLocks noGrp="1"/>
          </p:cNvSpPr>
          <p:nvPr>
            <p:ph type="body" idx="1"/>
          </p:nvPr>
        </p:nvSpPr>
        <p:spPr>
          <a:xfrm>
            <a:off x="3819857" y="1411568"/>
            <a:ext cx="45153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dirty="0">
                <a:latin typeface="Arial" panose="020B0604020202020204" pitchFamily="34" charset="0"/>
                <a:ea typeface="Lato"/>
                <a:cs typeface="Lato"/>
              </a:rPr>
              <a:t>PRATICAMOS E PERCEBEMOS O CORPO COMO FONTE SONORA.</a:t>
            </a:r>
            <a:endParaRPr dirty="0">
              <a:latin typeface="Arial" panose="020B0604020202020204" pitchFamily="34" charset="0"/>
              <a:ea typeface="Lato"/>
              <a:cs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6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3" name="Google Shape;133;p36"/>
          <p:cNvSpPr txBox="1">
            <a:spLocks noGrp="1"/>
          </p:cNvSpPr>
          <p:nvPr>
            <p:ph type="body" idx="1"/>
          </p:nvPr>
        </p:nvSpPr>
        <p:spPr>
          <a:xfrm>
            <a:off x="551039" y="596370"/>
            <a:ext cx="8268496" cy="4216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indent="0"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u="none" strike="noStrik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CONSORTE, P. </a:t>
            </a:r>
            <a:r>
              <a:rPr lang="pt-BR" sz="1600" b="1" u="none" strike="noStrik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 percussão corporal como recurso musical</a:t>
            </a:r>
            <a:r>
              <a:rPr lang="pt-BR" sz="1600" u="none" strike="noStrik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 Grupo Fritos. Disponível em: </a:t>
            </a:r>
            <a:r>
              <a:rPr lang="pt-BR" sz="1600" u="sng" strike="noStrike" dirty="0">
                <a:solidFill>
                  <a:srgbClr val="0563C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https://fritosbr.wordpress.com/2012/04/20/a-percussao-corporal-como-recurso-musical-2/</a:t>
            </a:r>
            <a:r>
              <a:rPr lang="pt-BR" sz="1600" u="none" strike="noStrik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 Acesso em: 9 jan. 2024.</a:t>
            </a:r>
            <a:endParaRPr lang="pt-BR"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LEMOV, D. </a:t>
            </a:r>
            <a:r>
              <a:rPr lang="pt-BR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aula. Porto Alegre: Penso, 2022.</a:t>
            </a:r>
            <a:endParaRPr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SzPts val="2000"/>
              <a:buNone/>
            </a:pP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Currículo em Ação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. Caderno do Professor, Arte,  Ensino Fundamental – Anos Iniciais, v. 2. 2023. Disponível em: </a:t>
            </a:r>
            <a:r>
              <a:rPr lang="pt-BR" sz="1600" u="sng" dirty="0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https://efape.educacao.sp.gov.br/curriculopaulista/wp-content/uploads/2022/06/PROF_miolo_EF_AI_ARTE_V2_01a05.pdf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. Acesso em: 7 mar. 2023.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etapas Educação Infantil e Ensino Fundamental, 2019. Disponível em: </a:t>
            </a:r>
            <a:r>
              <a:rPr lang="pt-BR" sz="1600" u="sng" dirty="0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07 mar. 2023.</a:t>
            </a:r>
            <a:r>
              <a:rPr lang="pt-BR" sz="1600" u="none" strike="noStrik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7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9" name="Google Shape;139;p37"/>
          <p:cNvSpPr txBox="1">
            <a:spLocks noGrp="1"/>
          </p:cNvSpPr>
          <p:nvPr>
            <p:ph type="body" idx="1"/>
          </p:nvPr>
        </p:nvSpPr>
        <p:spPr>
          <a:xfrm>
            <a:off x="551039" y="839598"/>
            <a:ext cx="8053200" cy="1800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1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Lista de imagens e vídeos</a:t>
            </a:r>
            <a:endParaRPr sz="1800" b="1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800" dirty="0"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800" b="1" dirty="0"/>
              <a:t>Slide 1 – </a:t>
            </a:r>
            <a:r>
              <a:rPr lang="pt-BR" sz="1800" dirty="0"/>
              <a:t>Imagem de capa: SEDUC</a:t>
            </a:r>
          </a:p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800" b="1" dirty="0"/>
              <a:t>Slide 3 – </a:t>
            </a:r>
            <a:r>
              <a:rPr lang="pt-BR" sz="1800" dirty="0">
                <a:hlinkClick r:id="rId3"/>
              </a:rPr>
              <a:t>https://www.youtube.com/watch?v=4J6nNQjK05U </a:t>
            </a: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800" b="1" dirty="0"/>
              <a:t>Slides 4, 5, 6, 8 – </a:t>
            </a:r>
            <a:r>
              <a:rPr lang="pt-BR" sz="1800" dirty="0"/>
              <a:t>© Getty Images.</a:t>
            </a:r>
            <a:endParaRPr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 txBox="1"/>
          <p:nvPr/>
        </p:nvSpPr>
        <p:spPr>
          <a:xfrm>
            <a:off x="381433" y="875280"/>
            <a:ext cx="3995834" cy="1107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PRÁTICA DE PERCUSSÃO CORPORAL.</a:t>
            </a:r>
            <a:endParaRPr dirty="0"/>
          </a:p>
        </p:txBody>
      </p:sp>
      <p:sp>
        <p:nvSpPr>
          <p:cNvPr id="54" name="Google Shape;54;p27"/>
          <p:cNvSpPr txBox="1"/>
          <p:nvPr/>
        </p:nvSpPr>
        <p:spPr>
          <a:xfrm>
            <a:off x="4676851" y="875280"/>
            <a:ext cx="3933749" cy="13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342900" indent="-3429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pt-BR" dirty="0"/>
              <a:t>CONHECER E EXPLORAR O CORPO COMO FONTE SONORA (PALMAS, VOZ E PERCUSSÃO CORPORAL).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28"/>
          <p:cNvSpPr txBox="1"/>
          <p:nvPr/>
        </p:nvSpPr>
        <p:spPr>
          <a:xfrm>
            <a:off x="361362" y="1488122"/>
            <a:ext cx="3822842" cy="114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ASSISTA AO VÍDEO AO LADO:</a:t>
            </a:r>
            <a:endParaRPr sz="2000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O QUE FOI USADO PARA PRODUZIR SOM?</a:t>
            </a:r>
            <a:endParaRPr sz="2000" dirty="0"/>
          </a:p>
        </p:txBody>
      </p:sp>
      <p:sp>
        <p:nvSpPr>
          <p:cNvPr id="61" name="Google Shape;61;p28"/>
          <p:cNvSpPr txBox="1"/>
          <p:nvPr/>
        </p:nvSpPr>
        <p:spPr>
          <a:xfrm>
            <a:off x="361362" y="817497"/>
            <a:ext cx="43854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VAMOS APRECIAR</a:t>
            </a:r>
            <a:endParaRPr sz="26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28"/>
          <p:cNvGrpSpPr/>
          <p:nvPr/>
        </p:nvGrpSpPr>
        <p:grpSpPr>
          <a:xfrm>
            <a:off x="6005303" y="399438"/>
            <a:ext cx="2777335" cy="496275"/>
            <a:chOff x="6025490" y="2091689"/>
            <a:chExt cx="2777335" cy="496275"/>
          </a:xfrm>
        </p:grpSpPr>
        <p:sp>
          <p:nvSpPr>
            <p:cNvPr id="63" name="Google Shape;63;p28"/>
            <p:cNvSpPr txBox="1"/>
            <p:nvPr/>
          </p:nvSpPr>
          <p:spPr>
            <a:xfrm>
              <a:off x="6276525" y="2140925"/>
              <a:ext cx="252630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PUXE MAIS</a:t>
              </a:r>
              <a:endPara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" name="Google Shape;64;p2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025490" y="209168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" name="Google Shape;66;p28"/>
          <p:cNvGrpSpPr/>
          <p:nvPr/>
        </p:nvGrpSpPr>
        <p:grpSpPr>
          <a:xfrm>
            <a:off x="3971278" y="3890721"/>
            <a:ext cx="4920030" cy="570286"/>
            <a:chOff x="3942077" y="3302583"/>
            <a:chExt cx="2447289" cy="607399"/>
          </a:xfrm>
        </p:grpSpPr>
        <p:sp>
          <p:nvSpPr>
            <p:cNvPr id="67" name="Google Shape;67;p28"/>
            <p:cNvSpPr txBox="1"/>
            <p:nvPr/>
          </p:nvSpPr>
          <p:spPr>
            <a:xfrm>
              <a:off x="4175448" y="3483874"/>
              <a:ext cx="2213918" cy="426108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  <a:hlinkClick r:id="rId5"/>
                </a:rPr>
                <a:t>https://www.youtube.com/watch?v=4J6nNQjK05U</a:t>
              </a:r>
              <a:r>
                <a:rPr lang="pt-BR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dirty="0"/>
            </a:p>
          </p:txBody>
        </p:sp>
        <p:pic>
          <p:nvPicPr>
            <p:cNvPr id="68" name="Google Shape;68;p2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942077" y="3302583"/>
              <a:ext cx="293327" cy="52825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Mídia Online 1" title="Tiquequê - Quem Te Ensinou a Nadar / Peixe Vivo (Ao Vivo) ft. Barbatuques">
            <a:hlinkClick r:id="" action="ppaction://media"/>
            <a:extLst>
              <a:ext uri="{FF2B5EF4-FFF2-40B4-BE49-F238E27FC236}">
                <a16:creationId xmlns:a16="http://schemas.microsoft.com/office/drawing/2014/main" id="{01DF2600-3C32-ED3F-8D24-EDE5DA96DE6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195117" y="1256212"/>
            <a:ext cx="4602677" cy="2600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p29"/>
          <p:cNvSpPr txBox="1"/>
          <p:nvPr/>
        </p:nvSpPr>
        <p:spPr>
          <a:xfrm>
            <a:off x="479885" y="1519167"/>
            <a:ext cx="3856200" cy="28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342900" indent="-342900"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</a:defRPr>
            </a:lvl1pPr>
            <a:lvl2pPr marL="914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2pPr>
            <a:lvl3pPr marL="1371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3pPr>
            <a:lvl4pPr marL="1828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4pPr>
            <a:lvl5pPr marL="22860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5pPr>
            <a:lvl6pPr marL="27432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6pPr>
            <a:lvl7pPr marL="32004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7pPr>
            <a:lvl8pPr marL="36576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8pPr>
            <a:lvl9pPr marL="4114800" indent="-355600"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</a:defRPr>
            </a:lvl9pPr>
          </a:lstStyle>
          <a:p>
            <a:r>
              <a:rPr lang="pt-BR" dirty="0"/>
              <a:t>COM QUAIS PARTES DO SEU CORPO VOCÊ CONSEGUE PRODUZIR SONS?</a:t>
            </a:r>
            <a:endParaRPr dirty="0"/>
          </a:p>
          <a:p>
            <a:endParaRPr dirty="0"/>
          </a:p>
          <a:p>
            <a:r>
              <a:rPr lang="pt-BR" dirty="0"/>
              <a:t>JÁ EXPERIMENTOU BATER PALMAS DE MANEIRAS DIFERENTES PARA CRIAR SONS VARIADOS?</a:t>
            </a:r>
            <a:endParaRPr dirty="0"/>
          </a:p>
        </p:txBody>
      </p:sp>
      <p:sp>
        <p:nvSpPr>
          <p:cNvPr id="75" name="Google Shape;75;p29"/>
          <p:cNvSpPr txBox="1"/>
          <p:nvPr/>
        </p:nvSpPr>
        <p:spPr>
          <a:xfrm>
            <a:off x="479885" y="784967"/>
            <a:ext cx="49857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>
                <a:solidFill>
                  <a:schemeClr val="tx1"/>
                </a:solidFill>
              </a:rPr>
              <a:t>PERCUSSÃO</a:t>
            </a:r>
            <a:r>
              <a:rPr lang="pt-BR" sz="2600" b="1" i="0" u="none" strike="noStrike" cap="none">
                <a:solidFill>
                  <a:schemeClr val="tx1"/>
                </a:solidFill>
              </a:rPr>
              <a:t> CORPORAL</a:t>
            </a:r>
            <a:endParaRPr sz="2600" b="1" i="0" u="none" strike="noStrike" cap="none">
              <a:solidFill>
                <a:schemeClr val="tx1"/>
              </a:solidFill>
            </a:endParaRPr>
          </a:p>
        </p:txBody>
      </p:sp>
      <p:grpSp>
        <p:nvGrpSpPr>
          <p:cNvPr id="76" name="Google Shape;76;p29"/>
          <p:cNvGrpSpPr/>
          <p:nvPr/>
        </p:nvGrpSpPr>
        <p:grpSpPr>
          <a:xfrm>
            <a:off x="6005304" y="337404"/>
            <a:ext cx="2522306" cy="496275"/>
            <a:chOff x="6025490" y="2091689"/>
            <a:chExt cx="2777335" cy="496275"/>
          </a:xfrm>
        </p:grpSpPr>
        <p:sp>
          <p:nvSpPr>
            <p:cNvPr id="77" name="Google Shape;77;p29"/>
            <p:cNvSpPr txBox="1"/>
            <p:nvPr/>
          </p:nvSpPr>
          <p:spPr>
            <a:xfrm>
              <a:off x="6276525" y="2140925"/>
              <a:ext cx="252630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PUXE MAIS</a:t>
              </a:r>
              <a:endPara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8" name="Google Shape;78;p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25490" y="209168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9" name="Google Shape;79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0845" y="1713900"/>
            <a:ext cx="4602711" cy="260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0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0"/>
          <p:cNvSpPr txBox="1"/>
          <p:nvPr/>
        </p:nvSpPr>
        <p:spPr>
          <a:xfrm>
            <a:off x="539750" y="760809"/>
            <a:ext cx="54915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>
                <a:solidFill>
                  <a:schemeClr val="tx1"/>
                </a:solidFill>
              </a:rPr>
              <a:t>PERCUSSÃO</a:t>
            </a:r>
            <a:r>
              <a:rPr lang="pt-BR" sz="2600" b="1" i="0" u="none" strike="noStrike" cap="none">
                <a:solidFill>
                  <a:schemeClr val="tx1"/>
                </a:solidFill>
              </a:rPr>
              <a:t> CORPORAL</a:t>
            </a:r>
            <a:endParaRPr sz="2600" b="1">
              <a:solidFill>
                <a:schemeClr val="tx1"/>
              </a:solidFill>
            </a:endParaRPr>
          </a:p>
        </p:txBody>
      </p:sp>
      <p:sp>
        <p:nvSpPr>
          <p:cNvPr id="86" name="Google Shape;86;p30"/>
          <p:cNvSpPr txBox="1"/>
          <p:nvPr/>
        </p:nvSpPr>
        <p:spPr>
          <a:xfrm>
            <a:off x="539750" y="1367450"/>
            <a:ext cx="4425600" cy="283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É QUANDO USAMOS O NOSSO CORPO PARA FAZER SOM, COMO SE ELE FOSSE UM INSTRUMENTO MUSICAL. ASSIM, PODEMOS CRIAR RITMOS E </a:t>
            </a:r>
            <a:r>
              <a:rPr lang="pt-BR" sz="2000" dirty="0"/>
              <a:t>MÚSICAS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.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QUE TAL TENTAR FAZER ALGUNS DESSES SONS AGORA MESMO? </a:t>
            </a:r>
            <a:endParaRPr sz="2000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i="0" u="none" strike="noStrike" cap="none" dirty="0">
              <a:solidFill>
                <a:srgbClr val="000000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VAMOS PRATICAR?</a:t>
            </a:r>
            <a:endParaRPr sz="2000" dirty="0"/>
          </a:p>
        </p:txBody>
      </p:sp>
      <p:pic>
        <p:nvPicPr>
          <p:cNvPr id="87" name="Google Shape;8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3850" y="956451"/>
            <a:ext cx="3357225" cy="371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1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3" name="Google Shape;93;p31"/>
          <p:cNvSpPr txBox="1"/>
          <p:nvPr/>
        </p:nvSpPr>
        <p:spPr>
          <a:xfrm>
            <a:off x="369726" y="715487"/>
            <a:ext cx="4304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tx1"/>
                </a:solidFill>
              </a:rPr>
              <a:t>VAMOS JOGAR?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94" name="Google Shape;94;p31"/>
          <p:cNvSpPr txBox="1"/>
          <p:nvPr/>
        </p:nvSpPr>
        <p:spPr>
          <a:xfrm>
            <a:off x="369721" y="1254282"/>
            <a:ext cx="8512500" cy="917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22857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COM SEUS COLEGAS E PROFESSOR, VAMOS CRIAR DIFERENTES SONS, EXPERIMENTANDO ESTES DESCRITOS ABAIXO.</a:t>
            </a:r>
            <a:endParaRPr sz="1600" dirty="0"/>
          </a:p>
        </p:txBody>
      </p:sp>
      <p:sp>
        <p:nvSpPr>
          <p:cNvPr id="95" name="Google Shape;95;p31"/>
          <p:cNvSpPr txBox="1"/>
          <p:nvPr/>
        </p:nvSpPr>
        <p:spPr>
          <a:xfrm>
            <a:off x="360075" y="2214850"/>
            <a:ext cx="3659700" cy="2606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08607" marR="0" lvl="0" indent="-2984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Char char="•"/>
            </a:pPr>
            <a:r>
              <a:rPr lang="pt-BR" sz="2000" b="1" i="0" u="none" strike="noStrike" cap="none" dirty="0">
                <a:solidFill>
                  <a:schemeClr val="dk1"/>
                </a:solidFill>
              </a:rPr>
              <a:t>SONS COM AS MÃOS;</a:t>
            </a:r>
            <a:endParaRPr sz="2000" dirty="0"/>
          </a:p>
          <a:p>
            <a:pPr marL="22857" marR="0" lvl="0" indent="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 b="1" i="0" u="none" strike="noStrike" cap="none" dirty="0">
              <a:solidFill>
                <a:srgbClr val="74489D"/>
              </a:solidFill>
            </a:endParaRPr>
          </a:p>
          <a:p>
            <a:pPr marL="308607" marR="0" lvl="0" indent="-29845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Char char="•"/>
            </a:pPr>
            <a:r>
              <a:rPr lang="pt-BR" sz="2000" b="1" i="0" u="none" strike="noStrike" cap="none" dirty="0">
                <a:solidFill>
                  <a:schemeClr val="dk1"/>
                </a:solidFill>
              </a:rPr>
              <a:t>SONS COM OS DEDOS;</a:t>
            </a:r>
            <a:endParaRPr sz="2000" dirty="0"/>
          </a:p>
          <a:p>
            <a:pPr marL="22857" marR="0" lvl="0" indent="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 b="1" i="0" u="none" strike="noStrike" cap="none" dirty="0">
              <a:solidFill>
                <a:srgbClr val="74489D"/>
              </a:solidFill>
            </a:endParaRPr>
          </a:p>
          <a:p>
            <a:pPr marL="308607" marR="0" lvl="0" indent="-29845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Char char="•"/>
            </a:pPr>
            <a:r>
              <a:rPr lang="pt-BR" sz="2000" b="1" i="0" u="none" strike="noStrike" cap="none" dirty="0">
                <a:solidFill>
                  <a:schemeClr val="dk1"/>
                </a:solidFill>
              </a:rPr>
              <a:t>SONS COM A BOCA;</a:t>
            </a:r>
            <a:endParaRPr sz="2000" dirty="0"/>
          </a:p>
          <a:p>
            <a:pPr marL="22857" marR="0" lvl="0" indent="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 b="1" i="0" u="none" strike="noStrike" cap="none" dirty="0">
              <a:solidFill>
                <a:srgbClr val="74489D"/>
              </a:solidFill>
            </a:endParaRPr>
          </a:p>
          <a:p>
            <a:pPr marL="308607" marR="0" lvl="0" indent="-298450" algn="l" rt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74489D"/>
              </a:buClr>
              <a:buSzPts val="2000"/>
              <a:buChar char="•"/>
            </a:pPr>
            <a:r>
              <a:rPr lang="pt-BR" sz="2000" b="1" i="0" u="none" strike="noStrike" cap="none" dirty="0">
                <a:solidFill>
                  <a:schemeClr val="dk1"/>
                </a:solidFill>
              </a:rPr>
              <a:t>SONS COM OS PÉS.</a:t>
            </a:r>
            <a:endParaRPr sz="2000" dirty="0"/>
          </a:p>
        </p:txBody>
      </p:sp>
      <p:pic>
        <p:nvPicPr>
          <p:cNvPr id="96" name="Google Shape;9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300" y="2214838"/>
            <a:ext cx="4000900" cy="266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2" name="Google Shape;102;p32"/>
          <p:cNvSpPr txBox="1"/>
          <p:nvPr/>
        </p:nvSpPr>
        <p:spPr>
          <a:xfrm>
            <a:off x="599983" y="598436"/>
            <a:ext cx="4304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</a:rPr>
              <a:t>VAMOS BRINCAR?</a:t>
            </a:r>
            <a:endParaRPr sz="260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03" name="Google Shape;103;p32"/>
          <p:cNvSpPr/>
          <p:nvPr/>
        </p:nvSpPr>
        <p:spPr>
          <a:xfrm>
            <a:off x="672999" y="1475255"/>
            <a:ext cx="10283084" cy="498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2"/>
          <p:cNvSpPr txBox="1"/>
          <p:nvPr/>
        </p:nvSpPr>
        <p:spPr>
          <a:xfrm>
            <a:off x="599983" y="1137236"/>
            <a:ext cx="8064600" cy="370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22857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</a:rPr>
              <a:t>SONS COM AS MÃOS </a:t>
            </a:r>
            <a:endParaRPr sz="2000" dirty="0"/>
          </a:p>
          <a:p>
            <a:pPr marL="22857" marR="0" lvl="0" indent="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BATER UMA MÃO COM A OUTRA EM FORMA DE CONCHA (SOM MAIS GRAVE); BATER AS MÃOS PLANAS, </a:t>
            </a:r>
            <a:r>
              <a:rPr lang="pt-BR" sz="2000" dirty="0"/>
              <a:t>COM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 OS DEDOS ESTICADOS (SOM MAIS AGUDO); BATER AS MÃOS NA BARRIGA, NO PEITO E NAS COXAS; BATER AS MÃOS NO ROSTO E NA BOCA.</a:t>
            </a:r>
            <a:endParaRPr sz="2000" i="0" u="none" strike="noStrike" cap="none" dirty="0">
              <a:solidFill>
                <a:srgbClr val="000000"/>
              </a:solidFill>
            </a:endParaRPr>
          </a:p>
          <a:p>
            <a:pPr marL="22857" marR="0" lvl="0" indent="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600" b="1" dirty="0"/>
          </a:p>
          <a:p>
            <a:pPr marL="22857" marR="0" lvl="0" indent="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rgbClr val="000000"/>
                </a:solidFill>
              </a:rPr>
              <a:t>SONS COM OS DEDOS </a:t>
            </a:r>
            <a:endParaRPr sz="1600" dirty="0"/>
          </a:p>
          <a:p>
            <a:pPr marL="22857" marR="0" lvl="0" indent="0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ESTALAR OS DEDOS;</a:t>
            </a:r>
            <a:r>
              <a:rPr lang="pt-BR" sz="2000" dirty="0"/>
              <a:t> </a:t>
            </a:r>
            <a:r>
              <a:rPr lang="pt-BR" sz="2000" i="0" u="none" strike="noStrike" cap="none" dirty="0">
                <a:solidFill>
                  <a:srgbClr val="000000"/>
                </a:solidFill>
              </a:rPr>
              <a:t>JUNTAR DOIS DEDOS E BATER CONTRA DOIS DEDOS DA OUTRA MÃO.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3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0" name="Google Shape;110;p33"/>
          <p:cNvSpPr txBox="1"/>
          <p:nvPr/>
        </p:nvSpPr>
        <p:spPr>
          <a:xfrm>
            <a:off x="390100" y="653911"/>
            <a:ext cx="4304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</a:rPr>
              <a:t>VAMOS BRINCAR?</a:t>
            </a:r>
            <a:endParaRPr sz="26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11" name="Google Shape;111;p33"/>
          <p:cNvSpPr/>
          <p:nvPr/>
        </p:nvSpPr>
        <p:spPr>
          <a:xfrm>
            <a:off x="672999" y="1475255"/>
            <a:ext cx="10283084" cy="498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3"/>
          <p:cNvSpPr txBox="1"/>
          <p:nvPr/>
        </p:nvSpPr>
        <p:spPr>
          <a:xfrm>
            <a:off x="421800" y="1213413"/>
            <a:ext cx="8443800" cy="3677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22857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</a:rPr>
              <a:t>SONS COM A BOCA </a:t>
            </a:r>
            <a:endParaRPr sz="2000" dirty="0"/>
          </a:p>
          <a:p>
            <a:pPr marL="22857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ESTALAR A LÍNGUA; </a:t>
            </a:r>
            <a:endParaRPr sz="2000" dirty="0"/>
          </a:p>
          <a:p>
            <a:pPr marL="22857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FAZER BARULHO DE BEIJO; </a:t>
            </a:r>
            <a:endParaRPr sz="2000" dirty="0"/>
          </a:p>
          <a:p>
            <a:pPr marL="22857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IMITAR O SOM DO VENTO; </a:t>
            </a:r>
            <a:endParaRPr sz="2000" dirty="0"/>
          </a:p>
          <a:p>
            <a:pPr marL="22857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IMITAR O SOM DA CHUVA; </a:t>
            </a:r>
            <a:endParaRPr sz="2000" dirty="0"/>
          </a:p>
          <a:p>
            <a:pPr marL="22857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BATER OS DENTES. </a:t>
            </a:r>
            <a:endParaRPr sz="2000" b="1" i="0" u="none" strike="noStrike" cap="none" dirty="0">
              <a:solidFill>
                <a:schemeClr val="dk1"/>
              </a:solidFill>
            </a:endParaRPr>
          </a:p>
          <a:p>
            <a:pPr marL="22857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</a:rPr>
              <a:t>SONS COM OS PÉS </a:t>
            </a:r>
            <a:endParaRPr sz="2000" dirty="0"/>
          </a:p>
          <a:p>
            <a:pPr marL="22857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BATER OS PÉS NO CHÃO, DANDO PASSOS FORTES; </a:t>
            </a:r>
            <a:endParaRPr sz="2000" dirty="0"/>
          </a:p>
          <a:p>
            <a:pPr marL="22857" marR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i="0" u="none" strike="noStrike" cap="none" dirty="0">
                <a:solidFill>
                  <a:schemeClr val="dk1"/>
                </a:solidFill>
              </a:rPr>
              <a:t>BATER OS PÉS NO CHÃO, DANDO PASSOS FRACOS.</a:t>
            </a:r>
            <a:endParaRPr sz="2000" dirty="0"/>
          </a:p>
        </p:txBody>
      </p:sp>
      <p:pic>
        <p:nvPicPr>
          <p:cNvPr id="113" name="Google Shape;11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821711"/>
            <a:ext cx="3976900" cy="2830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4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9" name="Google Shape;119;p34"/>
          <p:cNvSpPr txBox="1"/>
          <p:nvPr/>
        </p:nvSpPr>
        <p:spPr>
          <a:xfrm>
            <a:off x="560925" y="1537041"/>
            <a:ext cx="7871400" cy="2492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VAMOS CRIAR UMA ORQUESTRA CORPORAL UTILIZANDO PARTES DO CORPO PARA A PRODUÇÃO DOS SONS.</a:t>
            </a:r>
            <a:endParaRPr sz="2000" i="0" u="none" strike="noStrike" cap="none" dirty="0">
              <a:solidFill>
                <a:srgbClr val="000000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0" u="none" strike="noStrike" cap="none" dirty="0">
                <a:solidFill>
                  <a:srgbClr val="000000"/>
                </a:solidFill>
              </a:rPr>
              <a:t>CRIE SONS USANDO O CORPO: PALMAS, VOZ, BATIDAS DE PÉ, ESTALOS DE DEDOS, ESTALOS COM A BOCA E TODOS OS OUTROS QUE PRATICAMOS NESTA AULA.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4"/>
          <p:cNvSpPr txBox="1"/>
          <p:nvPr/>
        </p:nvSpPr>
        <p:spPr>
          <a:xfrm>
            <a:off x="560925" y="983625"/>
            <a:ext cx="82218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</a:rPr>
              <a:t>CANTIGAS DE RODA E </a:t>
            </a:r>
            <a:r>
              <a:rPr lang="pt-BR" sz="2600" b="1">
                <a:solidFill>
                  <a:schemeClr val="dk1"/>
                </a:solidFill>
              </a:rPr>
              <a:t>PERCUSSÃO</a:t>
            </a:r>
            <a:r>
              <a:rPr lang="pt-BR" sz="2600" b="1" i="0" u="none" strike="noStrike" cap="none">
                <a:solidFill>
                  <a:schemeClr val="dk1"/>
                </a:solidFill>
              </a:rPr>
              <a:t> CORPORAL</a:t>
            </a:r>
            <a:endParaRPr sz="260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1191</Words>
  <Application>Microsoft Office PowerPoint</Application>
  <PresentationFormat>Apresentação na tela (16:9)</PresentationFormat>
  <Paragraphs>87</Paragraphs>
  <Slides>13</Slides>
  <Notes>13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Verdana</vt:lpstr>
      <vt:lpstr>Grandstander Medium</vt:lpstr>
      <vt:lpstr>Arial</vt:lpstr>
      <vt:lpstr>Grandstander SemiBold</vt:lpstr>
      <vt:lpstr>Grandstander</vt:lpstr>
      <vt:lpstr>Lato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Neto</dc:creator>
  <cp:lastModifiedBy>Lucas Sampaio Lucena</cp:lastModifiedBy>
  <cp:revision>6</cp:revision>
  <dcterms:modified xsi:type="dcterms:W3CDTF">2024-10-24T15:13:16Z</dcterms:modified>
</cp:coreProperties>
</file>