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embeddedFontLst>
    <p:embeddedFont>
      <p:font typeface="Grandstander" pitchFamily="2" charset="0"/>
      <p:regular r:id="rId16"/>
      <p:bold r:id="rId17"/>
      <p:italic r:id="rId18"/>
      <p:boldItalic r:id="rId19"/>
    </p:embeddedFont>
    <p:embeddedFont>
      <p:font typeface="Grandstander Medium" pitchFamily="2" charset="0"/>
      <p:regular r:id="rId20"/>
      <p:bold r:id="rId21"/>
      <p:italic r:id="rId22"/>
      <p:boldItalic r:id="rId23"/>
    </p:embeddedFont>
    <p:embeddedFont>
      <p:font typeface="Grandstander SemiBold" pitchFamily="2" charset="0"/>
      <p:regular r:id="rId24"/>
      <p:bold r:id="rId25"/>
      <p:italic r:id="rId26"/>
      <p:boldItalic r:id="rId27"/>
    </p:embeddedFont>
    <p:embeddedFont>
      <p:font typeface="Lato" panose="020F0502020204030203" pitchFamily="34" charset="0"/>
      <p:regular r:id="rId28"/>
      <p:bold r:id="rId29"/>
      <p:italic r:id="rId30"/>
      <p:boldItalic r:id="rId31"/>
    </p:embeddedFont>
    <p:embeddedFont>
      <p:font typeface="Verdana" panose="020B060403050404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37">
          <p15:clr>
            <a:srgbClr val="A4A3A4"/>
          </p15:clr>
        </p15:guide>
        <p15:guide id="2" pos="291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6" roundtripDataSignature="AMtx7miFAbxHSrONnx9qncG0zfcugGB2F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5220" autoAdjust="0"/>
  </p:normalViewPr>
  <p:slideViewPr>
    <p:cSldViewPr snapToGrid="0">
      <p:cViewPr varScale="1">
        <p:scale>
          <a:sx n="123" d="100"/>
          <a:sy n="123" d="100"/>
        </p:scale>
        <p:origin x="1176" y="96"/>
      </p:cViewPr>
      <p:guideLst>
        <p:guide orient="horz" pos="1637"/>
        <p:guide pos="291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1164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theme" Target="theme/theme1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font" Target="fonts/font20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1PkSiDnjc8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bra.org.br/site/andamento-musical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drum-sketch-illustration-ilustra%C3%A7%C3%A3o-royalty-free/2173719711?phrase=percuss%C3%A3o+draw&amp;adppopup=true" TargetMode="External"/><Relationship Id="rId5" Type="http://schemas.openxmlformats.org/officeDocument/2006/relationships/hyperlink" Target="https://www.gettyimages.com.br/detail/ilustra%C3%A7%C3%A3o/vector-illustration-clapping-hands-drawn-black-ilustra%C3%A7%C3%A3o-royalty-free/1349369368?phrase=clap%2Bdraw" TargetMode="External"/><Relationship Id="rId4" Type="http://schemas.openxmlformats.org/officeDocument/2006/relationships/hyperlink" Target="https://www.gettyimages.com.br/detail/ilustra%C3%A7%C3%A3o/italian-gesture-hand-gesture-of-three-fingers-ilustra%C3%A7%C3%A3o-royalty-free/1239476421?phrase=hand+snap+draw&amp;searchscope=image%2Cfilm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maos-planas-aplaudindo-fundo_4420176.htm#fromView=search&amp;page=5&amp;position=29&amp;uuid=408b37b2-c1ae-4512-bd10-422c6ce5fcf7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jbpwlqp5Qw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" name="Google Shape;4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(EF02AR15) Explorar e perceber o próprio corpo (palmas, voz, percussão corporal) como fonte sonora.</a:t>
            </a:r>
            <a:endParaRPr sz="3200" b="0"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0" i="0" u="none" strike="noStrike" dirty="0">
                <a:solidFill>
                  <a:srgbClr val="000000"/>
                </a:solidFill>
                <a:latin typeface="+mj-lt"/>
                <a:ea typeface="Verdana"/>
                <a:cs typeface="Verdana"/>
                <a:sym typeface="Verdana"/>
              </a:rPr>
              <a:t>Everson Bertucci. Percussão Corporal - Palavra Cantada. Disponível em: </a:t>
            </a:r>
            <a:r>
              <a:rPr lang="pt-BR" b="0" i="0" u="none" strike="noStrike" dirty="0">
                <a:solidFill>
                  <a:srgbClr val="000000"/>
                </a:solidFill>
                <a:latin typeface="+mj-lt"/>
                <a:ea typeface="Verdana"/>
                <a:cs typeface="Verdana"/>
                <a:sym typeface="Verdana"/>
                <a:hlinkClick r:id="rId3"/>
              </a:rPr>
              <a:t>https://www.youtube.com/</a:t>
            </a:r>
            <a:r>
              <a:rPr lang="pt-BR" b="0" i="0" u="none" strike="noStrike" dirty="0" err="1">
                <a:solidFill>
                  <a:srgbClr val="000000"/>
                </a:solidFill>
                <a:latin typeface="+mj-lt"/>
                <a:ea typeface="Verdana"/>
                <a:cs typeface="Verdana"/>
                <a:sym typeface="Verdana"/>
                <a:hlinkClick r:id="rId3"/>
              </a:rPr>
              <a:t>watch?v</a:t>
            </a:r>
            <a:r>
              <a:rPr lang="pt-BR" b="0" i="0" u="none" strike="noStrike" dirty="0">
                <a:solidFill>
                  <a:srgbClr val="000000"/>
                </a:solidFill>
                <a:latin typeface="+mj-lt"/>
                <a:ea typeface="Verdana"/>
                <a:cs typeface="Verdana"/>
                <a:sym typeface="Verdana"/>
                <a:hlinkClick r:id="rId3"/>
              </a:rPr>
              <a:t>=Y1PkSiDnjc8</a:t>
            </a:r>
            <a:r>
              <a:rPr lang="pt-BR" b="0" i="0" u="none" strike="noStrike" dirty="0">
                <a:solidFill>
                  <a:srgbClr val="000000"/>
                </a:solidFill>
                <a:latin typeface="+mj-lt"/>
                <a:ea typeface="Verdana"/>
                <a:cs typeface="Verdana"/>
                <a:sym typeface="Verdana"/>
              </a:rPr>
              <a:t>. Acesso em: 23 out. 2024.</a:t>
            </a:r>
            <a:endParaRPr lang="pt-BR" b="0" dirty="0">
              <a:latin typeface="+mj-lt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d401998f7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d401998f7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Caro professor, para apoiar a prática e a discussão, abaixo apresentamos algumas considerações sobre esta atividade: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NA PRIMEIRA MÚSICA…</a:t>
            </a:r>
            <a:r>
              <a:rPr lang="pt-BR" sz="9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lvl="0" indent="-241300" algn="l" rtl="0"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280"/>
              <a:buChar char="•"/>
            </a:pPr>
            <a:r>
              <a:rPr lang="pt-BR" dirty="0">
                <a:solidFill>
                  <a:schemeClr val="dk1"/>
                </a:solidFill>
              </a:rPr>
              <a:t>QUAL SOM OS CANTORES PROCURAM IMITAR NA MÚSICA?</a:t>
            </a:r>
            <a:endParaRPr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</a:rPr>
              <a:t>Bolhas de sabão (se o estudante trouxer outra resposta, acolha e tente identificar a razão da resposta).</a:t>
            </a:r>
            <a:endParaRPr dirty="0">
              <a:solidFill>
                <a:schemeClr val="dk1"/>
              </a:solidFill>
            </a:endParaRPr>
          </a:p>
          <a:p>
            <a:pPr marL="285750" lvl="0" indent="-22987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</a:pPr>
            <a:r>
              <a:rPr lang="pt-BR" dirty="0">
                <a:solidFill>
                  <a:schemeClr val="dk1"/>
                </a:solidFill>
              </a:rPr>
              <a:t>VAMOS TENTAR IMITAR ESSE SOM?</a:t>
            </a:r>
            <a:endParaRPr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</a:rPr>
              <a:t>Peça para os estudante individualmente imitarem o som da bolha de sabão estourando (nesse momento, podemos identificar o timbre de diferentes sons produzidos pelos estudantes e observar que nem sempre o som das bolhas soaria igual entre elas) Após a socialização, direcione uma comanda para todos imitarem o som simultaneamente.</a:t>
            </a:r>
            <a:endParaRPr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dk1"/>
                </a:solidFill>
              </a:rPr>
              <a:t>NA SEGUNDA MÚSICA...</a:t>
            </a:r>
            <a:endParaRPr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Arial"/>
              <a:buChar char="●"/>
            </a:pPr>
            <a:r>
              <a:rPr lang="pt-BR" dirty="0">
                <a:solidFill>
                  <a:schemeClr val="dk1"/>
                </a:solidFill>
              </a:rPr>
              <a:t>QUE PARTES DO CORPO OS MÚSICOS UTILIZAM PARA PRODUZIR O SOM?</a:t>
            </a:r>
            <a:endParaRPr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</a:rPr>
              <a:t>Usam as mãos, a coxa, o tórax (peito), os dedos (estalar) e as palmas ao final.</a:t>
            </a:r>
            <a:endParaRPr dirty="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Arial"/>
              <a:buChar char="●"/>
            </a:pPr>
            <a:r>
              <a:rPr lang="pt-BR" dirty="0">
                <a:solidFill>
                  <a:schemeClr val="dk1"/>
                </a:solidFill>
              </a:rPr>
              <a:t>QUAL É A RELAÇÃO DO GESTO COM O RITMO?</a:t>
            </a:r>
            <a:endParaRPr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Os gestos ajudam a identificar os momentos da música e a relação com a letra.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Verdana"/>
              <a:buChar char="●"/>
            </a:pPr>
            <a:r>
              <a:rPr lang="pt-BR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QUE MUDANÇAS ACONTECEM DURANTE A MÚSICA?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Ajude os estudantes a identificar que a música se inicia em um andamento e, depois, ela acelera e diminui; ao final, a música termina somente com o ritmo corporal.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Perguntas disparadoras: A música termina do mesmo jeito que começou? Todos cantam juntos? Todos fazem a percussão juntos? Quantos momentos vocês conseguiram identificar na música? A repetição da música é sempre igual? </a:t>
            </a:r>
            <a:br>
              <a:rPr lang="pt-BR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pt-BR" dirty="0">
                <a:solidFill>
                  <a:schemeClr val="dk1"/>
                </a:solidFill>
              </a:rPr>
              <a:t>VAMOS CANTAR JUNTOS E FAZER A PERCUSSÃO CORPORAL?</a:t>
            </a: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</a:rPr>
              <a:t>Nesse momento, professor, você pode utilizar o vídeo para fazer o passo a passo com os estudantes.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Sugestão de leitura ao professor: PONTES, Márcio Miranda. O que é andamento musical. 17 ago. 2022. </a:t>
            </a:r>
            <a:r>
              <a:rPr lang="pt-BR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Blog SABRA</a:t>
            </a:r>
            <a:r>
              <a:rPr lang="pt-BR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 Disponível em:</a:t>
            </a: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https://www.sabra.org.br/site/andamento-musical/</a:t>
            </a:r>
            <a:r>
              <a:rPr lang="pt-BR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Acesso em: 23 out. 2024.</a:t>
            </a: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pt-BR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https://www.gettyimages.com.br/detail/ilustra%C3%A7%C3%A3o/italian-gesture-hand-gesture-of-three-fingers-ilustra%C3%A7%C3%A3o-royalty-free/1239476421?phrase=hand+snap+draw&amp;searchscope=image%2Cfilm</a:t>
            </a:r>
            <a:br>
              <a:rPr lang="pt-BR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5"/>
              </a:rPr>
              <a:t>https://www.gettyimages.com.br/detail/ilustra%C3%A7%C3%A3o/vector-illustration-clapping-hands-drawn-black-ilustra%C3%A7%C3%A3o-royalty-free/1349369368?phrase=clap%2Bdraw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6"/>
              </a:rPr>
              <a:t>https://www.gettyimages.com.br/detail/ilustra%C3%A7%C3%A3o/drum-sketch-illustration-ilustra%C3%A7%C3%A3o-royalty-free/2173719711?phrase=percuss%C3%A3o+draw&amp;adppopup=true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dk1"/>
                </a:solidFill>
              </a:rPr>
              <a:t>Caro professor, a técnica “Puxe mais” é uma estratégia para aprofundar o conhecimento de nossos estudantes fazendo com que todos reflitam o porquê, como e quais são as evidências das respostas que eles nos trazem. Para isso, a cada resposta correta ou pertinente dos estudantes, devolva perguntas de “como?”, “por quê?”, “o que nos faz pensar assim?”, para que, a cada novo estímulo, o estudante reflita e aprofunde o entendimento daquilo que se discute.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pt-BR" sz="1800" dirty="0"/>
            </a:br>
            <a:r>
              <a:rPr lang="pt-BR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https://br.freepik.com/vetores-gratis/maos-planas-aplaudindo-fundo_4420176.htm#fromView=search&amp;page=5&amp;position=29&amp;uuid=408b37b2-c1ae-4512-bd10-422c6ce5fcf7</a:t>
            </a:r>
            <a:r>
              <a:rPr lang="pt-BR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https://br.freepik.com/fotos-gratis/criancas-sorridentes-de-vista-lateral-aplaudindo_28476237.htm#fromView=search&amp;page=2&amp;position=42&amp;uuid=db3f4a4e-df1b-470f-a5c3-cdf669023ee0 </a:t>
            </a:r>
            <a:endParaRPr sz="5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https://br.freepik.com/fotos-gratis/alto-angulo-menino-brincando-com-um-barquinho-de-papel_9365542.htm#fromView=search&amp;page=3&amp;position=27&amp;uuid=21ad9a73-d462-49d8-a783-6780de0d60a6</a:t>
            </a:r>
            <a:r>
              <a:rPr lang="pt-BR" sz="1200" b="0" i="0" u="sng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5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para esta atividade de apreciação, apresente a introdução do vídeo: 0:00 até 1:45. Para refletir e discutir, utilize a técnica “Hábitos de discussão”, que tem como premissa reforçar e ensinar hábitos saudáveis, como escutar ativamente, responder às falas dos colegas, citar fontes e justificar argumentos, promovendo uma discussão ordenada e significativa.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8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800" b="0" i="0" u="sng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https://www.youtube.com/watch?v=yjbpwlqp5Qw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retome com os estudantes os grupos que formaram na aula passada, assim como as cantigas tradicionais ou folclóricas que eles investigaram. A ideia desta aula é poder aprofundar as possibilidades sonoras investigadas anteriormente, uma vez que pudemos repertoriar ainda mais nossos estudantes.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3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38"/>
          <p:cNvSpPr txBox="1">
            <a:spLocks noGrp="1"/>
          </p:cNvSpPr>
          <p:nvPr>
            <p:ph type="sldNum" idx="12"/>
          </p:nvPr>
        </p:nvSpPr>
        <p:spPr>
          <a:xfrm>
            <a:off x="8472458" y="4663305"/>
            <a:ext cx="5487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" name="Google Shape;11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50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6" y="4630551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3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90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8"/>
          <p:cNvSpPr txBox="1"/>
          <p:nvPr/>
        </p:nvSpPr>
        <p:spPr>
          <a:xfrm rot="-5400000">
            <a:off x="8622225" y="1108015"/>
            <a:ext cx="884100" cy="292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" name="Google Shape;16;p3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9" name="Google Shape;19;p3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3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3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" name="Google Shape;22;p3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3" name="Google Shape;23;p39"/>
          <p:cNvSpPr txBox="1"/>
          <p:nvPr/>
        </p:nvSpPr>
        <p:spPr>
          <a:xfrm rot="-59789">
            <a:off x="4478338" y="133250"/>
            <a:ext cx="3795681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3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" name="Google Shape;25;p3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8" name="Google Shape;28;p40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40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5;p39">
            <a:extLst>
              <a:ext uri="{FF2B5EF4-FFF2-40B4-BE49-F238E27FC236}">
                <a16:creationId xmlns:a16="http://schemas.microsoft.com/office/drawing/2014/main" id="{9C127112-BDD2-BC97-06E0-AC358B75798E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4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33" name="Google Shape;33;p4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4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5;p39">
            <a:extLst>
              <a:ext uri="{FF2B5EF4-FFF2-40B4-BE49-F238E27FC236}">
                <a16:creationId xmlns:a16="http://schemas.microsoft.com/office/drawing/2014/main" id="{CD303EC4-F7A2-51CE-0198-3AEC8BDFE621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540266" y="2150850"/>
            <a:ext cx="6734723" cy="8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sldNum" idx="12"/>
          </p:nvPr>
        </p:nvSpPr>
        <p:spPr>
          <a:xfrm>
            <a:off x="8472188" y="4663217"/>
            <a:ext cx="548704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540267" y="445031"/>
            <a:ext cx="693382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540267" y="1705031"/>
            <a:ext cx="6933822" cy="28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EA4335"/>
          </p15:clr>
        </p15:guide>
        <p15:guide id="2" orient="horz" pos="765">
          <p15:clr>
            <a:srgbClr val="EA4335"/>
          </p15:clr>
        </p15:guide>
        <p15:guide id="3" pos="5420">
          <p15:clr>
            <a:srgbClr val="EA4335"/>
          </p15:clr>
        </p15:guide>
        <p15:guide id="4" pos="4564">
          <p15:clr>
            <a:srgbClr val="EA4335"/>
          </p15:clr>
        </p15:guide>
        <p15:guide id="5" orient="horz" pos="2964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3/01/EFAI_prof_Arte_1sem_web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1PkSiDnjc8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youtube.com/watch?v=yjbpwlqp5Qw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Y1PkSiDnjc8?feature=oembed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hyperlink" Target="https://www.youtube.com/watch?v=Y1PkSiDnjc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yjbpwlqp5Qw?feature=oembed" TargetMode="External"/><Relationship Id="rId6" Type="http://schemas.openxmlformats.org/officeDocument/2006/relationships/image" Target="../media/image11.png"/><Relationship Id="rId5" Type="http://schemas.openxmlformats.org/officeDocument/2006/relationships/hyperlink" Target="https://www.youtube.com/watch?v=yjbpwlqp5Qw" TargetMode="Externa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6"/>
          <p:cNvSpPr/>
          <p:nvPr/>
        </p:nvSpPr>
        <p:spPr>
          <a:xfrm rot="-48394" flipH="1">
            <a:off x="238252" y="4088596"/>
            <a:ext cx="1511849" cy="32990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6"/>
          <p:cNvSpPr/>
          <p:nvPr/>
        </p:nvSpPr>
        <p:spPr>
          <a:xfrm rot="49167">
            <a:off x="237621" y="4556462"/>
            <a:ext cx="4333953" cy="32990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 – ANOS INICIAIS</a:t>
            </a:r>
            <a:endParaRPr sz="16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26"/>
          <p:cNvSpPr txBox="1"/>
          <p:nvPr/>
        </p:nvSpPr>
        <p:spPr>
          <a:xfrm>
            <a:off x="731362" y="1889129"/>
            <a:ext cx="8217990" cy="1480221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921"/>
              </a:srgbClr>
            </a:outerShdw>
          </a:effectLst>
        </p:spPr>
        <p:txBody>
          <a:bodyPr spcFirstLastPara="1" wrap="square" lIns="89950" tIns="17975" rIns="91375" bIns="17975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CORPO VIVO – PARTE 2</a:t>
            </a:r>
            <a:endParaRPr dirty="0"/>
          </a:p>
        </p:txBody>
      </p:sp>
      <p:sp>
        <p:nvSpPr>
          <p:cNvPr id="46" name="Google Shape;46;p26"/>
          <p:cNvSpPr/>
          <p:nvPr/>
        </p:nvSpPr>
        <p:spPr>
          <a:xfrm rot="-48481" flipH="1">
            <a:off x="7971852" y="298542"/>
            <a:ext cx="893140" cy="685927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199" b="0" i="0" u="none" strike="noStrike" cap="non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lang="pt-BR" sz="4199" b="0" i="0" u="sng" strike="noStrike" cap="none" baseline="3000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199" b="0" i="0" u="sng" strike="noStrike" cap="none" baseline="30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6"/>
          <p:cNvSpPr txBox="1"/>
          <p:nvPr/>
        </p:nvSpPr>
        <p:spPr>
          <a:xfrm rot="-59535">
            <a:off x="3223632" y="3633846"/>
            <a:ext cx="2701449" cy="386011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89950" tIns="53975" rIns="91375" bIns="539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ARTE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8" name="Google Shape;48;p26"/>
          <p:cNvSpPr txBox="1"/>
          <p:nvPr/>
        </p:nvSpPr>
        <p:spPr>
          <a:xfrm rot="-59878">
            <a:off x="4021077" y="1699824"/>
            <a:ext cx="1230082" cy="355118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89950" tIns="53975" rIns="91375" bIns="53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13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34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34"/>
          <p:cNvSpPr txBox="1"/>
          <p:nvPr/>
        </p:nvSpPr>
        <p:spPr>
          <a:xfrm rot="-59852">
            <a:off x="134803" y="135023"/>
            <a:ext cx="358476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2" name="Google Shape;132;p34"/>
          <p:cNvSpPr txBox="1">
            <a:spLocks noGrp="1"/>
          </p:cNvSpPr>
          <p:nvPr>
            <p:ph type="body" idx="1"/>
          </p:nvPr>
        </p:nvSpPr>
        <p:spPr>
          <a:xfrm>
            <a:off x="3819857" y="1411568"/>
            <a:ext cx="4515300" cy="1261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356400" lvl="0" indent="-36910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ts val="2900"/>
              <a:buFont typeface="Arial"/>
              <a:buChar char="•"/>
            </a:pPr>
            <a:r>
              <a:rPr lang="pt-BR" i="0" u="none" strike="noStrike" dirty="0">
                <a:solidFill>
                  <a:schemeClr val="tx1"/>
                </a:solidFill>
              </a:rPr>
              <a:t>PRATICAMOS, PERCEBEMOS E APRECIAMOS O CORPO COMO FONTE SONORA.</a:t>
            </a:r>
            <a:endParaRPr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5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8" name="Google Shape;138;p35"/>
          <p:cNvSpPr txBox="1">
            <a:spLocks noGrp="1"/>
          </p:cNvSpPr>
          <p:nvPr>
            <p:ph type="body" idx="1"/>
          </p:nvPr>
        </p:nvSpPr>
        <p:spPr>
          <a:xfrm>
            <a:off x="512538" y="826569"/>
            <a:ext cx="8268496" cy="3200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pt-BR" sz="1600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rPr>
              <a:t>LEMOV</a:t>
            </a:r>
            <a:r>
              <a:rPr lang="pt-BR" sz="1600" dirty="0">
                <a:solidFill>
                  <a:schemeClr val="tx1"/>
                </a:solidFill>
                <a:latin typeface="+mn-lt"/>
                <a:ea typeface="Arial"/>
                <a:cs typeface="Arial"/>
                <a:sym typeface="Arial"/>
              </a:rPr>
              <a:t>, D. </a:t>
            </a:r>
            <a:r>
              <a:rPr lang="pt-BR" sz="1600" b="1" dirty="0">
                <a:solidFill>
                  <a:schemeClr val="tx1"/>
                </a:solidFill>
                <a:latin typeface="+mn-lt"/>
                <a:ea typeface="Arial"/>
                <a:cs typeface="Arial"/>
                <a:sym typeface="Arial"/>
              </a:rPr>
              <a:t>Aula nota 10 3.0</a:t>
            </a:r>
            <a:r>
              <a:rPr lang="pt-BR" sz="1600" dirty="0">
                <a:solidFill>
                  <a:schemeClr val="tx1"/>
                </a:solidFill>
                <a:latin typeface="+mn-lt"/>
                <a:ea typeface="Arial"/>
                <a:cs typeface="Arial"/>
                <a:sym typeface="Arial"/>
              </a:rPr>
              <a:t>: 63 técnicas </a:t>
            </a:r>
            <a:r>
              <a:rPr lang="pt-BR" sz="1600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rPr>
              <a:t>para melhorar a gestão da sala de aula. Porto Alegre: Penso, 2022.</a:t>
            </a:r>
            <a:endParaRPr sz="1600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rPr lang="pt-BR" sz="1600" dirty="0">
                <a:latin typeface="+mn-lt"/>
                <a:ea typeface="Arial"/>
                <a:cs typeface="Arial"/>
                <a:sym typeface="Arial"/>
              </a:rPr>
              <a:t>SÃO PAULO (Estado). </a:t>
            </a:r>
            <a:r>
              <a:rPr lang="pt-BR" sz="1600" b="1" dirty="0">
                <a:latin typeface="+mn-lt"/>
                <a:ea typeface="Arial"/>
                <a:cs typeface="Arial"/>
                <a:sym typeface="Arial"/>
              </a:rPr>
              <a:t>Currículo em Ação</a:t>
            </a:r>
            <a:r>
              <a:rPr lang="pt-BR" sz="1600" dirty="0">
                <a:latin typeface="+mn-lt"/>
                <a:ea typeface="Arial"/>
                <a:cs typeface="Arial"/>
                <a:sym typeface="Arial"/>
              </a:rPr>
              <a:t>. Arte – Ensino Fundamental – Anos Iniciais. Caderno do Professor. Volume 2. Coordenadoria Pedagógica – COPED. 2023. Disponível em: </a:t>
            </a:r>
            <a:r>
              <a:rPr lang="pt-BR" sz="1600" dirty="0">
                <a:latin typeface="+mn-lt"/>
                <a:ea typeface="Arial"/>
                <a:cs typeface="Arial"/>
                <a:sym typeface="Arial"/>
                <a:hlinkClick r:id="rId3"/>
              </a:rPr>
              <a:t>https://efape.educacao.sp.gov.br/</a:t>
            </a:r>
            <a:r>
              <a:rPr lang="pt-BR" sz="1600" dirty="0" err="1">
                <a:latin typeface="+mn-lt"/>
                <a:ea typeface="Arial"/>
                <a:cs typeface="Arial"/>
                <a:sym typeface="Arial"/>
                <a:hlinkClick r:id="rId3"/>
              </a:rPr>
              <a:t>curriculopaulista</a:t>
            </a:r>
            <a:r>
              <a:rPr lang="pt-BR" sz="1600" dirty="0">
                <a:latin typeface="+mn-lt"/>
                <a:ea typeface="Arial"/>
                <a:cs typeface="Arial"/>
                <a:sym typeface="Arial"/>
                <a:hlinkClick r:id="rId3"/>
              </a:rPr>
              <a:t>/</a:t>
            </a:r>
            <a:r>
              <a:rPr lang="pt-BR" sz="1600" dirty="0" err="1">
                <a:latin typeface="+mn-lt"/>
                <a:ea typeface="Arial"/>
                <a:cs typeface="Arial"/>
                <a:sym typeface="Arial"/>
                <a:hlinkClick r:id="rId3"/>
              </a:rPr>
              <a:t>wp-content</a:t>
            </a:r>
            <a:r>
              <a:rPr lang="pt-BR" sz="1600" dirty="0">
                <a:latin typeface="+mn-lt"/>
                <a:ea typeface="Arial"/>
                <a:cs typeface="Arial"/>
                <a:sym typeface="Arial"/>
                <a:hlinkClick r:id="rId3"/>
              </a:rPr>
              <a:t>/uploads/2023/01/EFAI_prof_Arte_1sem_web.pdf</a:t>
            </a:r>
            <a:r>
              <a:rPr lang="pt-BR" sz="1600" dirty="0">
                <a:latin typeface="+mn-lt"/>
                <a:ea typeface="Arial"/>
                <a:cs typeface="Arial"/>
                <a:sym typeface="Arial"/>
              </a:rPr>
              <a:t>. Acesso em: 23 out. 2024.</a:t>
            </a: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rPr lang="pt-BR" sz="1600" dirty="0">
                <a:latin typeface="+mn-lt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lang="pt-BR" sz="1600" b="1" dirty="0">
                <a:latin typeface="+mn-lt"/>
                <a:ea typeface="Arial"/>
                <a:cs typeface="Arial"/>
                <a:sym typeface="Arial"/>
              </a:rPr>
              <a:t>Currículo Paulista</a:t>
            </a:r>
            <a:r>
              <a:rPr lang="pt-BR" sz="1600" dirty="0">
                <a:latin typeface="+mn-lt"/>
                <a:ea typeface="Arial"/>
                <a:cs typeface="Arial"/>
                <a:sym typeface="Arial"/>
              </a:rPr>
              <a:t>: etapas Educação Infantil e Ensino Fundamental. São Paulo: SEE, 2019. Disponível em: </a:t>
            </a:r>
            <a:r>
              <a:rPr lang="pt-BR" sz="1600" dirty="0">
                <a:latin typeface="+mn-lt"/>
                <a:ea typeface="Arial"/>
                <a:cs typeface="Arial"/>
                <a:sym typeface="Arial"/>
                <a:hlinkClick r:id="rId4"/>
              </a:rPr>
              <a:t>https://efape.educacao.sp.gov.br/</a:t>
            </a:r>
            <a:r>
              <a:rPr lang="pt-BR" sz="1600" dirty="0" err="1">
                <a:latin typeface="+mn-lt"/>
                <a:ea typeface="Arial"/>
                <a:cs typeface="Arial"/>
                <a:sym typeface="Arial"/>
                <a:hlinkClick r:id="rId4"/>
              </a:rPr>
              <a:t>curriculopaulista</a:t>
            </a:r>
            <a:r>
              <a:rPr lang="pt-BR" sz="1600" dirty="0">
                <a:latin typeface="+mn-lt"/>
                <a:ea typeface="Arial"/>
                <a:cs typeface="Arial"/>
                <a:sym typeface="Arial"/>
                <a:hlinkClick r:id="rId4"/>
              </a:rPr>
              <a:t>/</a:t>
            </a:r>
            <a:r>
              <a:rPr lang="pt-BR" sz="1600" dirty="0" err="1">
                <a:latin typeface="+mn-lt"/>
                <a:ea typeface="Arial"/>
                <a:cs typeface="Arial"/>
                <a:sym typeface="Arial"/>
                <a:hlinkClick r:id="rId4"/>
              </a:rPr>
              <a:t>wp-content</a:t>
            </a:r>
            <a:r>
              <a:rPr lang="pt-BR" sz="1600" dirty="0">
                <a:latin typeface="+mn-lt"/>
                <a:ea typeface="Arial"/>
                <a:cs typeface="Arial"/>
                <a:sym typeface="Arial"/>
                <a:hlinkClick r:id="rId4"/>
              </a:rPr>
              <a:t>/uploads/2023/02/Curriculo_Paulista-etapas-Educa%C3%A7%C3%A3o-Infantil-e-Ensino-Fundamental-ISBN.pdf</a:t>
            </a:r>
            <a:r>
              <a:rPr lang="pt-BR" sz="1600" dirty="0">
                <a:latin typeface="+mn-lt"/>
                <a:ea typeface="Arial"/>
                <a:cs typeface="Arial"/>
                <a:sym typeface="Arial"/>
              </a:rPr>
              <a:t>. Acesso em: 23 out. 2024.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6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44" name="Google Shape;144;p36"/>
          <p:cNvSpPr txBox="1">
            <a:spLocks noGrp="1"/>
          </p:cNvSpPr>
          <p:nvPr>
            <p:ph type="body" idx="1"/>
          </p:nvPr>
        </p:nvSpPr>
        <p:spPr>
          <a:xfrm>
            <a:off x="551039" y="839598"/>
            <a:ext cx="8053200" cy="3077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600" b="1" dirty="0">
                <a:latin typeface="+mn-lt"/>
                <a:ea typeface="Verdana"/>
                <a:cs typeface="Verdana"/>
                <a:sym typeface="Verdana"/>
              </a:rPr>
              <a:t>Lista de imagens e vídeos</a:t>
            </a:r>
            <a:endParaRPr sz="1600" b="1" dirty="0">
              <a:latin typeface="+mn-lt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sz="1600" b="1" dirty="0">
                <a:latin typeface="+mn-lt"/>
              </a:rPr>
              <a:t>Slide 1 – </a:t>
            </a:r>
            <a:r>
              <a:rPr lang="pt-BR" sz="1600" dirty="0">
                <a:latin typeface="+mn-lt"/>
              </a:rPr>
              <a:t>Imagem de capa: SEDUC-SP</a:t>
            </a:r>
            <a:r>
              <a:rPr lang="pt-BR" sz="1600" dirty="0">
                <a:solidFill>
                  <a:schemeClr val="tx1"/>
                </a:solidFill>
                <a:latin typeface="+mn-lt"/>
              </a:rPr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sz="1600" b="1" dirty="0">
                <a:latin typeface="+mn-lt"/>
              </a:rPr>
              <a:t>Slide 3 – </a:t>
            </a:r>
            <a:r>
              <a:rPr lang="pt-BR" sz="1600" dirty="0">
                <a:latin typeface="+mn-lt"/>
              </a:rPr>
              <a:t>Everson Bertucci. Percussão Corporal - Palavra Cantada. Disponível em: </a:t>
            </a:r>
            <a:r>
              <a:rPr lang="pt-BR" sz="1600" dirty="0">
                <a:latin typeface="+mn-lt"/>
                <a:hlinkClick r:id="rId3"/>
              </a:rPr>
              <a:t>https://www.youtube.com/</a:t>
            </a:r>
            <a:r>
              <a:rPr lang="pt-BR" sz="1600" dirty="0" err="1">
                <a:latin typeface="+mn-lt"/>
                <a:hlinkClick r:id="rId3"/>
              </a:rPr>
              <a:t>watch?v</a:t>
            </a:r>
            <a:r>
              <a:rPr lang="pt-BR" sz="1600" dirty="0">
                <a:latin typeface="+mn-lt"/>
                <a:hlinkClick r:id="rId3"/>
              </a:rPr>
              <a:t>=Y1PkSiDnjc8</a:t>
            </a:r>
            <a:r>
              <a:rPr lang="pt-BR" sz="1600" dirty="0">
                <a:latin typeface="+mn-lt"/>
              </a:rPr>
              <a:t>. Acesso em: 23 out. 2024.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sz="1600" b="1" dirty="0">
                <a:latin typeface="+mn-lt"/>
              </a:rPr>
              <a:t>Slides 4 – </a:t>
            </a:r>
            <a:r>
              <a:rPr lang="pt-BR" sz="1600" dirty="0">
                <a:latin typeface="+mn-lt"/>
              </a:rPr>
              <a:t>© Getty Images.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sz="1600" b="1" dirty="0">
                <a:latin typeface="+mn-lt"/>
              </a:rPr>
              <a:t>Slides</a:t>
            </a:r>
            <a:r>
              <a:rPr lang="pt-BR" sz="1600" dirty="0">
                <a:latin typeface="+mn-lt"/>
              </a:rPr>
              <a:t> </a:t>
            </a:r>
            <a:r>
              <a:rPr lang="pt-BR" sz="1600" b="1" dirty="0">
                <a:latin typeface="+mn-lt"/>
              </a:rPr>
              <a:t>5, 6 e 7 – </a:t>
            </a:r>
            <a:r>
              <a:rPr lang="pt-BR" sz="1600" dirty="0">
                <a:latin typeface="+mn-lt"/>
              </a:rPr>
              <a:t>© </a:t>
            </a:r>
            <a:r>
              <a:rPr lang="pt-BR" sz="1600" dirty="0" err="1">
                <a:latin typeface="+mn-lt"/>
              </a:rPr>
              <a:t>Freepik</a:t>
            </a:r>
            <a:r>
              <a:rPr lang="pt-BR" sz="1600" dirty="0">
                <a:latin typeface="+mn-lt"/>
              </a:rPr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sz="1600" b="1" dirty="0">
                <a:latin typeface="+mn-lt"/>
              </a:rPr>
              <a:t>Slide 8 – </a:t>
            </a:r>
            <a:r>
              <a:rPr lang="pt-BR" sz="1600" dirty="0">
                <a:latin typeface="+mn-lt"/>
              </a:rPr>
              <a:t>Perpetuum </a:t>
            </a:r>
            <a:r>
              <a:rPr lang="pt-BR" sz="1600" dirty="0" err="1">
                <a:latin typeface="+mn-lt"/>
              </a:rPr>
              <a:t>Jazzile</a:t>
            </a:r>
            <a:r>
              <a:rPr lang="pt-BR" sz="1600" dirty="0">
                <a:latin typeface="+mn-lt"/>
              </a:rPr>
              <a:t>. Perpetuum </a:t>
            </a:r>
            <a:r>
              <a:rPr lang="pt-BR" sz="1600" dirty="0" err="1">
                <a:latin typeface="+mn-lt"/>
              </a:rPr>
              <a:t>Jazzile</a:t>
            </a:r>
            <a:r>
              <a:rPr lang="pt-BR" sz="1600" dirty="0">
                <a:latin typeface="+mn-lt"/>
              </a:rPr>
              <a:t> - </a:t>
            </a:r>
            <a:r>
              <a:rPr lang="pt-BR" sz="1600" dirty="0" err="1">
                <a:latin typeface="+mn-lt"/>
              </a:rPr>
              <a:t>Africa</a:t>
            </a:r>
            <a:r>
              <a:rPr lang="pt-BR" sz="1600" dirty="0">
                <a:latin typeface="+mn-lt"/>
              </a:rPr>
              <a:t>. Disponível em: </a:t>
            </a:r>
            <a:r>
              <a:rPr lang="pt-BR" sz="1600" dirty="0">
                <a:latin typeface="+mn-lt"/>
                <a:hlinkClick r:id="rId4"/>
              </a:rPr>
              <a:t>https://www.youtube.com/</a:t>
            </a:r>
            <a:r>
              <a:rPr lang="pt-BR" sz="1600" dirty="0" err="1">
                <a:latin typeface="+mn-lt"/>
                <a:hlinkClick r:id="rId4"/>
              </a:rPr>
              <a:t>watch?v</a:t>
            </a:r>
            <a:r>
              <a:rPr lang="pt-BR" sz="1600" dirty="0">
                <a:latin typeface="+mn-lt"/>
                <a:hlinkClick r:id="rId4"/>
              </a:rPr>
              <a:t>=yjbpwlqp5Qw</a:t>
            </a:r>
            <a:r>
              <a:rPr lang="pt-BR" sz="1600" dirty="0">
                <a:latin typeface="+mn-lt"/>
              </a:rPr>
              <a:t>. Acesso em: 23 out. 2024.</a:t>
            </a:r>
            <a:endParaRPr lang="pt-BR" sz="16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7"/>
          <p:cNvSpPr txBox="1"/>
          <p:nvPr/>
        </p:nvSpPr>
        <p:spPr>
          <a:xfrm>
            <a:off x="381433" y="875280"/>
            <a:ext cx="3464400" cy="1107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PRÁTICA DE PERCUSSÃO CORPORAL.</a:t>
            </a:r>
            <a:endParaRPr sz="2000" i="0" u="none" strike="noStrike" cap="none" dirty="0">
              <a:solidFill>
                <a:srgbClr val="000000"/>
              </a:solidFill>
            </a:endParaRPr>
          </a:p>
        </p:txBody>
      </p:sp>
      <p:sp>
        <p:nvSpPr>
          <p:cNvPr id="54" name="Google Shape;54;p27"/>
          <p:cNvSpPr txBox="1"/>
          <p:nvPr/>
        </p:nvSpPr>
        <p:spPr>
          <a:xfrm>
            <a:off x="4676851" y="875280"/>
            <a:ext cx="4085700" cy="13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CONHECER E EXPLORAR O CORPO COMO FONTE SONORA (PALMAS, VOZ E PERCUSSÃO CORPORAL).</a:t>
            </a:r>
            <a:endParaRPr sz="2000" i="0" u="none" strike="noStrike" cap="none" dirty="0">
              <a:solidFill>
                <a:srgbClr val="5097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/>
          <p:nvPr/>
        </p:nvSpPr>
        <p:spPr>
          <a:xfrm rot="-59852">
            <a:off x="134885" y="144326"/>
            <a:ext cx="2515964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0" name="Google Shape;60;p28"/>
          <p:cNvSpPr txBox="1"/>
          <p:nvPr/>
        </p:nvSpPr>
        <p:spPr>
          <a:xfrm>
            <a:off x="361349" y="1870650"/>
            <a:ext cx="3951600" cy="6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ASSISTA AO VÍDEO AO LADO:</a:t>
            </a:r>
            <a:endParaRPr sz="20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0" u="none" strike="noStrike" cap="none" dirty="0">
                <a:solidFill>
                  <a:srgbClr val="000000"/>
                </a:solidFill>
              </a:rPr>
              <a:t> </a:t>
            </a:r>
            <a:endParaRPr dirty="0"/>
          </a:p>
        </p:txBody>
      </p:sp>
      <p:sp>
        <p:nvSpPr>
          <p:cNvPr id="61" name="Google Shape;61;p28"/>
          <p:cNvSpPr txBox="1"/>
          <p:nvPr/>
        </p:nvSpPr>
        <p:spPr>
          <a:xfrm>
            <a:off x="361362" y="817497"/>
            <a:ext cx="43854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latin typeface="+mn-lt"/>
                <a:ea typeface="Verdana"/>
                <a:cs typeface="Verdana"/>
                <a:sym typeface="Verdana"/>
              </a:rPr>
              <a:t>VAMOS APRECIAR</a:t>
            </a:r>
            <a:endParaRPr sz="2600" b="0" i="0" u="none" strike="noStrike" cap="none" dirty="0"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28"/>
          <p:cNvSpPr txBox="1"/>
          <p:nvPr/>
        </p:nvSpPr>
        <p:spPr>
          <a:xfrm>
            <a:off x="4713656" y="4005028"/>
            <a:ext cx="4181803" cy="40031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https://www.youtube.com/watch?v=Y1PkSiDnjc8</a:t>
            </a:r>
            <a:endParaRPr dirty="0"/>
          </a:p>
        </p:txBody>
      </p:sp>
      <p:pic>
        <p:nvPicPr>
          <p:cNvPr id="2" name="Mídia Online 1" descr="Percussão Corporal - Palavra Cantada">
            <a:hlinkClick r:id="" action="ppaction://media"/>
            <a:extLst>
              <a:ext uri="{FF2B5EF4-FFF2-40B4-BE49-F238E27FC236}">
                <a16:creationId xmlns:a16="http://schemas.microsoft.com/office/drawing/2014/main" id="{EE472704-2EED-56C3-38AC-83CDACB5B13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713656" y="1604292"/>
            <a:ext cx="4181803" cy="2362719"/>
          </a:xfrm>
          <a:prstGeom prst="rect">
            <a:avLst/>
          </a:prstGeom>
        </p:spPr>
      </p:pic>
      <p:pic>
        <p:nvPicPr>
          <p:cNvPr id="6" name="Google Shape;185;p2">
            <a:extLst>
              <a:ext uri="{FF2B5EF4-FFF2-40B4-BE49-F238E27FC236}">
                <a16:creationId xmlns:a16="http://schemas.microsoft.com/office/drawing/2014/main" id="{982FD59D-B74B-0190-24A2-CFAD666DB1B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74844" y="443300"/>
            <a:ext cx="559254" cy="374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72;p5">
            <a:extLst>
              <a:ext uri="{FF2B5EF4-FFF2-40B4-BE49-F238E27FC236}">
                <a16:creationId xmlns:a16="http://schemas.microsoft.com/office/drawing/2014/main" id="{0344A941-F6C7-3422-A541-92F94740AAA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21924" y="3756890"/>
            <a:ext cx="500151" cy="49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d401998f77_0_1"/>
          <p:cNvSpPr txBox="1">
            <a:spLocks noGrp="1"/>
          </p:cNvSpPr>
          <p:nvPr>
            <p:ph type="body" idx="1"/>
          </p:nvPr>
        </p:nvSpPr>
        <p:spPr>
          <a:xfrm>
            <a:off x="272025" y="738750"/>
            <a:ext cx="6790200" cy="415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b="1" dirty="0"/>
              <a:t>NA PRIMEIRA MÚSICA… </a:t>
            </a:r>
            <a:endParaRPr b="1" dirty="0"/>
          </a:p>
          <a:p>
            <a:pPr marL="342900" indent="-342900">
              <a:buSzPct val="80000"/>
              <a:buFont typeface="Fonte do Sistema Regular"/>
              <a:buChar char="●"/>
            </a:pPr>
            <a:r>
              <a:rPr lang="pt-BR" dirty="0">
                <a:solidFill>
                  <a:schemeClr val="tx1"/>
                </a:solidFill>
              </a:rPr>
              <a:t>QUAL SOM OS CANTORES </a:t>
            </a:r>
            <a:r>
              <a:rPr lang="pt-BR" dirty="0"/>
              <a:t>PROCURAM IMITAR NA MÚSICA?</a:t>
            </a:r>
            <a:endParaRPr dirty="0"/>
          </a:p>
          <a:p>
            <a:pPr marL="342900" indent="-342900">
              <a:buSzPct val="80000"/>
              <a:buFont typeface="Fonte do Sistema Regular"/>
              <a:buChar char="●"/>
            </a:pPr>
            <a:r>
              <a:rPr lang="pt-BR" dirty="0"/>
              <a:t>VAMOS TENTAR IMITAR ESSE SOM?</a:t>
            </a:r>
            <a:endParaRPr dirty="0"/>
          </a:p>
          <a:p>
            <a:pPr indent="0">
              <a:buNone/>
            </a:pPr>
            <a:endParaRPr dirty="0"/>
          </a:p>
          <a:p>
            <a:pPr marL="0" indent="0">
              <a:buNone/>
            </a:pPr>
            <a:r>
              <a:rPr lang="pt-BR" b="1" dirty="0"/>
              <a:t>NA SEGUNDA MÚSICA…</a:t>
            </a:r>
          </a:p>
          <a:p>
            <a:pPr marL="342900" indent="-342900">
              <a:buSzPct val="80000"/>
              <a:buFont typeface="Fonte do Sistema Regular"/>
              <a:buChar char="●"/>
            </a:pPr>
            <a:r>
              <a:rPr lang="pt-BR" dirty="0"/>
              <a:t>QUE PARTES DO CORPO OS MÚSICOS UTILIZAM PARA PRODUZIR O SOM?</a:t>
            </a:r>
          </a:p>
          <a:p>
            <a:pPr marL="342900" indent="-342900">
              <a:buSzPct val="80000"/>
              <a:buFont typeface="Fonte do Sistema Regular"/>
              <a:buChar char="●"/>
            </a:pPr>
            <a:r>
              <a:rPr lang="pt-BR" dirty="0">
                <a:solidFill>
                  <a:schemeClr val="tx1"/>
                </a:solidFill>
              </a:rPr>
              <a:t>QUAL É A RELAÇÃO DO GESTO COM O RITMO?</a:t>
            </a:r>
          </a:p>
          <a:p>
            <a:pPr marL="342900" indent="-342900">
              <a:buSzPct val="80000"/>
              <a:buFont typeface="Fonte do Sistema Regular"/>
              <a:buChar char="●"/>
            </a:pPr>
            <a:r>
              <a:rPr lang="pt-BR" dirty="0">
                <a:solidFill>
                  <a:schemeClr val="tx1"/>
                </a:solidFill>
              </a:rPr>
              <a:t>QUE MUDANÇAS ACONTECEM DURANTE A MÚSICA?</a:t>
            </a:r>
          </a:p>
          <a:p>
            <a:pPr marL="342900" indent="-342900">
              <a:buSzPct val="80000"/>
              <a:buFont typeface="Fonte do Sistema Regular"/>
              <a:buChar char="●"/>
            </a:pPr>
            <a:r>
              <a:rPr lang="pt-BR" dirty="0">
                <a:solidFill>
                  <a:schemeClr val="tx1"/>
                </a:solidFill>
              </a:rPr>
              <a:t>VAMOS CANTAR JUNTOS E FAZER A PERCUSSÃO CORPORAL?</a:t>
            </a:r>
            <a:endParaRPr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dirty="0"/>
          </a:p>
        </p:txBody>
      </p:sp>
      <p:sp>
        <p:nvSpPr>
          <p:cNvPr id="72" name="Google Shape;72;g2d401998f77_0_1"/>
          <p:cNvSpPr txBox="1"/>
          <p:nvPr/>
        </p:nvSpPr>
        <p:spPr>
          <a:xfrm rot="-59852">
            <a:off x="134824" y="144328"/>
            <a:ext cx="2515881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73" name="Google Shape;73;g2d401998f77_0_1"/>
          <p:cNvPicPr preferRelativeResize="0"/>
          <p:nvPr/>
        </p:nvPicPr>
        <p:blipFill>
          <a:blip r:embed="rId3"/>
          <a:srcRect/>
          <a:stretch/>
        </p:blipFill>
        <p:spPr>
          <a:xfrm>
            <a:off x="7762891" y="3258350"/>
            <a:ext cx="558568" cy="1257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g2d401998f77_0_1"/>
          <p:cNvPicPr preferRelativeResize="0"/>
          <p:nvPr/>
        </p:nvPicPr>
        <p:blipFill>
          <a:blip r:embed="rId4"/>
          <a:srcRect/>
          <a:stretch/>
        </p:blipFill>
        <p:spPr>
          <a:xfrm>
            <a:off x="7625673" y="1890257"/>
            <a:ext cx="833027" cy="1040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d401998f77_0_1"/>
          <p:cNvPicPr preferRelativeResize="0"/>
          <p:nvPr/>
        </p:nvPicPr>
        <p:blipFill>
          <a:blip r:embed="rId5"/>
          <a:srcRect/>
          <a:stretch/>
        </p:blipFill>
        <p:spPr>
          <a:xfrm>
            <a:off x="7266760" y="616837"/>
            <a:ext cx="1550815" cy="1195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9"/>
          <p:cNvSpPr txBox="1"/>
          <p:nvPr/>
        </p:nvSpPr>
        <p:spPr>
          <a:xfrm rot="-59852">
            <a:off x="134885" y="144326"/>
            <a:ext cx="2515964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1" name="Google Shape;81;p29"/>
          <p:cNvSpPr txBox="1"/>
          <p:nvPr/>
        </p:nvSpPr>
        <p:spPr>
          <a:xfrm>
            <a:off x="361362" y="1713906"/>
            <a:ext cx="4125300" cy="28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341630" marR="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ct val="80000"/>
              <a:buFont typeface="Fonte do Sistema Regular"/>
              <a:buChar char="●"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NA AULA PASSADA</a:t>
            </a:r>
            <a:r>
              <a:rPr lang="pt-BR" sz="2000" i="0" u="none" strike="noStrike" cap="none" dirty="0">
                <a:solidFill>
                  <a:schemeClr val="tx1"/>
                </a:solidFill>
              </a:rPr>
              <a:t>,</a:t>
            </a:r>
            <a:r>
              <a:rPr lang="pt-BR" sz="2000" i="0" u="none" strike="noStrike" cap="none" dirty="0">
                <a:solidFill>
                  <a:srgbClr val="000000"/>
                </a:solidFill>
              </a:rPr>
              <a:t> COM QUAIS PARTES DO SEU CORPO VOCÊ CONSEGUIU PRODUZIR SONS?</a:t>
            </a:r>
            <a:endParaRPr sz="2000" dirty="0"/>
          </a:p>
          <a:p>
            <a:pPr marL="468630" marR="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ct val="80000"/>
              <a:buFont typeface="Fonte do Sistema Regular"/>
              <a:buChar char="●"/>
            </a:pPr>
            <a:endParaRPr sz="2000" i="0" u="none" strike="noStrike" cap="none" dirty="0">
              <a:solidFill>
                <a:srgbClr val="000000"/>
              </a:solidFill>
            </a:endParaRPr>
          </a:p>
          <a:p>
            <a:pPr marL="341630" marR="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ct val="80000"/>
              <a:buFont typeface="Fonte do Sistema Regular"/>
              <a:buChar char="●"/>
            </a:pPr>
            <a:r>
              <a:rPr lang="pt-BR" sz="2000" i="0" u="none" strike="noStrike" cap="none" dirty="0">
                <a:solidFill>
                  <a:schemeClr val="dk1"/>
                </a:solidFill>
              </a:rPr>
              <a:t>QUAIS PARTES DO SEU CORPO VOCÊ EXPERIMENTOU PARA CRIAR SONS VARIADOS?</a:t>
            </a:r>
            <a:endParaRPr lang="pt-BR" sz="2000" i="0" u="none" strike="noStrike" cap="none" dirty="0">
              <a:solidFill>
                <a:srgbClr val="5097C0"/>
              </a:solidFill>
            </a:endParaRPr>
          </a:p>
        </p:txBody>
      </p:sp>
      <p:sp>
        <p:nvSpPr>
          <p:cNvPr id="82" name="Google Shape;82;p29"/>
          <p:cNvSpPr txBox="1"/>
          <p:nvPr/>
        </p:nvSpPr>
        <p:spPr>
          <a:xfrm>
            <a:off x="361349" y="970775"/>
            <a:ext cx="47919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latin typeface="+mn-lt"/>
                <a:ea typeface="Verdana"/>
                <a:cs typeface="Verdana"/>
                <a:sym typeface="Verdana"/>
              </a:rPr>
              <a:t>PERCUSSÃO</a:t>
            </a:r>
            <a:r>
              <a:rPr lang="pt-BR" sz="2600" b="1" i="0" u="none" strike="noStrike" cap="none" dirty="0">
                <a:latin typeface="+mn-lt"/>
                <a:ea typeface="Verdana"/>
                <a:cs typeface="Verdana"/>
                <a:sym typeface="Verdana"/>
              </a:rPr>
              <a:t> CORPORAL</a:t>
            </a:r>
            <a:endParaRPr sz="2600" b="0" i="0" u="none" strike="noStrike" cap="none" dirty="0">
              <a:latin typeface="+mn-lt"/>
              <a:ea typeface="Arial"/>
              <a:cs typeface="Arial"/>
              <a:sym typeface="Arial"/>
            </a:endParaRPr>
          </a:p>
        </p:txBody>
      </p:sp>
      <p:grpSp>
        <p:nvGrpSpPr>
          <p:cNvPr id="83" name="Google Shape;83;p29"/>
          <p:cNvGrpSpPr/>
          <p:nvPr/>
        </p:nvGrpSpPr>
        <p:grpSpPr>
          <a:xfrm>
            <a:off x="6005303" y="337404"/>
            <a:ext cx="2777335" cy="496275"/>
            <a:chOff x="6025490" y="2091689"/>
            <a:chExt cx="2777335" cy="496275"/>
          </a:xfrm>
        </p:grpSpPr>
        <p:sp>
          <p:nvSpPr>
            <p:cNvPr id="84" name="Google Shape;84;p29"/>
            <p:cNvSpPr txBox="1"/>
            <p:nvPr/>
          </p:nvSpPr>
          <p:spPr>
            <a:xfrm>
              <a:off x="6276525" y="2140925"/>
              <a:ext cx="2526300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PUXE MAIS</a:t>
              </a:r>
              <a:endParaRPr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5" name="Google Shape;85;p2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025490" y="2091689"/>
              <a:ext cx="521436" cy="4962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6" name="Google Shape;86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53306" y="970768"/>
            <a:ext cx="3629332" cy="3629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0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2" name="Google Shape;92;p30"/>
          <p:cNvSpPr txBox="1"/>
          <p:nvPr/>
        </p:nvSpPr>
        <p:spPr>
          <a:xfrm>
            <a:off x="289939" y="704748"/>
            <a:ext cx="56829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latin typeface="+mn-lt"/>
                <a:ea typeface="Verdana"/>
                <a:cs typeface="Verdana"/>
                <a:sym typeface="Verdana"/>
              </a:rPr>
              <a:t>PERCUSSÃO</a:t>
            </a:r>
            <a:r>
              <a:rPr lang="pt-BR" sz="2600" b="1" i="0" u="none" strike="noStrike" cap="none" dirty="0">
                <a:latin typeface="+mn-lt"/>
                <a:ea typeface="Verdana"/>
                <a:cs typeface="Verdana"/>
                <a:sym typeface="Verdana"/>
              </a:rPr>
              <a:t> CORPORAL</a:t>
            </a:r>
            <a:endParaRPr sz="2600" dirty="0">
              <a:latin typeface="+mn-lt"/>
            </a:endParaRPr>
          </a:p>
        </p:txBody>
      </p:sp>
      <p:sp>
        <p:nvSpPr>
          <p:cNvPr id="93" name="Google Shape;93;p30"/>
          <p:cNvSpPr txBox="1"/>
          <p:nvPr/>
        </p:nvSpPr>
        <p:spPr>
          <a:xfrm>
            <a:off x="348400" y="1222750"/>
            <a:ext cx="4110900" cy="34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É UMA DAS FORMAS DE INICIAR NO MUNDO DA MÚSICA. AO UTILIZAR O PRÓPRIO CORPO COMO INSTRUMENTO, </a:t>
            </a:r>
            <a:r>
              <a:rPr lang="pt-BR" sz="2000" i="0" u="none" strike="noStrike" cap="none" dirty="0">
                <a:solidFill>
                  <a:schemeClr val="tx1"/>
                </a:solidFill>
              </a:rPr>
              <a:t>EXPLORAMOS OS DIFERENTES SONS E RITMOS, ALÉM DE EXPERIMENTARMOS DIFERENTES COMBINAÇÕES </a:t>
            </a:r>
            <a:r>
              <a:rPr lang="pt-BR" sz="2000" i="0" u="none" strike="noStrike" cap="none" dirty="0">
                <a:solidFill>
                  <a:srgbClr val="000000"/>
                </a:solidFill>
              </a:rPr>
              <a:t>DE SONS E MOVIMENTOS.</a:t>
            </a:r>
            <a:endParaRPr sz="2000"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i="0" u="none" strike="noStrike" cap="none" dirty="0">
              <a:solidFill>
                <a:srgbClr val="000000"/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VAMOS PRATICAR?</a:t>
            </a:r>
            <a:endParaRPr sz="2000" dirty="0"/>
          </a:p>
        </p:txBody>
      </p:sp>
      <p:pic>
        <p:nvPicPr>
          <p:cNvPr id="94" name="Google Shape;94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5975" y="1222750"/>
            <a:ext cx="4251450" cy="2832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1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0" name="Google Shape;100;p31"/>
          <p:cNvSpPr txBox="1"/>
          <p:nvPr/>
        </p:nvSpPr>
        <p:spPr>
          <a:xfrm>
            <a:off x="360076" y="742812"/>
            <a:ext cx="43044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latin typeface="+mn-lt"/>
                <a:ea typeface="Verdana"/>
                <a:cs typeface="Verdana"/>
                <a:sym typeface="Verdana"/>
              </a:rPr>
              <a:t>VAMOS BRINCAR?</a:t>
            </a:r>
            <a:endParaRPr sz="2600" dirty="0">
              <a:latin typeface="+mn-lt"/>
            </a:endParaRPr>
          </a:p>
        </p:txBody>
      </p:sp>
      <p:sp>
        <p:nvSpPr>
          <p:cNvPr id="101" name="Google Shape;101;p31"/>
          <p:cNvSpPr txBox="1"/>
          <p:nvPr/>
        </p:nvSpPr>
        <p:spPr>
          <a:xfrm>
            <a:off x="360075" y="1348775"/>
            <a:ext cx="3797700" cy="340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22857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chemeClr val="dk1"/>
                </a:solidFill>
              </a:rPr>
              <a:t>COM </a:t>
            </a:r>
            <a:r>
              <a:rPr lang="pt-BR" sz="2000" i="0" u="none" strike="noStrike" cap="none" dirty="0">
                <a:solidFill>
                  <a:schemeClr val="tx1"/>
                </a:solidFill>
              </a:rPr>
              <a:t>SEUS COLEGAS E PROFESSOR, VAMOS CRIAR OS SONS DE CHUVA:</a:t>
            </a:r>
            <a:endParaRPr sz="2000" dirty="0">
              <a:solidFill>
                <a:schemeClr val="tx1"/>
              </a:solidFill>
            </a:endParaRPr>
          </a:p>
          <a:p>
            <a:pPr marL="22857" marR="0" lvl="0" indent="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000" i="0" u="none" strike="noStrike" cap="none" dirty="0">
              <a:solidFill>
                <a:schemeClr val="tx1"/>
              </a:solidFill>
            </a:endParaRPr>
          </a:p>
          <a:p>
            <a:pPr marL="353057" marR="0" lvl="0" indent="-34290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000" b="1" i="0" u="none" strike="noStrike" cap="none" dirty="0">
                <a:solidFill>
                  <a:schemeClr val="tx1"/>
                </a:solidFill>
              </a:rPr>
              <a:t>INÍCIO DA CHUVA;</a:t>
            </a:r>
            <a:endParaRPr sz="2000" dirty="0">
              <a:solidFill>
                <a:schemeClr val="tx1"/>
              </a:solidFill>
            </a:endParaRPr>
          </a:p>
          <a:p>
            <a:pPr marL="353057" marR="0" lvl="0" indent="-34290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000" b="1" i="0" u="none" strike="noStrike" cap="none" dirty="0">
                <a:solidFill>
                  <a:schemeClr val="tx1"/>
                </a:solidFill>
              </a:rPr>
              <a:t>CHUVA FORTE;</a:t>
            </a:r>
            <a:endParaRPr sz="2000" dirty="0">
              <a:solidFill>
                <a:schemeClr val="tx1"/>
              </a:solidFill>
            </a:endParaRPr>
          </a:p>
          <a:p>
            <a:pPr marL="353057" marR="0" lvl="0" indent="-34290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000" b="1" i="0" u="none" strike="noStrike" cap="none" dirty="0">
                <a:solidFill>
                  <a:schemeClr val="tx1"/>
                </a:solidFill>
              </a:rPr>
              <a:t>TROVÃO;</a:t>
            </a:r>
            <a:endParaRPr sz="2000" dirty="0">
              <a:solidFill>
                <a:schemeClr val="tx1"/>
              </a:solidFill>
            </a:endParaRPr>
          </a:p>
          <a:p>
            <a:pPr marL="353057" marR="0" lvl="0" indent="-342900" algn="l" rtl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000" b="1" i="0" u="none" strike="noStrike" cap="none" dirty="0">
                <a:solidFill>
                  <a:schemeClr val="tx1"/>
                </a:solidFill>
              </a:rPr>
              <a:t>CHUVA INDO EMBOR</a:t>
            </a:r>
            <a:r>
              <a:rPr lang="pt-BR" sz="2000" b="1" i="0" u="none" strike="noStrike" cap="none" dirty="0">
                <a:solidFill>
                  <a:schemeClr val="dk1"/>
                </a:solidFill>
              </a:rPr>
              <a:t>A.</a:t>
            </a:r>
            <a:endParaRPr sz="2000" dirty="0"/>
          </a:p>
        </p:txBody>
      </p:sp>
      <p:pic>
        <p:nvPicPr>
          <p:cNvPr id="102" name="Google Shape;102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5275" y="1214450"/>
            <a:ext cx="3422025" cy="342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03;p2">
            <a:extLst>
              <a:ext uri="{FF2B5EF4-FFF2-40B4-BE49-F238E27FC236}">
                <a16:creationId xmlns:a16="http://schemas.microsoft.com/office/drawing/2014/main" id="{B70B0173-2AE1-78A2-8E4B-8A72DA4B119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03157" y="380862"/>
            <a:ext cx="504825" cy="72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ídia Online 1" descr="Perpetuum Jazzile - Africa">
            <a:hlinkClick r:id="" action="ppaction://media"/>
            <a:extLst>
              <a:ext uri="{FF2B5EF4-FFF2-40B4-BE49-F238E27FC236}">
                <a16:creationId xmlns:a16="http://schemas.microsoft.com/office/drawing/2014/main" id="{2E00A6A4-3683-775A-6D01-E94204B671C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709648" y="2036591"/>
            <a:ext cx="4152397" cy="2346104"/>
          </a:xfrm>
          <a:prstGeom prst="rect">
            <a:avLst/>
          </a:prstGeom>
        </p:spPr>
      </p:pic>
      <p:sp>
        <p:nvSpPr>
          <p:cNvPr id="108" name="Google Shape;108;p32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9" name="Google Shape;109;p32"/>
          <p:cNvSpPr txBox="1"/>
          <p:nvPr/>
        </p:nvSpPr>
        <p:spPr>
          <a:xfrm>
            <a:off x="405248" y="516038"/>
            <a:ext cx="4304400" cy="538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latin typeface="+mn-lt"/>
                <a:ea typeface="Verdana"/>
                <a:cs typeface="Verdana"/>
                <a:sym typeface="Verdana"/>
              </a:rPr>
              <a:t>É HORA DE APRECIAR:</a:t>
            </a:r>
            <a:endParaRPr sz="2600" b="0" i="0" u="none" strike="noStrike" cap="none" dirty="0"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32"/>
          <p:cNvSpPr/>
          <p:nvPr/>
        </p:nvSpPr>
        <p:spPr>
          <a:xfrm>
            <a:off x="672999" y="1475255"/>
            <a:ext cx="10283084" cy="498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2"/>
          <p:cNvSpPr txBox="1"/>
          <p:nvPr/>
        </p:nvSpPr>
        <p:spPr>
          <a:xfrm>
            <a:off x="231324" y="1556870"/>
            <a:ext cx="4199459" cy="3523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353057" marR="0" lvl="0" indent="-342900" algn="l" rtl="0">
              <a:spcAft>
                <a:spcPts val="600"/>
              </a:spcAft>
              <a:buClr>
                <a:srgbClr val="74489D"/>
              </a:buClr>
              <a:buSzPct val="80000"/>
              <a:buFont typeface="Fonte do Sistema Regular"/>
              <a:buChar char="●"/>
            </a:pPr>
            <a:r>
              <a:rPr lang="pt-BR" sz="2000" i="0" u="none" strike="noStrike" cap="none" dirty="0">
                <a:solidFill>
                  <a:schemeClr val="tx1"/>
                </a:solidFill>
              </a:rPr>
              <a:t>VOCÊ CONSEGUIU OUVIR OS SONS QUE FORAM PRODUZIDOS COM O </a:t>
            </a:r>
            <a:r>
              <a:rPr lang="pt-BR" sz="2000" i="0" u="none" strike="noStrike" cap="none" dirty="0">
                <a:solidFill>
                  <a:schemeClr val="dk1"/>
                </a:solidFill>
              </a:rPr>
              <a:t>CORPO? QUAIS FORAM ELES?</a:t>
            </a:r>
            <a:endParaRPr sz="2000" dirty="0"/>
          </a:p>
          <a:p>
            <a:pPr marL="353057" marR="0" lvl="0" indent="-342900" algn="l" rtl="0">
              <a:spcAft>
                <a:spcPts val="600"/>
              </a:spcAft>
              <a:buClr>
                <a:srgbClr val="74489D"/>
              </a:buClr>
              <a:buSzPct val="80000"/>
              <a:buFont typeface="Fonte do Sistema Regular"/>
              <a:buChar char="●"/>
            </a:pPr>
            <a:r>
              <a:rPr lang="pt-BR" sz="2000" i="0" u="none" strike="noStrike" cap="none" dirty="0">
                <a:solidFill>
                  <a:schemeClr val="dk1"/>
                </a:solidFill>
              </a:rPr>
              <a:t>QUAIS FASES DA CHUVA PUDEMOS OUVIR? </a:t>
            </a:r>
            <a:endParaRPr sz="2000" dirty="0"/>
          </a:p>
          <a:p>
            <a:pPr marL="353057" marR="0" lvl="0" indent="-342900" algn="l" rtl="0">
              <a:spcAft>
                <a:spcPts val="600"/>
              </a:spcAft>
              <a:buClr>
                <a:srgbClr val="74489D"/>
              </a:buClr>
              <a:buSzPct val="80000"/>
              <a:buFont typeface="Fonte do Sistema Regular"/>
              <a:buChar char="●"/>
            </a:pPr>
            <a:r>
              <a:rPr lang="pt-BR" sz="2000" i="0" u="none" strike="noStrike" cap="none" dirty="0">
                <a:solidFill>
                  <a:schemeClr val="dk1"/>
                </a:solidFill>
              </a:rPr>
              <a:t>VOCÊ PERCEBEU COMO FOI REALIZADO O SOM DO TROVÃO?</a:t>
            </a:r>
            <a:endParaRPr sz="2000" dirty="0"/>
          </a:p>
        </p:txBody>
      </p:sp>
      <p:grpSp>
        <p:nvGrpSpPr>
          <p:cNvPr id="113" name="Google Shape;113;p32"/>
          <p:cNvGrpSpPr/>
          <p:nvPr/>
        </p:nvGrpSpPr>
        <p:grpSpPr>
          <a:xfrm>
            <a:off x="4312800" y="4267694"/>
            <a:ext cx="4549245" cy="515080"/>
            <a:chOff x="3941772" y="3518171"/>
            <a:chExt cx="2852728" cy="351735"/>
          </a:xfrm>
        </p:grpSpPr>
        <p:sp>
          <p:nvSpPr>
            <p:cNvPr id="114" name="Google Shape;114;p32"/>
            <p:cNvSpPr txBox="1"/>
            <p:nvPr/>
          </p:nvSpPr>
          <p:spPr>
            <a:xfrm>
              <a:off x="4174508" y="3596702"/>
              <a:ext cx="2619992" cy="273204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u="sng" dirty="0">
                  <a:hlinkClick r:id="rId5"/>
                </a:rPr>
                <a:t>https://www.youtube.com/watch?v=yjbpwlqp5Qw</a:t>
              </a:r>
              <a:r>
                <a:rPr lang="pt-BR" u="sng" dirty="0"/>
                <a:t> </a:t>
              </a:r>
              <a:r>
                <a:rPr lang="pt-BR"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dirty="0"/>
            </a:p>
          </p:txBody>
        </p:sp>
        <p:pic>
          <p:nvPicPr>
            <p:cNvPr id="115" name="Google Shape;115;p3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941772" y="3518171"/>
              <a:ext cx="293327" cy="35173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6" name="Google Shape;116;p32"/>
          <p:cNvSpPr txBox="1"/>
          <p:nvPr/>
        </p:nvSpPr>
        <p:spPr>
          <a:xfrm>
            <a:off x="5439578" y="447389"/>
            <a:ext cx="3266400" cy="4311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HÁBITOS DE DISCUSSÃO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" name="Google Shape;117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47281" y="186846"/>
            <a:ext cx="590519" cy="4982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F4CF0DF-F5D5-0AA4-2D63-E55754B1634E}"/>
              </a:ext>
            </a:extLst>
          </p:cNvPr>
          <p:cNvSpPr txBox="1"/>
          <p:nvPr/>
        </p:nvSpPr>
        <p:spPr>
          <a:xfrm>
            <a:off x="405248" y="1054586"/>
            <a:ext cx="8333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i="0" u="none" strike="noStrike" cap="none" dirty="0">
                <a:solidFill>
                  <a:schemeClr val="dk1"/>
                </a:solidFill>
              </a:rPr>
              <a:t>ASSISTA AO </a:t>
            </a:r>
            <a:r>
              <a:rPr lang="pt-BR" sz="2000" b="1" i="0" u="none" strike="noStrike" cap="none" dirty="0">
                <a:solidFill>
                  <a:schemeClr val="tx1"/>
                </a:solidFill>
              </a:rPr>
              <a:t>VÍDEO “ÁFRICA – PERPETUUM JAZILLE” E REFLITA.</a:t>
            </a:r>
            <a:endParaRPr lang="pt-BR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3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23" name="Google Shape;123;p33"/>
          <p:cNvSpPr txBox="1"/>
          <p:nvPr/>
        </p:nvSpPr>
        <p:spPr>
          <a:xfrm>
            <a:off x="560925" y="1624803"/>
            <a:ext cx="8221800" cy="2646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342900" marR="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VAMOS CRIAR </a:t>
            </a:r>
            <a:r>
              <a:rPr lang="pt-BR" sz="2000" i="0" u="none" strike="noStrike" cap="none" dirty="0">
                <a:solidFill>
                  <a:schemeClr val="tx1"/>
                </a:solidFill>
              </a:rPr>
              <a:t>UMA ORQUESTRA CORPORAL UTILIZANDO PARTES DE NOSSO CORPO PARA A PRODUÇÃO DOS SONS;</a:t>
            </a:r>
            <a:endParaRPr sz="2000" dirty="0">
              <a:solidFill>
                <a:schemeClr val="tx1"/>
              </a:solidFill>
            </a:endParaRPr>
          </a:p>
          <a:p>
            <a:pPr marL="342900" marR="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endParaRPr sz="2000" i="0" u="none" strike="noStrike" cap="none" dirty="0">
              <a:solidFill>
                <a:schemeClr val="tx1"/>
              </a:solidFill>
            </a:endParaRPr>
          </a:p>
          <a:p>
            <a:pPr marL="342900" marR="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000" i="0" u="none" strike="noStrike" cap="none" dirty="0">
                <a:solidFill>
                  <a:schemeClr val="tx1"/>
                </a:solidFill>
              </a:rPr>
              <a:t>RELEMBRE O VÍDEO QUE APRECIAMOS E PENSE COMO PODEMOS MELHORAR A MÚSICA QUE TRABALHAMOS NA AULA PASSADA;</a:t>
            </a:r>
            <a:endParaRPr sz="2000" dirty="0">
              <a:solidFill>
                <a:schemeClr val="tx1"/>
              </a:solidFill>
            </a:endParaRPr>
          </a:p>
          <a:p>
            <a:pPr marL="342900" marR="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endParaRPr sz="2000" i="0" u="none" strike="noStrike" cap="none" dirty="0">
              <a:solidFill>
                <a:srgbClr val="000000"/>
              </a:solidFill>
            </a:endParaRPr>
          </a:p>
          <a:p>
            <a:pPr marL="342900" marR="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APRIMORE AQUILO QUE JÁ TOCAMOS</a:t>
            </a:r>
            <a:r>
              <a:rPr lang="pt-BR" sz="2000" i="0" u="none" strike="noStrike" cap="none" dirty="0">
                <a:solidFill>
                  <a:srgbClr val="FF0000"/>
                </a:solidFill>
              </a:rPr>
              <a:t>.</a:t>
            </a:r>
            <a:endParaRPr sz="2000" dirty="0"/>
          </a:p>
        </p:txBody>
      </p:sp>
      <p:sp>
        <p:nvSpPr>
          <p:cNvPr id="124" name="Google Shape;124;p33"/>
          <p:cNvSpPr txBox="1"/>
          <p:nvPr/>
        </p:nvSpPr>
        <p:spPr>
          <a:xfrm>
            <a:off x="539750" y="958500"/>
            <a:ext cx="82218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latin typeface="+mn-lt"/>
                <a:ea typeface="Verdana"/>
                <a:cs typeface="Verdana"/>
                <a:sym typeface="Verdana"/>
              </a:rPr>
              <a:t>CHUVA DE PERCUSSÃO CORPORAL</a:t>
            </a:r>
            <a:endParaRPr sz="2600" b="0" i="0" u="none" strike="noStrike" cap="none" dirty="0"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203;p2">
            <a:extLst>
              <a:ext uri="{FF2B5EF4-FFF2-40B4-BE49-F238E27FC236}">
                <a16:creationId xmlns:a16="http://schemas.microsoft.com/office/drawing/2014/main" id="{097D7C6A-ED81-F6AA-C251-20FF1DD7466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3157" y="380862"/>
            <a:ext cx="504825" cy="72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1476</Words>
  <Application>Microsoft Office PowerPoint</Application>
  <PresentationFormat>Apresentação na tela (16:9)</PresentationFormat>
  <Paragraphs>104</Paragraphs>
  <Slides>13</Slides>
  <Notes>13</Notes>
  <HiddenSlides>0</HiddenSlides>
  <MMClips>2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1" baseType="lpstr">
      <vt:lpstr>Grandstander SemiBold</vt:lpstr>
      <vt:lpstr>Arial</vt:lpstr>
      <vt:lpstr>Lato</vt:lpstr>
      <vt:lpstr>Verdana</vt:lpstr>
      <vt:lpstr>Fonte do Sistema Regular</vt:lpstr>
      <vt:lpstr>Grandstander Medium</vt:lpstr>
      <vt:lpstr>Grandstander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Neto</dc:creator>
  <cp:lastModifiedBy>Marcos Chagas</cp:lastModifiedBy>
  <cp:revision>11</cp:revision>
  <dcterms:modified xsi:type="dcterms:W3CDTF">2024-10-24T12:46:57Z</dcterms:modified>
</cp:coreProperties>
</file>