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Grandstander" pitchFamily="2" charset="0"/>
      <p:regular r:id="rId16"/>
      <p:bold r:id="rId17"/>
      <p:italic r:id="rId18"/>
      <p:boldItalic r:id="rId19"/>
    </p:embeddedFont>
    <p:embeddedFont>
      <p:font typeface="Grandstander Medium" pitchFamily="2" charset="0"/>
      <p:regular r:id="rId20"/>
      <p:italic r:id="rId21"/>
    </p:embeddedFont>
    <p:embeddedFont>
      <p:font typeface="Grandstander SemiBold" pitchFamily="2" charset="0"/>
      <p:bold r:id="rId22"/>
      <p:boldItalic r:id="rId23"/>
    </p:embeddedFont>
    <p:embeddedFont>
      <p:font typeface="Lato" panose="020F0502020204030203" pitchFamily="3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gSMY3EZeiwwqU+9Rm10Ml/NCk5O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143AD7-E749-5E1E-371D-A585C0C727CD}" name="User" initials="U" userId="Us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67710" autoAdjust="0"/>
  </p:normalViewPr>
  <p:slideViewPr>
    <p:cSldViewPr snapToGrid="0">
      <p:cViewPr varScale="1">
        <p:scale>
          <a:sx n="96" d="100"/>
          <a:sy n="96" d="100"/>
        </p:scale>
        <p:origin x="195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46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40" Type="http://customschemas.google.com/relationships/presentationmetadata" Target="meta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arolina Duarte Trintin" userId="1e0bc43a511dfa51" providerId="LiveId" clId="{A3A577A2-AE60-498A-AF6F-682C63320B24}"/>
    <pc:docChg chg="modSld">
      <pc:chgData name="Maria Carolina Duarte Trintin" userId="1e0bc43a511dfa51" providerId="LiveId" clId="{A3A577A2-AE60-498A-AF6F-682C63320B24}" dt="2024-10-15T13:20:46.480" v="1" actId="1076"/>
      <pc:docMkLst>
        <pc:docMk/>
      </pc:docMkLst>
      <pc:sldChg chg="modSp mod">
        <pc:chgData name="Maria Carolina Duarte Trintin" userId="1e0bc43a511dfa51" providerId="LiveId" clId="{A3A577A2-AE60-498A-AF6F-682C63320B24}" dt="2024-10-15T13:17:08.417" v="0" actId="1076"/>
        <pc:sldMkLst>
          <pc:docMk/>
          <pc:sldMk cId="0" sldId="258"/>
        </pc:sldMkLst>
        <pc:picChg chg="mod">
          <ac:chgData name="Maria Carolina Duarte Trintin" userId="1e0bc43a511dfa51" providerId="LiveId" clId="{A3A577A2-AE60-498A-AF6F-682C63320B24}" dt="2024-10-15T13:17:08.417" v="0" actId="1076"/>
          <ac:picMkLst>
            <pc:docMk/>
            <pc:sldMk cId="0" sldId="258"/>
            <ac:picMk id="89" creationId="{00000000-0000-0000-0000-000000000000}"/>
          </ac:picMkLst>
        </pc:picChg>
      </pc:sldChg>
      <pc:sldChg chg="modSp mod">
        <pc:chgData name="Maria Carolina Duarte Trintin" userId="1e0bc43a511dfa51" providerId="LiveId" clId="{A3A577A2-AE60-498A-AF6F-682C63320B24}" dt="2024-10-15T13:20:46.480" v="1" actId="1076"/>
        <pc:sldMkLst>
          <pc:docMk/>
          <pc:sldMk cId="0" sldId="261"/>
        </pc:sldMkLst>
        <pc:picChg chg="mod">
          <ac:chgData name="Maria Carolina Duarte Trintin" userId="1e0bc43a511dfa51" providerId="LiveId" clId="{A3A577A2-AE60-498A-AF6F-682C63320B24}" dt="2024-10-15T13:20:46.480" v="1" actId="1076"/>
          <ac:picMkLst>
            <pc:docMk/>
            <pc:sldMk cId="0" sldId="261"/>
            <ac:picMk id="12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duas-garotas-estao-lendo-livros-em-uma-pilha-de-livros_26214171.htm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boy-and-girl-reading-books-together-ilustra%C3%A7%C3%A3o-royalty-free/807287830?adppopup=true" TargetMode="External"/><Relationship Id="rId5" Type="http://schemas.openxmlformats.org/officeDocument/2006/relationships/hyperlink" Target="https://www.gettyimages.com.br/detail/ilustra%C3%A7%C3%A3o/music-note-sheet-musical-melody-isolated-ilustra%C3%A7%C3%A3o-royalty-free/1078425664?adppopup=true" TargetMode="External"/><Relationship Id="rId4" Type="http://schemas.openxmlformats.org/officeDocument/2006/relationships/hyperlink" Target="https://www.gettyimages.com.br/detail/ilustra%C3%A7%C3%A3o/two-girls-reading-books-ilustra%C3%A7%C3%A3o-royalty-free/838049030?adppopup=true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hcHdljLstM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boy-and-girl-reading-books-together-ilustra%C3%A7%C3%A3o-royalty-free/807287830?adppopup=tru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solidFill>
                  <a:schemeClr val="dk1"/>
                </a:solidFill>
              </a:rPr>
              <a:t>Caro professor, para esta aula, organize para levar, à sala, gibis, letras de músicas folclóricas, livros paradidáticos com histórias adequadas à faixa etária dos estudantes e imagens que contenham paisagens e ações cotidianas. Em seguida, utilize o roteiro proposto para a atividade, propiciando momentos de apreciação e experimentação de sonorização de histórias por meio de sons vocais e corporais. </a:t>
            </a:r>
            <a:endParaRPr sz="2000" dirty="0">
              <a:solidFill>
                <a:srgbClr val="13131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2" name="Google Shape;16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2" name="Google Shape;17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Slide 3 –</a:t>
            </a:r>
            <a:r>
              <a:rPr lang="pt-BR" sz="1600" b="1" dirty="0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https://br.freepik.com/vetores-gratis/duas-garotas-estao-lendo-livros-em-uma-pilha-de-livros_26214171.htm#query=leitura%20sonora%20crian%C3%A7as&amp;position=10&amp;from_view=search&amp;track=ais&amp;uuid=d5af962f-d92d-49a6-8d59-f487f31733de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Slides 4 e 5 –</a:t>
            </a:r>
            <a:r>
              <a:rPr lang="pt-BR" sz="1600" b="1" dirty="0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https://www.gettyimages.com.br/detail/ilustra%C3%A7%C3%A3o/two-girls-reading-books-ilustra%C3%A7%C3%A3o-royalty-free/838049030?adppopup=true</a:t>
            </a:r>
            <a:r>
              <a:rPr lang="pt-BR" sz="1600" dirty="0">
                <a:solidFill>
                  <a:srgbClr val="5097C0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https://www.gettyimages.com.br/detail/ilustra%C3%A7%C3%A3o/music-note-sheet-musical-melody-isolated-ilustra%C3%A7%C3%A3o-royalty-free/1078425664?adppopup=true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pt-B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Slide 9 –</a:t>
            </a:r>
            <a:r>
              <a:rPr lang="pt-BR" sz="1600" b="1" dirty="0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https://www.gettyimages.com.br/detail/ilustra%C3%A7%C3%A3o/boy-and-girl-reading-books-together-ilustra%C3%A7%C3%A3o-royalty-free/807287830?adppopup=true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1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0" name="Google Shape;18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dirty="0">
                <a:solidFill>
                  <a:schemeClr val="dk1"/>
                </a:solidFill>
              </a:rPr>
              <a:t>HAB. (EF02AR17) Apreciar e experimentar sonorização de histórias, explorando vozes e sons corporais.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Caro Professor, faça uma série de perguntas rápidas, a partir do questionamento sugerido no slide, a vários alunos, garantindo dinamismo e atenção constante, além de revisar o conteúdo de maneira ágil.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u="sng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</a:rPr>
              <a:t>https://www.gettyimages.com.br/detail/ilustra%C3%A7%C3%A3o/kids-love-to-read-books-ilustra%C3%A7%C3%A3o-royalty-free/505522433.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dirty="0"/>
              <a:t>https://www.gettyimages.com.br/detail/ilustra%C3%A7%C3%A3o/vector-background-with-colorful-music-notes-ilustra%C3%A7%C3%A3o-royalty-free/180211121?phrase=vetor+de+notas+musicais+coloridos&amp;searchscope=image%2Cfilm&amp;adppopup=true</a:t>
            </a:r>
            <a:r>
              <a:rPr lang="pt-BR" sz="1600" u="sng" dirty="0">
                <a:solidFill>
                  <a:srgbClr val="5097C0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</p:txBody>
      </p:sp>
      <p:sp>
        <p:nvSpPr>
          <p:cNvPr id="80" name="Google Shape;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200" u="sng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</a:rPr>
              <a:t>https://www.gettyimages.com.br/detail/ilustra%C3%A7%C3%A3o/cute-intelligent-african-american-girl-in-ilustra%C3%A7%C3%A3o-royalty-free/1277935326.</a:t>
            </a:r>
            <a:endParaRPr dirty="0">
              <a:solidFill>
                <a:schemeClr val="dk1"/>
              </a:solidFill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2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Slides 5 –</a:t>
            </a:r>
            <a:r>
              <a:rPr lang="pt-B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1600" u="sng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</a:rPr>
              <a:t>https://www.gettyimages.com.br/detail/ilustra%C3%A7%C3%A3o/boy-with-curly-hair-reading-a-book-ilustra%C3%A7%C3%A3o-royalty-free/1584683281.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https://www.youtube.com/watch?v=_hcHdljLstM</a:t>
            </a:r>
            <a:r>
              <a:rPr lang="pt-BR" sz="16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600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1" name="Google Shape;13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d37a5cb53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2" name="Google Shape;142;g2d37a5cb53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Font typeface="Arial"/>
              <a:buNone/>
            </a:pPr>
            <a:r>
              <a:rPr lang="pt-BR" sz="1200" u="sng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https://www.gettyimages.com.br/detail/ilustra%C3%A7%C3%A3o/boy-and-girl-reading-books-together-ilustra%C3%A7%C3%A3o-royalty-free/807287830?adppopup=true</a:t>
            </a:r>
            <a:r>
              <a:rPr lang="pt-BR" sz="1600" u="sng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b="0" dirty="0"/>
          </a:p>
        </p:txBody>
      </p:sp>
      <p:sp>
        <p:nvSpPr>
          <p:cNvPr id="153" name="Google Shape;15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E556A2B-BC81-93F4-7A28-1B9BF9661B3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" name="Google Shape;26;p9">
            <a:extLst>
              <a:ext uri="{FF2B5EF4-FFF2-40B4-BE49-F238E27FC236}">
                <a16:creationId xmlns:a16="http://schemas.microsoft.com/office/drawing/2014/main" id="{3ACBD63A-FC9F-5E11-DB08-EA9F9E777E7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bff5210c6_0_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g29bff5210c6_0_1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bff5210c6_0_14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bff5210c6_0_14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bff5210c6_0_143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1E4A1216-6B9F-C736-F215-377F83C83CC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53003633-2019-3C3E-7F92-290F0E6DBF3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6F71098F-70BC-6D70-46DD-BC27E26493B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9"/>
          <p:cNvSpPr/>
          <p:nvPr/>
        </p:nvSpPr>
        <p:spPr>
          <a:xfrm>
            <a:off x="204850" y="225325"/>
            <a:ext cx="8757000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96A89C70-2FA2-6733-983F-24930CBB38F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hcHdljLst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_hcHdljLstM?feature=oembed" TargetMode="External"/><Relationship Id="rId6" Type="http://schemas.openxmlformats.org/officeDocument/2006/relationships/hyperlink" Target="https://www.youtube.com/watch?v=_hcHdljLstM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H</a:t>
            </a: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ISTÓRIA VIVA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2°</a:t>
            </a:r>
            <a:endParaRPr sz="2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 rot="-59535">
            <a:off x="3220662" y="3495813"/>
            <a:ext cx="2702505" cy="3861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4" name="Google Shape;64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14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cxnSp>
        <p:nvCxnSpPr>
          <p:cNvPr id="69" name="Google Shape;69;p1"/>
          <p:cNvCxnSpPr>
            <a:stCxn id="62" idx="1"/>
          </p:cNvCxnSpPr>
          <p:nvPr/>
        </p:nvCxnSpPr>
        <p:spPr>
          <a:xfrm>
            <a:off x="8866623" y="634449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" name="Google Shape;70;p1"/>
          <p:cNvCxnSpPr/>
          <p:nvPr/>
        </p:nvCxnSpPr>
        <p:spPr>
          <a:xfrm rot="10800000" flipH="1">
            <a:off x="8485498" y="637449"/>
            <a:ext cx="197100" cy="66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1" name="Google Shape;71;p1"/>
          <p:cNvCxnSpPr/>
          <p:nvPr/>
        </p:nvCxnSpPr>
        <p:spPr>
          <a:xfrm>
            <a:off x="461400" y="4255400"/>
            <a:ext cx="65400" cy="6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3230750" y="1993950"/>
            <a:ext cx="54009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69900" lvl="0" indent="-342900" algn="just" rtl="0"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Fonte do Sistema Regular"/>
              <a:buChar char="●"/>
            </a:pPr>
            <a:r>
              <a:rPr lang="pt-BR" dirty="0"/>
              <a:t>APRECIAMOS E EXPERIMENTAMOS A SONORIZAÇÃO DE HISTÓRIAS.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68" name="Google Shape;168;p26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69" name="Google Shape;169;p26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276793" y="202216"/>
            <a:ext cx="3001025" cy="42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>
            <a:spLocks noGrp="1"/>
          </p:cNvSpPr>
          <p:nvPr>
            <p:ph type="body" idx="1"/>
          </p:nvPr>
        </p:nvSpPr>
        <p:spPr>
          <a:xfrm>
            <a:off x="424050" y="724828"/>
            <a:ext cx="8295900" cy="383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</a:pPr>
            <a:r>
              <a:rPr lang="pt-BR" dirty="0"/>
              <a:t>LEMOV, D.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aula. Porto Alegre: Penso, 2022.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</a:pPr>
            <a:r>
              <a:rPr lang="pt-BR" dirty="0"/>
              <a:t>SÃO PAULO (Estado) Secretaria da Educação. </a:t>
            </a:r>
            <a:r>
              <a:rPr lang="pt-BR" b="1" dirty="0"/>
              <a:t>Currículo em Ação</a:t>
            </a:r>
            <a:r>
              <a:rPr lang="pt-BR" dirty="0"/>
              <a:t>. Caderno do Professor, Arte, Ensino Fundamental – Anos Iniciais, v. 2. 2023. Disponível em: </a:t>
            </a:r>
            <a:r>
              <a:rPr lang="pt-BR" dirty="0">
                <a:hlinkClick r:id="rId3"/>
              </a:rPr>
              <a:t>https://efape.educacao.sp.gov.br/curriculopaulista/wp-content/uploads/2022/06/PROF_miolo_EF_AI_ARTE_V2_01a05.pdf</a:t>
            </a:r>
            <a:r>
              <a:rPr lang="pt-BR" dirty="0"/>
              <a:t>. Acesso em: 07 mar. 2023.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</a:pPr>
            <a:r>
              <a:rPr lang="pt-BR" dirty="0"/>
              <a:t>SÃO PAULO (Estado) Secretaria da Educação. </a:t>
            </a:r>
            <a:r>
              <a:rPr lang="pt-BR" b="1" dirty="0"/>
              <a:t>Currículo Paulista</a:t>
            </a:r>
            <a:r>
              <a:rPr lang="pt-BR" dirty="0"/>
              <a:t>: etapas Educação Infantil e Ensino Fundamental, 2019. Disponível em: </a:t>
            </a:r>
            <a:r>
              <a:rPr lang="pt-BR" dirty="0">
                <a:hlinkClick r:id="rId4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/>
              <a:t>. Acesso em: 07 mar. 2023.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</a:pP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</a:pP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</a:pP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</a:pP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body" idx="1"/>
          </p:nvPr>
        </p:nvSpPr>
        <p:spPr>
          <a:xfrm>
            <a:off x="579862" y="839400"/>
            <a:ext cx="7938069" cy="219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Aft>
                <a:spcPts val="12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1" dirty="0">
                <a:latin typeface="+mn-lt"/>
                <a:ea typeface="Verdana"/>
                <a:cs typeface="Verdana"/>
                <a:sym typeface="Verdana"/>
              </a:rPr>
              <a:t>Lista de imagens e vídeos</a:t>
            </a:r>
          </a:p>
          <a:p>
            <a:pPr marL="0" lvl="0" indent="0" algn="l" rtl="0">
              <a:spcAft>
                <a:spcPts val="12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1" dirty="0">
                <a:latin typeface="+mn-lt"/>
              </a:rPr>
              <a:t>Slide 1 – </a:t>
            </a:r>
            <a:r>
              <a:rPr lang="pt-BR" sz="1800" dirty="0">
                <a:latin typeface="+mn-lt"/>
              </a:rPr>
              <a:t>Imagem de capa: SEDUC-SP.</a:t>
            </a:r>
            <a:endParaRPr sz="18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sz="1800" b="1" dirty="0">
                <a:latin typeface="+mn-lt"/>
              </a:rPr>
              <a:t>Slides 3, 4, 5 e 9 – </a:t>
            </a:r>
            <a:r>
              <a:rPr lang="pt-BR" sz="1800" dirty="0">
                <a:latin typeface="+mn-lt"/>
              </a:rPr>
              <a:t>© Getty Images.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sz="1800" b="1" dirty="0">
                <a:latin typeface="+mn-lt"/>
              </a:rPr>
              <a:t>Slide 6 – </a:t>
            </a:r>
            <a:r>
              <a:rPr lang="pt-BR" sz="1800" u="sng" dirty="0">
                <a:solidFill>
                  <a:schemeClr val="hlink"/>
                </a:solidFill>
                <a:latin typeface="+mn-lt"/>
                <a:ea typeface="Verdana"/>
                <a:cs typeface="Verdana"/>
                <a:sym typeface="Verdana"/>
                <a:hlinkClick r:id="rId3"/>
              </a:rPr>
              <a:t>https://www.youtube.com/watch?v=_hcHdljLstM</a:t>
            </a:r>
            <a:r>
              <a:rPr lang="pt-BR" sz="1800" u="sng" dirty="0">
                <a:solidFill>
                  <a:schemeClr val="hlink"/>
                </a:solidFill>
                <a:latin typeface="+mn-lt"/>
                <a:ea typeface="Verdana"/>
                <a:cs typeface="Verdana"/>
                <a:sym typeface="Verdana"/>
              </a:rPr>
              <a:t>.</a:t>
            </a:r>
            <a:endParaRPr sz="1800" u="sng" dirty="0">
              <a:solidFill>
                <a:schemeClr val="hlink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endParaRPr sz="1800" b="1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endParaRPr sz="1800" u="sng" dirty="0">
              <a:solidFill>
                <a:schemeClr val="accent5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endParaRPr sz="18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endParaRPr sz="18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endParaRPr sz="18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Font typeface="Arial"/>
              <a:buNone/>
            </a:pPr>
            <a:endParaRPr sz="1800" dirty="0">
              <a:solidFill>
                <a:schemeClr val="dk1"/>
              </a:solidFill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sz="18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Font typeface="Arial"/>
              <a:buNone/>
            </a:pPr>
            <a:endParaRPr sz="1800" dirty="0">
              <a:solidFill>
                <a:schemeClr val="dk1"/>
              </a:solidFill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Font typeface="Arial"/>
              <a:buNone/>
            </a:pPr>
            <a:endParaRPr sz="1800" dirty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"/>
          <p:cNvSpPr txBox="1">
            <a:spLocks noGrp="1"/>
          </p:cNvSpPr>
          <p:nvPr>
            <p:ph type="body" idx="1"/>
          </p:nvPr>
        </p:nvSpPr>
        <p:spPr>
          <a:xfrm>
            <a:off x="4818874" y="740314"/>
            <a:ext cx="4096525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pt-BR" dirty="0"/>
              <a:t>CONHECER E EXPLORAR OS PROCESSOS DE CRIAÇÃO DA SONORIZAÇÃO DE HISTÓRIAS.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77" name="Google Shape;77;g29bff5210c6_0_217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SONORIZAÇÃO DE HISTÓRIAS;</a:t>
            </a:r>
            <a:endParaRPr dirty="0"/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JOGO MUSICAL.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A630323-B6D1-4A21-1456-0056DB509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352782" y="1326100"/>
            <a:ext cx="3048287" cy="34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C3D10D1-4C09-2407-941F-F5205A85E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-12964" t="15524" r="-1" b="-1794"/>
          <a:stretch/>
        </p:blipFill>
        <p:spPr bwMode="auto">
          <a:xfrm rot="1777605">
            <a:off x="3545316" y="1437666"/>
            <a:ext cx="2404582" cy="199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Google Shape;82;p2"/>
          <p:cNvSpPr txBox="1">
            <a:spLocks noGrp="1"/>
          </p:cNvSpPr>
          <p:nvPr>
            <p:ph type="body" idx="1"/>
          </p:nvPr>
        </p:nvSpPr>
        <p:spPr>
          <a:xfrm>
            <a:off x="544675" y="3130071"/>
            <a:ext cx="37719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44500" lvl="0" indent="-342900" rtl="0">
              <a:spcAft>
                <a:spcPts val="1200"/>
              </a:spcAft>
              <a:buClr>
                <a:srgbClr val="74489D"/>
              </a:buClr>
              <a:buSzPct val="80000"/>
              <a:buFont typeface="Fonte do Sistema Regular"/>
              <a:buChar char="●"/>
            </a:pPr>
            <a:r>
              <a:rPr lang="pt-BR" dirty="0"/>
              <a:t>VOCÊ JÁ PARTICIPOU DE UMA SONORIZAÇÃO DE HISTÓRIAS?</a:t>
            </a:r>
            <a:endParaRPr dirty="0"/>
          </a:p>
        </p:txBody>
      </p:sp>
      <p:sp>
        <p:nvSpPr>
          <p:cNvPr id="86" name="Google Shape;86;p2"/>
          <p:cNvSpPr txBox="1"/>
          <p:nvPr/>
        </p:nvSpPr>
        <p:spPr>
          <a:xfrm>
            <a:off x="414401" y="751575"/>
            <a:ext cx="5828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600" b="1" dirty="0">
                <a:solidFill>
                  <a:schemeClr val="dk1"/>
                </a:solidFill>
              </a:rPr>
              <a:t>SONORIZAÇÃO DE HISTÓRIAS</a:t>
            </a:r>
            <a:br>
              <a:rPr lang="pt-B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 txBox="1"/>
          <p:nvPr/>
        </p:nvSpPr>
        <p:spPr>
          <a:xfrm>
            <a:off x="6414650" y="426425"/>
            <a:ext cx="2353500" cy="4311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dirty="0"/>
              <a:t>DE SURPRESA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12830" y="281911"/>
            <a:ext cx="603640" cy="57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295600" y="629400"/>
            <a:ext cx="770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SONORIZAÇÃO DE HISTÓRIAS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99" name="Google Shape;99;p12"/>
          <p:cNvSpPr txBox="1"/>
          <p:nvPr/>
        </p:nvSpPr>
        <p:spPr>
          <a:xfrm>
            <a:off x="391971" y="1502625"/>
            <a:ext cx="4419129" cy="2708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É COMO DAR VIDA A HISTÓRIAS </a:t>
            </a:r>
            <a:r>
              <a:rPr lang="pt-BR" sz="2000" b="1" dirty="0">
                <a:solidFill>
                  <a:schemeClr val="dk1"/>
                </a:solidFill>
              </a:rPr>
              <a:t>USANDO SONS</a:t>
            </a:r>
            <a:r>
              <a:rPr lang="pt-BR" sz="2000" dirty="0">
                <a:solidFill>
                  <a:schemeClr val="dk1"/>
                </a:solidFill>
              </a:rPr>
              <a:t>, </a:t>
            </a:r>
            <a:r>
              <a:rPr lang="pt-BR" sz="2000" b="1" dirty="0">
                <a:solidFill>
                  <a:schemeClr val="dk1"/>
                </a:solidFill>
              </a:rPr>
              <a:t>MÚSICAS</a:t>
            </a:r>
            <a:r>
              <a:rPr lang="pt-BR" sz="2000" dirty="0">
                <a:solidFill>
                  <a:schemeClr val="dk1"/>
                </a:solidFill>
              </a:rPr>
              <a:t> E </a:t>
            </a:r>
            <a:r>
              <a:rPr lang="pt-BR" sz="2000" b="1" dirty="0">
                <a:solidFill>
                  <a:schemeClr val="dk1"/>
                </a:solidFill>
              </a:rPr>
              <a:t>EFEITOS SONOROS</a:t>
            </a:r>
            <a:r>
              <a:rPr lang="pt-BR" sz="2000" dirty="0">
                <a:solidFill>
                  <a:schemeClr val="dk1"/>
                </a:solidFill>
              </a:rPr>
              <a:t>. AO ADICIONAR MAGIA AOS PERSONAGENS E LUGARES, TORNANDO A HISTÓRIA FICA MUITO MAIS EMOCIONANTE E ENVOLVENTE.</a:t>
            </a:r>
            <a:r>
              <a:rPr lang="pt-BR" sz="2400" dirty="0">
                <a:solidFill>
                  <a:schemeClr val="dk1"/>
                </a:solidFill>
              </a:rPr>
              <a:t> </a:t>
            </a:r>
            <a:endParaRPr dirty="0"/>
          </a:p>
        </p:txBody>
      </p:sp>
      <p:pic>
        <p:nvPicPr>
          <p:cNvPr id="101" name="Google Shape;10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59725">
            <a:off x="5465130" y="527170"/>
            <a:ext cx="3237669" cy="804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0756A96-5952-EF1B-371D-9BF521AA5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037194" y="1539584"/>
            <a:ext cx="1691153" cy="319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77;p5">
            <a:extLst>
              <a:ext uri="{FF2B5EF4-FFF2-40B4-BE49-F238E27FC236}">
                <a16:creationId xmlns:a16="http://schemas.microsoft.com/office/drawing/2014/main" id="{87000CA8-C66C-2AB6-EEA8-2088C2AA71E7}"/>
              </a:ext>
            </a:extLst>
          </p:cNvPr>
          <p:cNvSpPr txBox="1"/>
          <p:nvPr/>
        </p:nvSpPr>
        <p:spPr>
          <a:xfrm rot="897">
            <a:off x="7611289" y="459762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442650" y="697500"/>
            <a:ext cx="10985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dirty="0">
                <a:solidFill>
                  <a:schemeClr val="dk1"/>
                </a:solidFill>
              </a:rPr>
              <a:t>SONORIZAÇÃO DE HISTÓRIAS</a:t>
            </a:r>
            <a:endParaRPr sz="6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567800" y="1890350"/>
            <a:ext cx="4338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OS PERSONAGENS PODEM GANHAR VOZES E OS LUGARES, TRILHA SONORA, CRIANDO UMA EXPERIÊNCIA MÁGICA ENQUANTO VOCÊ OUVE A HISTÓRIA.</a:t>
            </a:r>
            <a:endParaRPr sz="10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93B5D37-082D-09C7-6C1D-DB07D24C6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968230" y="1890350"/>
            <a:ext cx="2693939" cy="298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Google Shape;11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59719">
            <a:off x="5197839" y="595086"/>
            <a:ext cx="3557416" cy="1188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ídia Online 4" descr="CONTO SONORO - A História de Joãozinho">
            <a:hlinkClick r:id="" action="ppaction://media"/>
            <a:extLst>
              <a:ext uri="{FF2B5EF4-FFF2-40B4-BE49-F238E27FC236}">
                <a16:creationId xmlns:a16="http://schemas.microsoft.com/office/drawing/2014/main" id="{0113F7AF-8DD0-3F11-8BCB-EC7EE4EC09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332471" y="1508038"/>
            <a:ext cx="4107601" cy="2320795"/>
          </a:xfrm>
          <a:prstGeom prst="rect">
            <a:avLst/>
          </a:prstGeom>
        </p:spPr>
      </p:pic>
      <p:sp>
        <p:nvSpPr>
          <p:cNvPr id="119" name="Google Shape;119;p15"/>
          <p:cNvSpPr txBox="1">
            <a:spLocks noGrp="1"/>
          </p:cNvSpPr>
          <p:nvPr>
            <p:ph type="body" idx="1"/>
          </p:nvPr>
        </p:nvSpPr>
        <p:spPr>
          <a:xfrm>
            <a:off x="543150" y="1694925"/>
            <a:ext cx="3388200" cy="30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dirty="0"/>
              <a:t>VAMOS CONHECER UMA HISTÓRIA SONORIZADA? ASSISTA AO VÍDEO A SEGUIR.</a:t>
            </a:r>
            <a:endParaRPr sz="1600" dirty="0"/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1800" dirty="0"/>
          </a:p>
        </p:txBody>
      </p:sp>
      <p:sp>
        <p:nvSpPr>
          <p:cNvPr id="123" name="Google Shape;123;p15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442650" y="668550"/>
            <a:ext cx="582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pt-BR" sz="2600" b="1" dirty="0">
                <a:solidFill>
                  <a:schemeClr val="dk1"/>
                </a:solidFill>
              </a:rPr>
              <a:t>SONORIZAÇÃO DE HISTÓRIAS</a:t>
            </a:r>
            <a:endParaRPr sz="600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28" name="Google Shape;12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4696" y="304800"/>
            <a:ext cx="548607" cy="363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70;p5">
            <a:extLst>
              <a:ext uri="{FF2B5EF4-FFF2-40B4-BE49-F238E27FC236}">
                <a16:creationId xmlns:a16="http://schemas.microsoft.com/office/drawing/2014/main" id="{4EE21E2F-7493-FA68-B061-67F642AA5EEB}"/>
              </a:ext>
            </a:extLst>
          </p:cNvPr>
          <p:cNvGrpSpPr/>
          <p:nvPr/>
        </p:nvGrpSpPr>
        <p:grpSpPr>
          <a:xfrm>
            <a:off x="3931350" y="3693310"/>
            <a:ext cx="4508722" cy="590353"/>
            <a:chOff x="3120931" y="3122343"/>
            <a:chExt cx="4508722" cy="590353"/>
          </a:xfrm>
        </p:grpSpPr>
        <p:sp>
          <p:nvSpPr>
            <p:cNvPr id="3" name="Google Shape;171;p5">
              <a:extLst>
                <a:ext uri="{FF2B5EF4-FFF2-40B4-BE49-F238E27FC236}">
                  <a16:creationId xmlns:a16="http://schemas.microsoft.com/office/drawing/2014/main" id="{713C289A-4720-2A19-E1AA-68D0AAA0B9A1}"/>
                </a:ext>
              </a:extLst>
            </p:cNvPr>
            <p:cNvSpPr txBox="1"/>
            <p:nvPr/>
          </p:nvSpPr>
          <p:spPr>
            <a:xfrm>
              <a:off x="3522052" y="3280300"/>
              <a:ext cx="4107601" cy="432396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u="sng" dirty="0">
                  <a:solidFill>
                    <a:schemeClr val="hlink"/>
                  </a:solidFill>
                  <a:latin typeface="+mn-lt"/>
                  <a:ea typeface="Verdana"/>
                  <a:cs typeface="Verdana"/>
                  <a:sym typeface="Verdana"/>
                  <a:hlinkClick r:id="rId6"/>
                </a:rPr>
                <a:t>https://www.youtube.com/watch?v=_hcHdljLstM</a:t>
              </a:r>
              <a:endParaRPr lang="pt-BR" u="sng" dirty="0">
                <a:solidFill>
                  <a:schemeClr val="hlink"/>
                </a:solidFill>
                <a:latin typeface="+mn-lt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4" name="Google Shape;172;p5">
              <a:extLst>
                <a:ext uri="{FF2B5EF4-FFF2-40B4-BE49-F238E27FC236}">
                  <a16:creationId xmlns:a16="http://schemas.microsoft.com/office/drawing/2014/main" id="{C1DC4913-238C-9ACD-FEE3-7691B347AEF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body" idx="1"/>
          </p:nvPr>
        </p:nvSpPr>
        <p:spPr>
          <a:xfrm>
            <a:off x="493500" y="1366050"/>
            <a:ext cx="8135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NA AULA PASSADA, EXPERIMENTAMOS OS SONS DO CORPO.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/>
              <a:t>VAMOS CRIAR UMA SONORIZAÇÃO DE HISTÓRIAS POR MEIO DE SONS VOCAIS E CORPORAIS.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/>
              <a:t>A SONORIZAÇÃO DE UMA HISTÓRIA É O PROCESSO MEDIANTE O QUAL UM ENREDO SE TORNA SONORO POR MEIO DA VOZ E DO CORPO. NÃO É NECESSÁRIO SONORIZAR A HISTÓRIA TODA, PODEMOS ESCOLHER APENAS </a:t>
            </a:r>
          </a:p>
        </p:txBody>
      </p:sp>
      <p:sp>
        <p:nvSpPr>
          <p:cNvPr id="137" name="Google Shape;137;p21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8" name="Google Shape;138;p21"/>
          <p:cNvSpPr txBox="1"/>
          <p:nvPr/>
        </p:nvSpPr>
        <p:spPr>
          <a:xfrm>
            <a:off x="286896" y="552300"/>
            <a:ext cx="490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</a:t>
            </a:r>
            <a:r>
              <a:rPr lang="pt-BR" sz="2600" b="1" dirty="0">
                <a:solidFill>
                  <a:schemeClr val="dk1"/>
                </a:solidFill>
              </a:rPr>
              <a:t>BRINCAR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rgbClr val="B72F7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03;p2">
            <a:extLst>
              <a:ext uri="{FF2B5EF4-FFF2-40B4-BE49-F238E27FC236}">
                <a16:creationId xmlns:a16="http://schemas.microsoft.com/office/drawing/2014/main" id="{61D056CB-67C2-1906-3A7E-56E24FCD2F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40313" y="474900"/>
            <a:ext cx="504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d37a5cb536_0_17"/>
          <p:cNvSpPr txBox="1">
            <a:spLocks noGrp="1"/>
          </p:cNvSpPr>
          <p:nvPr>
            <p:ph type="body" idx="1"/>
          </p:nvPr>
        </p:nvSpPr>
        <p:spPr>
          <a:xfrm>
            <a:off x="408150" y="1329100"/>
            <a:ext cx="8327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r>
              <a:rPr lang="pt-BR" dirty="0"/>
              <a:t>ROTEIRO:</a:t>
            </a:r>
            <a:endParaRPr dirty="0"/>
          </a:p>
          <a:p>
            <a:pPr marL="457200" lvl="0" indent="-431800" rtl="0">
              <a:spcBef>
                <a:spcPts val="1200"/>
              </a:spcBef>
              <a:spcAft>
                <a:spcPts val="0"/>
              </a:spcAft>
              <a:buClr>
                <a:srgbClr val="B72F7C"/>
              </a:buClr>
              <a:buSzPts val="2000"/>
              <a:buFont typeface="Arial"/>
              <a:buAutoNum type="arabicPeriod"/>
            </a:pPr>
            <a:r>
              <a:rPr lang="pt-BR" dirty="0"/>
              <a:t>EM GRUPOS, ESCOLHAM UM LIVRO, UMA MÚSICA, UM GIBI OU ALGUMAS IMAGENS PARA CONTAR UMA HISTÓRIA;</a:t>
            </a:r>
            <a:endParaRPr dirty="0"/>
          </a:p>
          <a:p>
            <a:pPr marL="457200" lvl="0" indent="-431800" rtl="0">
              <a:spcBef>
                <a:spcPts val="1200"/>
              </a:spcBef>
              <a:spcAft>
                <a:spcPts val="0"/>
              </a:spcAft>
              <a:buClr>
                <a:srgbClr val="B72F7C"/>
              </a:buClr>
              <a:buSzPts val="2000"/>
              <a:buFont typeface="Arial"/>
              <a:buAutoNum type="arabicPeriod"/>
            </a:pPr>
            <a:r>
              <a:rPr lang="pt-BR" dirty="0"/>
              <a:t>FAÇA A LEITURA DO TEXTO ESCOLHIDO COM A AJUDA DO SEU PROFESSOR;</a:t>
            </a:r>
            <a:endParaRPr dirty="0"/>
          </a:p>
          <a:p>
            <a:pPr marL="457200" lvl="0" indent="-431800" rtl="0">
              <a:spcBef>
                <a:spcPts val="1200"/>
              </a:spcBef>
              <a:spcAft>
                <a:spcPts val="0"/>
              </a:spcAft>
              <a:buClr>
                <a:srgbClr val="B72F7C"/>
              </a:buClr>
              <a:buSzPts val="2000"/>
              <a:buFont typeface="Arial"/>
              <a:buAutoNum type="arabicPeriod"/>
            </a:pPr>
            <a:r>
              <a:rPr lang="pt-BR" dirty="0"/>
              <a:t>ESCOLHAM COMO UTILIZARÃO A VOZ E OS SONS DO CORPO PARA SONORIZAR A HISTÓRIA ESCOLHIDA.</a:t>
            </a:r>
            <a:endParaRPr dirty="0"/>
          </a:p>
          <a:p>
            <a:pPr marL="1016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endParaRPr dirty="0"/>
          </a:p>
          <a:p>
            <a:pPr marL="1016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2F7C"/>
              </a:buClr>
              <a:buSzPts val="2000"/>
              <a:buNone/>
            </a:pPr>
            <a:endParaRPr dirty="0"/>
          </a:p>
        </p:txBody>
      </p:sp>
      <p:sp>
        <p:nvSpPr>
          <p:cNvPr id="148" name="Google Shape;148;g2d37a5cb536_0_17"/>
          <p:cNvSpPr txBox="1"/>
          <p:nvPr/>
        </p:nvSpPr>
        <p:spPr>
          <a:xfrm rot="-60107">
            <a:off x="134881" y="151128"/>
            <a:ext cx="1733065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9" name="Google Shape;149;g2d37a5cb536_0_17"/>
          <p:cNvSpPr txBox="1"/>
          <p:nvPr/>
        </p:nvSpPr>
        <p:spPr>
          <a:xfrm>
            <a:off x="442071" y="648375"/>
            <a:ext cx="435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</a:t>
            </a:r>
            <a:r>
              <a:rPr lang="pt-BR" sz="2600" b="1" dirty="0">
                <a:solidFill>
                  <a:schemeClr val="dk1"/>
                </a:solidFill>
              </a:rPr>
              <a:t>BRINCAR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rgbClr val="B72F7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03;p2">
            <a:extLst>
              <a:ext uri="{FF2B5EF4-FFF2-40B4-BE49-F238E27FC236}">
                <a16:creationId xmlns:a16="http://schemas.microsoft.com/office/drawing/2014/main" id="{282EBC89-A50B-AB36-E7C3-48C05CCD37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40313" y="474900"/>
            <a:ext cx="504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529100" y="2284950"/>
            <a:ext cx="3841200" cy="21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dirty="0"/>
              <a:t>VAMOS APRESENTAR A SONORIZAÇÃO DA HISTÓRIA PARA A TURMA?</a:t>
            </a:r>
            <a:endParaRPr sz="1600" dirty="0"/>
          </a:p>
        </p:txBody>
      </p:sp>
      <p:sp>
        <p:nvSpPr>
          <p:cNvPr id="156" name="Google Shape;156;p23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417175" y="871775"/>
            <a:ext cx="4398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2600" b="1" dirty="0">
                <a:solidFill>
                  <a:schemeClr val="dk1"/>
                </a:solidFill>
              </a:rPr>
              <a:t>H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ORA DO ES</a:t>
            </a:r>
            <a:r>
              <a:rPr lang="pt-BR" sz="2600" b="1" dirty="0">
                <a:solidFill>
                  <a:schemeClr val="dk1"/>
                </a:solidFill>
              </a:rPr>
              <a:t>PETÁCULO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926" y="1559287"/>
            <a:ext cx="3768427" cy="3072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3;p2">
            <a:extLst>
              <a:ext uri="{FF2B5EF4-FFF2-40B4-BE49-F238E27FC236}">
                <a16:creationId xmlns:a16="http://schemas.microsoft.com/office/drawing/2014/main" id="{4A661160-E0C6-6135-8975-1D4AF3E4467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40313" y="474900"/>
            <a:ext cx="504825" cy="7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1015</Words>
  <Application>Microsoft Office PowerPoint</Application>
  <PresentationFormat>Apresentação na tela (16:9)</PresentationFormat>
  <Paragraphs>74</Paragraphs>
  <Slides>13</Slides>
  <Notes>13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Fonte do Sistema Regular</vt:lpstr>
      <vt:lpstr>Arial</vt:lpstr>
      <vt:lpstr>Verdana</vt:lpstr>
      <vt:lpstr>Lato</vt:lpstr>
      <vt:lpstr>Grandstander Medium</vt:lpstr>
      <vt:lpstr>Calibri</vt:lpstr>
      <vt:lpstr>Grandstander</vt:lpstr>
      <vt:lpstr>Grandstander SemiBold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Vilas Boas Carpi</dc:creator>
  <cp:lastModifiedBy>Marcos Chagas</cp:lastModifiedBy>
  <cp:revision>12</cp:revision>
  <dcterms:modified xsi:type="dcterms:W3CDTF">2024-10-23T16:55:29Z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0x010100408EE817DB53524E868F271A9F207EC3</vt:lpwstr>
  </property>
  <property fmtid="{D5CDD505-2E9C-101B-9397-08002B2CF9AE}" pid="3" name="MediaServiceImageTags">
    <vt:lpwstr/>
  </property>
</Properties>
</file>