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Grandstander" pitchFamily="2" charset="0"/>
      <p:regular r:id="rId15"/>
      <p:bold r:id="rId16"/>
      <p:italic r:id="rId17"/>
      <p:boldItalic r:id="rId18"/>
    </p:embeddedFont>
    <p:embeddedFont>
      <p:font typeface="Grandstander Medium" pitchFamily="2" charset="0"/>
      <p:regular r:id="rId19"/>
      <p:italic r:id="rId20"/>
    </p:embeddedFont>
    <p:embeddedFont>
      <p:font typeface="Grandstander SemiBold" pitchFamily="2" charset="0"/>
      <p:bold r:id="rId21"/>
      <p:boldItalic r:id="rId22"/>
    </p:embeddedFon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jm1cZXL+Nrq1TrqfMflLf73bYe6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s Silva" initials="HMVdS" lastIdx="2" clrIdx="0">
    <p:extLst>
      <p:ext uri="{19B8F6BF-5375-455C-9EA6-DF929625EA0E}">
        <p15:presenceInfo xmlns:p15="http://schemas.microsoft.com/office/powerpoint/2012/main" userId="Heloisa Marques Viegas das Silva" providerId="None"/>
      </p:ext>
    </p:extLst>
  </p:cmAuthor>
  <p:cmAuthor id="2" name="Marcos Gimenes" initials="MG" lastIdx="1" clrIdx="1">
    <p:extLst>
      <p:ext uri="{19B8F6BF-5375-455C-9EA6-DF929625EA0E}">
        <p15:presenceInfo xmlns:p15="http://schemas.microsoft.com/office/powerpoint/2012/main" userId="c32f034e280784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651F8C-F0D6-4401-82C5-0694A26DC122}">
  <a:tblStyle styleId="{59651F8C-F0D6-4401-82C5-0694A26DC1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86284" autoAdjust="0"/>
  </p:normalViewPr>
  <p:slideViewPr>
    <p:cSldViewPr snapToGrid="0">
      <p:cViewPr varScale="1">
        <p:scale>
          <a:sx n="145" d="100"/>
          <a:sy n="145" d="100"/>
        </p:scale>
        <p:origin x="54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60" d="100"/>
          <a:sy n="160" d="100"/>
        </p:scale>
        <p:origin x="226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music-staff-with-music-notes-vector-ilustra%C3%A7%C3%A3o-royalty-free/475582788?phrase=PARTITURA&amp;adppopup=true" TargetMode="External"/><Relationship Id="rId3" Type="http://schemas.openxmlformats.org/officeDocument/2006/relationships/hyperlink" Target="https://www.gettyimages.com.br/detail/ilustra%C3%A7%C3%A3o/child-playing-drums-ilustra%C3%A7%C3%A3o-royalty-free/861030516" TargetMode="External"/><Relationship Id="rId7" Type="http://schemas.openxmlformats.org/officeDocument/2006/relationships/hyperlink" Target="https://www.musicca.com/pt/bateria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musicca.com/pt/guitarra" TargetMode="External"/><Relationship Id="rId5" Type="http://schemas.openxmlformats.org/officeDocument/2006/relationships/hyperlink" Target="https://www.musicca.com/pt/piano" TargetMode="External"/><Relationship Id="rId10" Type="http://schemas.openxmlformats.org/officeDocument/2006/relationships/hyperlink" Target="https://www.youtube.com/watch?v=JI9L5aZqJIE" TargetMode="External"/><Relationship Id="rId4" Type="http://schemas.openxmlformats.org/officeDocument/2006/relationships/hyperlink" Target="https://br.freepik.com/vetores-gratis/menina-em-moldura-redonda-de-arco-iris-com-simbolos-de-melodia_18681496.htm#page=11&amp;query=JOGO%20MUSICAL%20CRIAN%C3%87A&amp;position=6&amp;from_view=search&amp;track=ais" TargetMode="External"/><Relationship Id="rId9" Type="http://schemas.openxmlformats.org/officeDocument/2006/relationships/hyperlink" Target="https://www.gettyimages.com.br/detail/ilustra%C3%A7%C3%A3o/sheet-music-sound-series-treble-clef-sheet-ilustra%C3%A7%C3%A3o-royalty-free/1475474456?phrase=PARTITURA+clave+de+sol&amp;adppopup=true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group-of-happy-african-children-karo-tribe-east-imagem-royalty-free/624671926?phrase=AFRICA+CRIAN%C3%87AS+DAN%C3%87ANDO+CANTANDO+CULTURA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suriname-pointing-at-a-globe-imagem-royalty-free/182682828?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singing-sisters-imagem-royalty-free/1254375393?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57lUdPW3mc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foto/happy-longhair-brunette-little-girl-isolated-on-imagem-royalty-free/1302960692?adppopup=true" TargetMode="External"/><Relationship Id="rId4" Type="http://schemas.openxmlformats.org/officeDocument/2006/relationships/hyperlink" Target="https://www.youtube.com/watch?v=8CvyMaAGWUM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7" name="Google Shape;1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 dirty="0"/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pt-BR" sz="1800" b="1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3 – </a:t>
            </a:r>
            <a:r>
              <a:rPr lang="pt-BR" sz="18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https://www.gettyimages.com.br/detail/ilustra%C3%A7%C3%A3o/child-playing-drums-ilustra%C3%A7%C3%A3o-royalty-free/861030516</a:t>
            </a:r>
            <a:r>
              <a:rPr lang="pt-BR" sz="18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? </a:t>
            </a:r>
            <a:endParaRPr b="0" dirty="0"/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pt-BR" sz="1800" b="1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4 – </a:t>
            </a:r>
            <a:r>
              <a:rPr lang="pt-BR" sz="18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https://br.freepik.com/vetores-gratis/menina-em-moldura-redonda-de-arco-iris-com-simbolos-de-melodia_18681496.htm#page=11&amp;query=JOGO%20MUSICAL%20CRIAN%C3%87A&amp;position=6&amp;from_view=search&amp;track=ais</a:t>
            </a:r>
            <a:r>
              <a:rPr lang="pt-BR" sz="18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pt-BR" sz="11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https://www.musicca.com/pt/piano</a:t>
            </a:r>
            <a:r>
              <a:rPr lang="pt-BR" sz="1100" u="sng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u="sng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https://www.musicca.com/pt/guitarra</a:t>
            </a:r>
            <a:r>
              <a:rPr lang="pt-BR" sz="1100" u="sng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u="sng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https://www.musicca.com/pt/bateria</a:t>
            </a:r>
            <a:r>
              <a:rPr lang="pt-BR" sz="1100" u="sng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pt-BR" sz="1100" dirty="0"/>
            </a:br>
            <a:endParaRPr b="0" dirty="0"/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pt-BR" sz="1800" b="1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5 – </a:t>
            </a:r>
            <a:r>
              <a:rPr lang="pt-BR" sz="18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https://www.gettyimages.com.br/detail/ilustra%C3%A7%C3%A3o/music-staff-with-music-notes-vector-ilustra%C3%A7%C3%A3o-royalty-free/475582788?phrase=PARTITURA&amp;adppopup=true</a:t>
            </a:r>
            <a:endParaRPr b="0" dirty="0"/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pt-BR" sz="1800" b="1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6 </a:t>
            </a:r>
            <a:r>
              <a:rPr lang="pt-BR" sz="18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https://www.gettyimages.com.br/detail/ilustra%C3%A7%C3%A3o/sheet-music-sound-series-treble-clef-sheet-ilustra%C3%A7%C3%A3o-royalty-free/1475474456?phrase=PARTITURA+clave+de+sol&amp;adppopup=true</a:t>
            </a:r>
            <a:r>
              <a:rPr lang="pt-BR" sz="18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pt-BR" sz="1800" u="sng" dirty="0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https://www.youtube.com/watch?v=0IMvBajYC3Y</a:t>
            </a:r>
            <a:endParaRPr sz="1800" b="0" i="0" u="none" strike="noStrik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pt-BR" sz="1800" b="1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10 – </a:t>
            </a:r>
            <a:r>
              <a:rPr lang="pt-BR" sz="1800" b="0" i="0" u="sng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https://www.youtube.com/watch?v=JI9L5aZqJIE</a:t>
            </a:r>
            <a:r>
              <a:rPr lang="pt-BR" sz="1800" b="0" i="0" u="none" strike="noStrik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 </a:t>
            </a:r>
            <a:endParaRPr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/>
          </a:p>
        </p:txBody>
      </p:sp>
      <p:sp>
        <p:nvSpPr>
          <p:cNvPr id="175" name="Google Shape;17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HABILIDADE (EF15AR24) Caracterizar e experimentar brinquedos, brincadeiras, jogos, danças, canções e histórias de diferentes matrizes estéticas e culturais.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dirty="0">
                <a:solidFill>
                  <a:schemeClr val="dk1"/>
                </a:solidFill>
              </a:rPr>
              <a:t>Caro professor, promova uma discussão ordenada e focada, garantindo que os alunos mantenham o foco no tema central, definindo claramente os critérios e o foco da discussão, orientando os alunos a darem respostas concisas, com base em evidências, e evitando desvios irrelevantes durante a conversa.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https://www.gettyimages.com.br/detail/foto/group-of-happy-african-children-karo-tribe-east-imagem-royalty-free/624671926?phrase=AFRICA+CRIAN%C3%87AS+DAN%C3%87ANDO+CANTANDO+CULTURA&amp;adppopup=true</a:t>
            </a:r>
            <a:r>
              <a:rPr lang="pt-BR" sz="1200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80" name="Google Shape;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https://www.gettyimages.com.br/detail/foto/suriname-pointing-at-a-globe-imagem-royalty-free/182682828?adppopup=true</a:t>
            </a:r>
            <a:r>
              <a:rPr lang="pt-BR" sz="1200" u="sng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37cf8536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2d37cf8536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https://www.gettyimages.com.br/detail/foto/singing-sisters-imagem-royalty-free/1254375393?adppopup=true</a:t>
            </a:r>
            <a:endParaRPr sz="120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800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5" name="Google Shape;1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d37a5cb53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https://www.youtube.com/watch?v=b57lUdPW3mc</a:t>
            </a:r>
            <a:r>
              <a:rPr lang="pt-BR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r>
              <a:rPr lang="pt-BR" sz="1200" dirty="0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2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https://www.youtube.com/watch?v=8CvyMaAGWUM</a:t>
            </a:r>
            <a:r>
              <a:rPr lang="pt-BR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r>
              <a:rPr lang="pt-BR" sz="1200" dirty="0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2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https://www.gettyimages.com.br/detail/foto/happy-longhair-brunette-little-girl-isolated-on-imagem-royalty-free/1302960692?a</a:t>
            </a:r>
            <a:endParaRPr lang="pt-BR" sz="120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20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dirty="0"/>
              <a:t>Referência da imagem: </a:t>
            </a:r>
            <a:r>
              <a:rPr lang="pt-BR" sz="1200" dirty="0">
                <a:hlinkClick r:id="rId5"/>
              </a:rPr>
              <a:t>https://www.gettyimages.com.br/detail/foto/happy-longhair-brunette-little-girl-isolated-on-imagem-royalty-free/1302960692?adppopup=true</a:t>
            </a:r>
            <a:r>
              <a:rPr lang="pt-BR" sz="1200" dirty="0"/>
              <a:t> </a:t>
            </a:r>
            <a:endParaRPr sz="1200" dirty="0"/>
          </a:p>
        </p:txBody>
      </p:sp>
      <p:sp>
        <p:nvSpPr>
          <p:cNvPr id="128" name="Google Shape;128;g2d37a5cb53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 dirty="0"/>
          </a:p>
        </p:txBody>
      </p:sp>
      <p:sp>
        <p:nvSpPr>
          <p:cNvPr id="145" name="Google Shape;14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7" name="Google Shape;1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927AEFC1-B1D6-BD02-D869-3187CCD8A35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bff5210c6_0_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g29bff5210c6_0_1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bff5210c6_0_14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bff5210c6_0_14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bff5210c6_0_143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45A5459-649F-522D-0A33-A35FE4A460E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9594A9A-7702-947C-C5AE-DD19449B665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7CE23DB0-FFD5-57AD-D708-0918C81323FF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9"/>
          <p:cNvSpPr/>
          <p:nvPr/>
        </p:nvSpPr>
        <p:spPr>
          <a:xfrm>
            <a:off x="204850" y="225325"/>
            <a:ext cx="8757000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355DF40-3468-8B3B-5A7A-C502EDA8145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57lUdPW3m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QjlmRDk9ktI" TargetMode="External"/><Relationship Id="rId4" Type="http://schemas.openxmlformats.org/officeDocument/2006/relationships/hyperlink" Target="https://www.youtube.com/watch?v=8CvyMaAGWUM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hyperlink" Target="https://www.youtube.com/watch?v=b57lUdPW3mc" TargetMode="External"/><Relationship Id="rId4" Type="http://schemas.openxmlformats.org/officeDocument/2006/relationships/hyperlink" Target="https://www.youtube.com/watch?v=8CvyMaAGWU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QjlmRDk9ktI?feature=oembed" TargetMode="External"/><Relationship Id="rId6" Type="http://schemas.openxmlformats.org/officeDocument/2006/relationships/image" Target="../media/image15.png"/><Relationship Id="rId5" Type="http://schemas.openxmlformats.org/officeDocument/2006/relationships/hyperlink" Target="https://www.youtube.com/watch?v=QjlmRDk9ktI" TargetMode="Externa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RITMOS QUE ENCANTAM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2°</a:t>
            </a:r>
            <a:endParaRPr sz="2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 rot="-59535">
            <a:off x="3220662" y="3495813"/>
            <a:ext cx="2702505" cy="3861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4" name="Google Shape;64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5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cxnSp>
        <p:nvCxnSpPr>
          <p:cNvPr id="69" name="Google Shape;69;p1"/>
          <p:cNvCxnSpPr>
            <a:stCxn id="62" idx="1"/>
          </p:cNvCxnSpPr>
          <p:nvPr/>
        </p:nvCxnSpPr>
        <p:spPr>
          <a:xfrm>
            <a:off x="8866623" y="634449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" name="Google Shape;70;p1"/>
          <p:cNvCxnSpPr/>
          <p:nvPr/>
        </p:nvCxnSpPr>
        <p:spPr>
          <a:xfrm rot="10800000" flipH="1">
            <a:off x="8485498" y="637449"/>
            <a:ext cx="197100" cy="66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" name="Google Shape;71;p1"/>
          <p:cNvCxnSpPr/>
          <p:nvPr/>
        </p:nvCxnSpPr>
        <p:spPr>
          <a:xfrm>
            <a:off x="461400" y="4255400"/>
            <a:ext cx="65400" cy="6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body" idx="1"/>
          </p:nvPr>
        </p:nvSpPr>
        <p:spPr>
          <a:xfrm>
            <a:off x="424050" y="711325"/>
            <a:ext cx="8295900" cy="34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Aft>
                <a:spcPts val="1200"/>
              </a:spcAft>
              <a:buSzPts val="2000"/>
            </a:pPr>
            <a:r>
              <a:rPr lang="pt-BR" dirty="0"/>
              <a:t>LEMOV, D.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aula. Porto Alegre: Penso, 2022.</a:t>
            </a:r>
            <a:endParaRPr dirty="0"/>
          </a:p>
          <a:p>
            <a:pPr marL="101600" lvl="0" indent="0" algn="l" rtl="0">
              <a:lnSpc>
                <a:spcPct val="100000"/>
              </a:lnSpc>
              <a:spcAft>
                <a:spcPts val="1200"/>
              </a:spcAft>
              <a:buSzPts val="2000"/>
            </a:pPr>
            <a:r>
              <a:rPr lang="pt-BR" dirty="0"/>
              <a:t>SÃO PAULO (Estado) Secretaria da Educação. </a:t>
            </a:r>
            <a:r>
              <a:rPr lang="pt-BR" b="1" dirty="0"/>
              <a:t>Currículo em Ação</a:t>
            </a:r>
            <a:r>
              <a:rPr lang="pt-BR" dirty="0"/>
              <a:t>. Caderno do Professor – Arte – Ensino Fundamental – Anos Iniciais, v. 2. 2023. Disponível em: </a:t>
            </a:r>
            <a:r>
              <a:rPr lang="pt-BR" dirty="0">
                <a:hlinkClick r:id="rId3"/>
              </a:rPr>
              <a:t>https://efape.educacao.sp.gov.br/curriculopaulista/wp-content/uploads/2022/06/PROF_miolo_EF_AI_ARTE_V2_01a05.pdf</a:t>
            </a:r>
            <a:r>
              <a:rPr lang="pt-BR" dirty="0"/>
              <a:t>. Acesso em: 7 mar. 2023.</a:t>
            </a:r>
            <a:endParaRPr dirty="0"/>
          </a:p>
          <a:p>
            <a:pPr marL="101600" lvl="0" indent="0" algn="l" rtl="0">
              <a:lnSpc>
                <a:spcPct val="100000"/>
              </a:lnSpc>
              <a:spcAft>
                <a:spcPts val="1200"/>
              </a:spcAft>
              <a:buSzPts val="2000"/>
            </a:pPr>
            <a:r>
              <a:rPr lang="pt-BR" dirty="0"/>
              <a:t>SÃO PAULO (Estado) Secretaria da Educação. </a:t>
            </a:r>
            <a:r>
              <a:rPr lang="pt-BR" b="1" dirty="0"/>
              <a:t>Currículo Paulista</a:t>
            </a:r>
            <a:r>
              <a:rPr lang="pt-BR" dirty="0"/>
              <a:t>: etapas Educação Infantil e Ensino Fundamental, 2019. Disponível em: </a:t>
            </a:r>
            <a:r>
              <a:rPr lang="pt-BR" dirty="0">
                <a:hlinkClick r:id="rId4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/>
              <a:t>. Acesso em: 7 mar. 2023.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body" idx="1"/>
          </p:nvPr>
        </p:nvSpPr>
        <p:spPr>
          <a:xfrm>
            <a:off x="571500" y="674940"/>
            <a:ext cx="8001000" cy="3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b="1" dirty="0">
                <a:latin typeface="+mn-lt"/>
                <a:ea typeface="Verdana"/>
                <a:cs typeface="Verdana"/>
                <a:sym typeface="Verdana"/>
              </a:rPr>
              <a:t>Lista de imagens e vídeos</a:t>
            </a:r>
            <a:endParaRPr b="1" dirty="0">
              <a:latin typeface="+mn-lt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+mn-lt"/>
              </a:rPr>
              <a:t>Slide 1 – </a:t>
            </a:r>
            <a:r>
              <a:rPr lang="pt-BR" dirty="0">
                <a:latin typeface="+mn-lt"/>
              </a:rPr>
              <a:t>Imagem de capa: SEDUC-SP.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+mn-lt"/>
              </a:rPr>
              <a:t>Slides 3, 4, 5 e 7 – </a:t>
            </a:r>
            <a:r>
              <a:rPr lang="pt-BR" dirty="0">
                <a:latin typeface="+mn-lt"/>
              </a:rPr>
              <a:t>© Getty Imagens.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+mn-lt"/>
              </a:rPr>
              <a:t>Slide 7 – </a:t>
            </a:r>
            <a:r>
              <a:rPr lang="pt-BR" u="sng" dirty="0">
                <a:latin typeface="+mn-lt"/>
                <a:hlinkClick r:id="rId3"/>
              </a:rPr>
              <a:t>https://www.youtube.com/watch?v=b57lUdPW3mc</a:t>
            </a:r>
            <a:r>
              <a:rPr lang="pt-BR" dirty="0">
                <a:latin typeface="+mn-lt"/>
              </a:rPr>
              <a:t>;</a:t>
            </a:r>
            <a:br>
              <a:rPr lang="pt-BR" dirty="0">
                <a:uFill>
                  <a:noFill/>
                </a:uFill>
                <a:latin typeface="+mn-lt"/>
              </a:rPr>
            </a:br>
            <a:r>
              <a:rPr lang="pt-BR" u="sng" dirty="0">
                <a:latin typeface="+mn-lt"/>
                <a:hlinkClick r:id="rId4"/>
              </a:rPr>
              <a:t>https://www.youtube.com/watch?v=8CvyMaAGWUM</a:t>
            </a:r>
            <a:r>
              <a:rPr lang="pt-BR" dirty="0">
                <a:latin typeface="+mn-lt"/>
              </a:rPr>
              <a:t>.</a:t>
            </a:r>
            <a:endParaRPr lang="pt-BR" b="1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+mn-lt"/>
              </a:rPr>
              <a:t>Slide 8 – </a:t>
            </a:r>
            <a:r>
              <a:rPr lang="pt-BR" u="sng" dirty="0">
                <a:latin typeface="+mn-lt"/>
                <a:ea typeface="Verdana"/>
                <a:cs typeface="Verdana"/>
                <a:sym typeface="Verdana"/>
                <a:hlinkClick r:id="rId5"/>
              </a:rPr>
              <a:t>https://www.youtube.com/watch?v=QjlmRDk9ktI</a:t>
            </a:r>
            <a:r>
              <a:rPr lang="pt-BR" dirty="0">
                <a:latin typeface="+mn-lt"/>
                <a:ea typeface="Verdana"/>
                <a:cs typeface="Verdana"/>
                <a:sym typeface="Verdana"/>
              </a:rPr>
              <a:t>.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"/>
          <p:cNvSpPr txBox="1">
            <a:spLocks noGrp="1"/>
          </p:cNvSpPr>
          <p:nvPr>
            <p:ph type="body" idx="1"/>
          </p:nvPr>
        </p:nvSpPr>
        <p:spPr>
          <a:xfrm>
            <a:off x="4762202" y="843789"/>
            <a:ext cx="4096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83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Fonte do Sistema Regular"/>
              <a:buChar char="●"/>
            </a:pPr>
            <a:r>
              <a:rPr lang="pt-BR" dirty="0"/>
              <a:t>DANÇAS, CANÇÕES E BRINCADEIRAS DE MATRIZ CULTURAL AFRICANA.</a:t>
            </a:r>
            <a:endParaRPr dirty="0"/>
          </a:p>
          <a:p>
            <a:pPr marL="800100" indent="-342900">
              <a:buSzPct val="80000"/>
              <a:buFont typeface="Fonte do Sistema Regular"/>
              <a:buChar char="●"/>
            </a:pPr>
            <a:endParaRPr dirty="0"/>
          </a:p>
          <a:p>
            <a:pPr marL="342900" indent="-342900">
              <a:buSzPct val="80000"/>
              <a:buFont typeface="Fonte do Sistema Regular"/>
              <a:buChar char="●"/>
            </a:pPr>
            <a:endParaRPr dirty="0"/>
          </a:p>
          <a:p>
            <a:pPr marL="469900" indent="-342900">
              <a:buSzPct val="80000"/>
              <a:buFont typeface="Fonte do Sistema Regular"/>
              <a:buChar char="●"/>
            </a:pPr>
            <a:endParaRPr dirty="0"/>
          </a:p>
        </p:txBody>
      </p:sp>
      <p:sp>
        <p:nvSpPr>
          <p:cNvPr id="77" name="Google Shape;77;g29bff5210c6_0_217"/>
          <p:cNvSpPr txBox="1">
            <a:spLocks noGrp="1"/>
          </p:cNvSpPr>
          <p:nvPr>
            <p:ph type="body" idx="2"/>
          </p:nvPr>
        </p:nvSpPr>
        <p:spPr>
          <a:xfrm>
            <a:off x="493500" y="843789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Fonte do Sistema Regular"/>
              <a:buChar char="●"/>
            </a:pPr>
            <a:r>
              <a:rPr lang="pt-BR" dirty="0"/>
              <a:t>DANÇAS, CANÇÕES E BRINCADEIRAS DE MATRIZ CULTURAL AFRICANA.</a:t>
            </a:r>
            <a:endParaRPr dirty="0"/>
          </a:p>
          <a:p>
            <a:pPr marL="800100" indent="-342900">
              <a:buSzPct val="80000"/>
              <a:buFont typeface="Fonte do Sistema Regular"/>
              <a:buChar char="●"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/>
          <p:nvPr/>
        </p:nvSpPr>
        <p:spPr>
          <a:xfrm>
            <a:off x="347300" y="629400"/>
            <a:ext cx="4180350" cy="6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INFLUÊNCIA AFRICANA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347300" y="1485425"/>
            <a:ext cx="4611300" cy="2569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O QUE VOCÊ SABE SOBRE A INFLUÊNCIA AFRICANA EM NOSSO PAÍS?</a:t>
            </a:r>
            <a:endParaRPr sz="20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QUAIS BRINCADEIRAS AFRICANAS VOCÊ CONHECE?</a:t>
            </a:r>
            <a:endParaRPr sz="2000" dirty="0">
              <a:solidFill>
                <a:schemeClr val="dk1"/>
              </a:solidFill>
            </a:endParaRPr>
          </a:p>
          <a:p>
            <a:pPr marL="12700" lvl="0" indent="0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VOCÊ CONHECE UMA CANÇÃO AFRICANA? QUAL?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87" name="Google Shape;8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0437" y="1214400"/>
            <a:ext cx="3506438" cy="3510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52;p5">
            <a:extLst>
              <a:ext uri="{FF2B5EF4-FFF2-40B4-BE49-F238E27FC236}">
                <a16:creationId xmlns:a16="http://schemas.microsoft.com/office/drawing/2014/main" id="{42603F23-8CA1-7496-8264-5341DCC3591B}"/>
              </a:ext>
            </a:extLst>
          </p:cNvPr>
          <p:cNvGrpSpPr/>
          <p:nvPr/>
        </p:nvGrpSpPr>
        <p:grpSpPr>
          <a:xfrm>
            <a:off x="5100191" y="319810"/>
            <a:ext cx="3666684" cy="574779"/>
            <a:chOff x="3298724" y="4150116"/>
            <a:chExt cx="3666684" cy="574779"/>
          </a:xfrm>
        </p:grpSpPr>
        <p:sp>
          <p:nvSpPr>
            <p:cNvPr id="3" name="Google Shape;153;p5">
              <a:extLst>
                <a:ext uri="{FF2B5EF4-FFF2-40B4-BE49-F238E27FC236}">
                  <a16:creationId xmlns:a16="http://schemas.microsoft.com/office/drawing/2014/main" id="{39095FAB-261F-2A72-8458-7C4E6B4B4394}"/>
                </a:ext>
              </a:extLst>
            </p:cNvPr>
            <p:cNvSpPr txBox="1"/>
            <p:nvPr/>
          </p:nvSpPr>
          <p:spPr>
            <a:xfrm>
              <a:off x="3548799" y="4294038"/>
              <a:ext cx="341660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DISCUSSÃO DISCIPLINADA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154;p5">
              <a:extLst>
                <a:ext uri="{FF2B5EF4-FFF2-40B4-BE49-F238E27FC236}">
                  <a16:creationId xmlns:a16="http://schemas.microsoft.com/office/drawing/2014/main" id="{3D404E4F-24DE-8938-BF66-78643F70E7A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432175" y="798125"/>
            <a:ext cx="453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INFLUÊNCIAS AFRICANAS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99" name="Google Shape;99;p12"/>
          <p:cNvSpPr txBox="1"/>
          <p:nvPr/>
        </p:nvSpPr>
        <p:spPr>
          <a:xfrm>
            <a:off x="513175" y="1628900"/>
            <a:ext cx="4449000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A INFLUÊNCIA AFRICANA NO BRASIL OCORRE DE VÁRIAS FORMAS NA NOSSA CULTURA: NA CULINÁRIA, NAS DANÇAS, NAS MÚSICAS E EM ALGUMAS RELIGIÕES.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100" name="Google Shape;100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2775" y="369175"/>
            <a:ext cx="2784501" cy="41767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77;p5">
            <a:extLst>
              <a:ext uri="{FF2B5EF4-FFF2-40B4-BE49-F238E27FC236}">
                <a16:creationId xmlns:a16="http://schemas.microsoft.com/office/drawing/2014/main" id="{758FBAE1-C668-CEC8-01C6-5DC487E8DD06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d37cf8536a_0_19"/>
          <p:cNvSpPr txBox="1"/>
          <p:nvPr/>
        </p:nvSpPr>
        <p:spPr>
          <a:xfrm rot="-60062">
            <a:off x="134895" y="152577"/>
            <a:ext cx="156263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0" name="Google Shape;110;g2d37cf8536a_0_19"/>
          <p:cNvSpPr txBox="1"/>
          <p:nvPr/>
        </p:nvSpPr>
        <p:spPr>
          <a:xfrm>
            <a:off x="380450" y="709125"/>
            <a:ext cx="453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INFLUÊNCIAS AFRICANAS</a:t>
            </a:r>
            <a:endParaRPr sz="2600" b="1" dirty="0">
              <a:solidFill>
                <a:schemeClr val="dk1"/>
              </a:solidFill>
            </a:endParaRPr>
          </a:p>
        </p:txBody>
      </p:sp>
      <p:pic>
        <p:nvPicPr>
          <p:cNvPr id="111" name="Google Shape;111;g2d37cf8536a_0_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0950" y="1707413"/>
            <a:ext cx="4030601" cy="26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2d37cf8536a_0_19"/>
          <p:cNvSpPr txBox="1"/>
          <p:nvPr/>
        </p:nvSpPr>
        <p:spPr>
          <a:xfrm>
            <a:off x="380450" y="1294125"/>
            <a:ext cx="4308300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A MÚSICA AFRICANA SE ESPALHOU PELO MUNDO, INCLUINDO O BRASIL. OS RITMOS CATIVANTES E AS MELODIAS CHEIAS DE ENERGIA TÊM UMA INFLUÊNCIA NA NOSSA MÚSICA. DO SAMBA AO AXÉ, MUITOS ESTILOS BRASILEIROS TÊM RAÍZES NA RIQUEZA MUSICAL DA ÁFRICA.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graphicFrame>
        <p:nvGraphicFramePr>
          <p:cNvPr id="121" name="Google Shape;121;p21"/>
          <p:cNvGraphicFramePr/>
          <p:nvPr/>
        </p:nvGraphicFramePr>
        <p:xfrm>
          <a:off x="285450" y="1214388"/>
          <a:ext cx="6240000" cy="3453706"/>
        </p:xfrm>
        <a:graphic>
          <a:graphicData uri="http://schemas.openxmlformats.org/drawingml/2006/table">
            <a:tbl>
              <a:tblPr>
                <a:noFill/>
                <a:tableStyleId>{59651F8C-F0D6-4401-82C5-0694A26DC122}</a:tableStyleId>
              </a:tblPr>
              <a:tblGrid>
                <a:gridCol w="6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1" dirty="0"/>
                        <a:t>Si Mama Kaa’ (Tanzânia)</a:t>
                      </a:r>
                      <a:endParaRPr sz="2000" b="1" dirty="0"/>
                    </a:p>
                  </a:txBody>
                  <a:tcPr marL="91425" marR="91425" marT="91425" marB="91425"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i="1" dirty="0"/>
                        <a:t>SI MAMA KAA / SI MAMA KAA</a:t>
                      </a:r>
                      <a:endParaRPr sz="2000" i="1" dirty="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i="1" dirty="0"/>
                        <a:t>RUKA, RUKA, RUKA / SI MAMA KAA</a:t>
                      </a:r>
                      <a:endParaRPr sz="2000" i="1" dirty="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i="1" dirty="0"/>
                        <a:t>TEMBEA, TEMBEA, TEMBEA / TEMBEA, TEMBEA, TEMBEA</a:t>
                      </a:r>
                      <a:endParaRPr sz="2000" b="1" i="1" dirty="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i="1" dirty="0"/>
                        <a:t>RUKA, RUKA, RUKA / SI MAMA KAA</a:t>
                      </a:r>
                      <a:endParaRPr sz="2000" i="1" dirty="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i="1" dirty="0"/>
                        <a:t>KIMBIA, KIMBIA, KIMBIA / KIMBIA, KIMBIA, KIMBIA</a:t>
                      </a:r>
                      <a:endParaRPr sz="2000" i="1" dirty="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pt-BR" sz="2000" i="1" dirty="0"/>
                        <a:t>RUKA, RUKA, RUKA / SI MAMA KAA </a:t>
                      </a:r>
                      <a:endParaRPr sz="2000" i="1" dirty="0"/>
                    </a:p>
                  </a:txBody>
                  <a:tcPr marL="91425" marR="91425" marT="91425" marB="91425"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2" name="Google Shape;122;p21"/>
          <p:cNvSpPr txBox="1"/>
          <p:nvPr/>
        </p:nvSpPr>
        <p:spPr>
          <a:xfrm>
            <a:off x="6525450" y="1535963"/>
            <a:ext cx="2490600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LEGENDA:</a:t>
            </a:r>
            <a:endParaRPr sz="2000" b="1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b="1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SI MAMA: </a:t>
            </a:r>
            <a:r>
              <a:rPr lang="pt-BR" sz="2000" dirty="0">
                <a:solidFill>
                  <a:schemeClr val="dk1"/>
                </a:solidFill>
              </a:rPr>
              <a:t>FICAR PARADO EM PÉ</a:t>
            </a:r>
            <a:br>
              <a:rPr lang="pt-BR" sz="2000" dirty="0">
                <a:solidFill>
                  <a:schemeClr val="dk1"/>
                </a:solidFill>
              </a:rPr>
            </a:br>
            <a:r>
              <a:rPr lang="pt-BR" sz="2000" b="1" dirty="0">
                <a:solidFill>
                  <a:schemeClr val="dk1"/>
                </a:solidFill>
              </a:rPr>
              <a:t>KAA: </a:t>
            </a:r>
            <a:r>
              <a:rPr lang="pt-BR" sz="2000" dirty="0">
                <a:solidFill>
                  <a:schemeClr val="dk1"/>
                </a:solidFill>
              </a:rPr>
              <a:t>ABAIXAR</a:t>
            </a:r>
            <a:br>
              <a:rPr lang="pt-BR" sz="2000" dirty="0">
                <a:solidFill>
                  <a:schemeClr val="dk1"/>
                </a:solidFill>
              </a:rPr>
            </a:br>
            <a:r>
              <a:rPr lang="pt-BR" sz="2000" b="1" dirty="0">
                <a:solidFill>
                  <a:schemeClr val="dk1"/>
                </a:solidFill>
              </a:rPr>
              <a:t>RUKA: </a:t>
            </a:r>
            <a:r>
              <a:rPr lang="pt-BR" sz="2000" dirty="0">
                <a:solidFill>
                  <a:schemeClr val="dk1"/>
                </a:solidFill>
              </a:rPr>
              <a:t>PULAR</a:t>
            </a:r>
            <a:br>
              <a:rPr lang="pt-BR" sz="2000" dirty="0">
                <a:solidFill>
                  <a:schemeClr val="dk1"/>
                </a:solidFill>
              </a:rPr>
            </a:br>
            <a:r>
              <a:rPr lang="pt-BR" sz="2000" b="1" dirty="0">
                <a:solidFill>
                  <a:schemeClr val="dk1"/>
                </a:solidFill>
              </a:rPr>
              <a:t>TEMBEA: </a:t>
            </a:r>
            <a:r>
              <a:rPr lang="pt-BR" sz="2000" dirty="0">
                <a:solidFill>
                  <a:schemeClr val="dk1"/>
                </a:solidFill>
              </a:rPr>
              <a:t>ANDAR</a:t>
            </a:r>
            <a:br>
              <a:rPr lang="pt-BR" sz="2000" dirty="0">
                <a:solidFill>
                  <a:schemeClr val="dk1"/>
                </a:solidFill>
              </a:rPr>
            </a:br>
            <a:r>
              <a:rPr lang="pt-BR" sz="2000" b="1" dirty="0">
                <a:solidFill>
                  <a:schemeClr val="dk1"/>
                </a:solidFill>
              </a:rPr>
              <a:t>KIMBIA: </a:t>
            </a:r>
            <a:r>
              <a:rPr lang="pt-BR" sz="2000" dirty="0">
                <a:solidFill>
                  <a:schemeClr val="dk1"/>
                </a:solidFill>
              </a:rPr>
              <a:t>CORRER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325150" y="552300"/>
            <a:ext cx="7020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VAMOS CANTAR E BRINCAR?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2" name="Google Shape;177;p5">
            <a:extLst>
              <a:ext uri="{FF2B5EF4-FFF2-40B4-BE49-F238E27FC236}">
                <a16:creationId xmlns:a16="http://schemas.microsoft.com/office/drawing/2014/main" id="{90D391AA-769A-0AE5-4AA0-479ECADB01AA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203;p2">
            <a:extLst>
              <a:ext uri="{FF2B5EF4-FFF2-40B4-BE49-F238E27FC236}">
                <a16:creationId xmlns:a16="http://schemas.microsoft.com/office/drawing/2014/main" id="{E337D94F-49C2-9D4D-9282-039331E98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40313" y="413400"/>
            <a:ext cx="504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37a5cb536_0_17"/>
          <p:cNvSpPr txBox="1"/>
          <p:nvPr/>
        </p:nvSpPr>
        <p:spPr>
          <a:xfrm rot="-60107">
            <a:off x="134881" y="151128"/>
            <a:ext cx="1733065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34" name="Google Shape;134;g2d37a5cb536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8475" y="302188"/>
            <a:ext cx="2499475" cy="453912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2d37a5cb536_0_17"/>
          <p:cNvSpPr txBox="1"/>
          <p:nvPr/>
        </p:nvSpPr>
        <p:spPr>
          <a:xfrm>
            <a:off x="354700" y="629400"/>
            <a:ext cx="7693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VAMOS CANTAR E BRINCAR?</a:t>
            </a:r>
            <a:endParaRPr sz="400" dirty="0">
              <a:solidFill>
                <a:schemeClr val="dk1"/>
              </a:solidFill>
            </a:endParaRPr>
          </a:p>
        </p:txBody>
      </p:sp>
      <p:sp>
        <p:nvSpPr>
          <p:cNvPr id="136" name="Google Shape;136;g2d37a5cb536_0_17"/>
          <p:cNvSpPr txBox="1"/>
          <p:nvPr/>
        </p:nvSpPr>
        <p:spPr>
          <a:xfrm>
            <a:off x="354700" y="1180550"/>
            <a:ext cx="545370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ASSISTA AOS VÍDEOS A SEGUIR PARA APRENDER A CANTAR E BRINCAR: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38" name="Google Shape;138;g2d37a5cb536_0_17"/>
          <p:cNvSpPr txBox="1"/>
          <p:nvPr/>
        </p:nvSpPr>
        <p:spPr>
          <a:xfrm>
            <a:off x="802296" y="3287393"/>
            <a:ext cx="4631510" cy="40017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u="sng" dirty="0">
                <a:solidFill>
                  <a:schemeClr val="dk1"/>
                </a:solidFill>
                <a:hlinkClick r:id="rId4"/>
              </a:rPr>
              <a:t>https://www.youtube.com/watch?v=8CvyMaAGWUM</a:t>
            </a:r>
            <a:r>
              <a:rPr lang="pt-BR" u="sng" dirty="0">
                <a:solidFill>
                  <a:schemeClr val="dk1"/>
                </a:solidFill>
              </a:rPr>
              <a:t> </a:t>
            </a:r>
            <a:r>
              <a:rPr lang="pt-BR" i="0" u="none" strike="noStrike" cap="none" dirty="0">
                <a:solidFill>
                  <a:srgbClr val="000000"/>
                </a:solidFill>
              </a:rPr>
              <a:t> </a:t>
            </a:r>
            <a:endParaRPr dirty="0"/>
          </a:p>
        </p:txBody>
      </p:sp>
      <p:sp>
        <p:nvSpPr>
          <p:cNvPr id="140" name="Google Shape;140;g2d37a5cb536_0_17"/>
          <p:cNvSpPr txBox="1"/>
          <p:nvPr/>
        </p:nvSpPr>
        <p:spPr>
          <a:xfrm>
            <a:off x="916701" y="2491913"/>
            <a:ext cx="4432393" cy="4002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rPr>
              <a:t>   </a:t>
            </a:r>
            <a:r>
              <a:rPr lang="pt-BR" u="sng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  <a:hlinkClick r:id="rId5"/>
              </a:rPr>
              <a:t>https://www.youtube.com/watch?v=b57lUdPW3mc</a:t>
            </a:r>
            <a:r>
              <a:rPr lang="pt-BR" u="sng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 </a:t>
            </a:r>
            <a:endParaRPr dirty="0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141" name="Google Shape;141;g2d37a5cb536_0_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1262" y="2347503"/>
            <a:ext cx="500151" cy="49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85;p2">
            <a:extLst>
              <a:ext uri="{FF2B5EF4-FFF2-40B4-BE49-F238E27FC236}">
                <a16:creationId xmlns:a16="http://schemas.microsoft.com/office/drawing/2014/main" id="{04788BC8-E93F-95B2-D760-34455EBC0EA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01748" y="344206"/>
            <a:ext cx="559254" cy="37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41;g2d37a5cb536_0_17">
            <a:extLst>
              <a:ext uri="{FF2B5EF4-FFF2-40B4-BE49-F238E27FC236}">
                <a16:creationId xmlns:a16="http://schemas.microsoft.com/office/drawing/2014/main" id="{2B0D4FF4-303B-2E74-6FEF-5E7F75EC639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1262" y="3125287"/>
            <a:ext cx="500151" cy="4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ídia Online 4" descr="Roda Africana - DVD As Melhores Brincadeiras da Palavra Cantada - Palavra Cantada">
            <a:hlinkClick r:id="" action="ppaction://media"/>
            <a:extLst>
              <a:ext uri="{FF2B5EF4-FFF2-40B4-BE49-F238E27FC236}">
                <a16:creationId xmlns:a16="http://schemas.microsoft.com/office/drawing/2014/main" id="{85415E5E-5AC6-6307-4D97-07C3D0967DA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336275" y="1409505"/>
            <a:ext cx="4427350" cy="2501453"/>
          </a:xfrm>
          <a:prstGeom prst="rect">
            <a:avLst/>
          </a:prstGeom>
        </p:spPr>
      </p:pic>
      <p:sp>
        <p:nvSpPr>
          <p:cNvPr id="147" name="Google Shape;147;p23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380375" y="805500"/>
            <a:ext cx="6495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PARA BRINCAR MAIS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389049" y="1490695"/>
            <a:ext cx="3760800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0F0F0F"/>
                </a:solidFill>
              </a:rPr>
              <a:t>VAMOS BRINCAR DE RODA?</a:t>
            </a:r>
            <a:endParaRPr sz="2000" dirty="0">
              <a:solidFill>
                <a:srgbClr val="0F0F0F"/>
              </a:solidFill>
            </a:endParaRPr>
          </a:p>
          <a:p>
            <a:pPr marL="7620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000" dirty="0">
                <a:solidFill>
                  <a:srgbClr val="0F0F0F"/>
                </a:solidFill>
              </a:rPr>
              <a:t>ASSISTA AO VÍDEO A SEGUIR E APRENDA UMA NOVA MÚSICA E BRINCADEIRA.</a:t>
            </a:r>
            <a:endParaRPr sz="2000" dirty="0">
              <a:solidFill>
                <a:srgbClr val="0F0F0F"/>
              </a:solidFill>
            </a:endParaRPr>
          </a:p>
        </p:txBody>
      </p:sp>
      <p:grpSp>
        <p:nvGrpSpPr>
          <p:cNvPr id="2" name="Google Shape;170;p5">
            <a:extLst>
              <a:ext uri="{FF2B5EF4-FFF2-40B4-BE49-F238E27FC236}">
                <a16:creationId xmlns:a16="http://schemas.microsoft.com/office/drawing/2014/main" id="{62C03388-7065-A7E8-4643-7D047978B90C}"/>
              </a:ext>
            </a:extLst>
          </p:cNvPr>
          <p:cNvGrpSpPr/>
          <p:nvPr/>
        </p:nvGrpSpPr>
        <p:grpSpPr>
          <a:xfrm>
            <a:off x="3963423" y="3753001"/>
            <a:ext cx="4800202" cy="558036"/>
            <a:chOff x="3120931" y="3122343"/>
            <a:chExt cx="4800202" cy="558036"/>
          </a:xfrm>
        </p:grpSpPr>
        <p:sp>
          <p:nvSpPr>
            <p:cNvPr id="3" name="Google Shape;171;p5">
              <a:extLst>
                <a:ext uri="{FF2B5EF4-FFF2-40B4-BE49-F238E27FC236}">
                  <a16:creationId xmlns:a16="http://schemas.microsoft.com/office/drawing/2014/main" id="{07C61BEC-3EE6-035F-B26F-461E7F73B353}"/>
                </a:ext>
              </a:extLst>
            </p:cNvPr>
            <p:cNvSpPr txBox="1"/>
            <p:nvPr/>
          </p:nvSpPr>
          <p:spPr>
            <a:xfrm>
              <a:off x="3357275" y="3280300"/>
              <a:ext cx="4563858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b="0" i="0" u="none" strike="noStrike" cap="none" dirty="0">
                  <a:solidFill>
                    <a:schemeClr val="dk1"/>
                  </a:solidFill>
                  <a:latin typeface="+mn-lt"/>
                  <a:ea typeface="Arial"/>
                  <a:cs typeface="Arial"/>
                  <a:sym typeface="Arial"/>
                </a:rPr>
                <a:t> </a:t>
              </a:r>
              <a:r>
                <a:rPr lang="pt-BR" u="sng" dirty="0">
                  <a:solidFill>
                    <a:schemeClr val="dk1"/>
                  </a:solidFill>
                  <a:latin typeface="+mn-lt"/>
                  <a:ea typeface="Verdana"/>
                  <a:cs typeface="Verdana"/>
                  <a:sym typeface="Verdana"/>
                  <a:hlinkClick r:id="rId5"/>
                </a:rPr>
                <a:t>https://www.youtube.com/watch?v=QjlmRDk9ktI</a:t>
              </a:r>
              <a:r>
                <a:rPr lang="pt-BR" u="sng" dirty="0">
                  <a:solidFill>
                    <a:schemeClr val="dk1"/>
                  </a:solidFill>
                  <a:latin typeface="+mn-lt"/>
                  <a:ea typeface="Verdana"/>
                  <a:cs typeface="Verdana"/>
                  <a:sym typeface="Verdana"/>
                </a:rPr>
                <a:t> </a:t>
              </a:r>
              <a:endParaRPr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172;p5">
              <a:extLst>
                <a:ext uri="{FF2B5EF4-FFF2-40B4-BE49-F238E27FC236}">
                  <a16:creationId xmlns:a16="http://schemas.microsoft.com/office/drawing/2014/main" id="{9FB1F483-24B9-ECB7-71D7-13D083FC3DE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Google Shape;185;p2">
            <a:extLst>
              <a:ext uri="{FF2B5EF4-FFF2-40B4-BE49-F238E27FC236}">
                <a16:creationId xmlns:a16="http://schemas.microsoft.com/office/drawing/2014/main" id="{08EB4BB8-0C2A-01A4-1C11-D4A936044BD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04371" y="458266"/>
            <a:ext cx="559254" cy="374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>
            <a:spLocks noGrp="1"/>
          </p:cNvSpPr>
          <p:nvPr>
            <p:ph type="body" idx="1"/>
          </p:nvPr>
        </p:nvSpPr>
        <p:spPr>
          <a:xfrm>
            <a:off x="3230750" y="1993950"/>
            <a:ext cx="54009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342900" rtl="0"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dirty="0"/>
              <a:t>APRECIAMOS E BRINCAMOS COM DANÇAS, CANÇÕES E BRINCADEIRAS DE MATRIZ CULTURAL AFRICANA.</a:t>
            </a:r>
            <a:r>
              <a:rPr lang="pt-BR" sz="2400" dirty="0">
                <a:latin typeface="Verdana"/>
                <a:ea typeface="Verdana"/>
                <a:cs typeface="Verdana"/>
                <a:sym typeface="Verdana"/>
              </a:rPr>
              <a:t> </a:t>
            </a:r>
            <a:endParaRPr sz="24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p26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276793" y="202216"/>
            <a:ext cx="3001025" cy="42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1063</Words>
  <Application>Microsoft Office PowerPoint</Application>
  <PresentationFormat>Apresentação na tela (16:9)</PresentationFormat>
  <Paragraphs>70</Paragraphs>
  <Slides>12</Slides>
  <Notes>12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Verdana</vt:lpstr>
      <vt:lpstr>Grandstander</vt:lpstr>
      <vt:lpstr>Grandstander SemiBold</vt:lpstr>
      <vt:lpstr>Fonte do Sistema Regular</vt:lpstr>
      <vt:lpstr>Grandstander Medium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Vilas Boas Carpi</dc:creator>
  <cp:lastModifiedBy>Marcos Chagas</cp:lastModifiedBy>
  <cp:revision>15</cp:revision>
  <dcterms:modified xsi:type="dcterms:W3CDTF">2024-10-23T17:59:47Z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0x010100408EE817DB53524E868F271A9F207EC3</vt:lpwstr>
  </property>
  <property fmtid="{D5CDD505-2E9C-101B-9397-08002B2CF9AE}" pid="3" name="MediaServiceImageTags">
    <vt:lpwstr/>
  </property>
</Properties>
</file>