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embeddedFontLst>
    <p:embeddedFont>
      <p:font typeface="Grandstander" pitchFamily="2" charset="0"/>
      <p:regular r:id="rId14"/>
      <p:bold r:id="rId15"/>
      <p:italic r:id="rId16"/>
      <p:boldItalic r:id="rId17"/>
    </p:embeddedFont>
    <p:embeddedFont>
      <p:font typeface="Grandstander Medium" pitchFamily="2" charset="0"/>
      <p:regular r:id="rId18"/>
      <p:italic r:id="rId19"/>
    </p:embeddedFont>
    <p:embeddedFont>
      <p:font typeface="Grandstander SemiBold" pitchFamily="2" charset="0"/>
      <p:bold r:id="rId20"/>
      <p:boldItalic r:id="rId21"/>
    </p:embeddedFont>
    <p:embeddedFont>
      <p:font typeface="Lato" panose="020F0502020204030203" pitchFamily="34" charset="0"/>
      <p:regular r:id="rId22"/>
      <p:bold r:id="rId23"/>
      <p:italic r:id="rId24"/>
      <p:boldItalic r:id="rId25"/>
    </p:embeddedFont>
    <p:embeddedFont>
      <p:font typeface="Verdana" panose="020B060403050404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guide id="3" pos="226" userDrawn="1">
          <p15:clr>
            <a:srgbClr val="747775"/>
          </p15:clr>
        </p15:guide>
        <p15:guide id="4" pos="5534" userDrawn="1">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g8/YGNO4M2EseYfNyOmacjiPV7o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nise Saú" initials="DS" lastIdx="20" clrIdx="0">
    <p:extLst>
      <p:ext uri="{19B8F6BF-5375-455C-9EA6-DF929625EA0E}">
        <p15:presenceInfo xmlns:p15="http://schemas.microsoft.com/office/powerpoint/2012/main" userId="9e2d508c53f1343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73"/>
    <p:restoredTop sz="86352" autoAdjust="0"/>
  </p:normalViewPr>
  <p:slideViewPr>
    <p:cSldViewPr snapToGrid="0">
      <p:cViewPr varScale="1">
        <p:scale>
          <a:sx n="95" d="100"/>
          <a:sy n="95" d="100"/>
        </p:scale>
        <p:origin x="894" y="66"/>
      </p:cViewPr>
      <p:guideLst>
        <p:guide orient="horz" pos="1620"/>
        <p:guide pos="2880"/>
        <p:guide pos="226"/>
        <p:guide pos="553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8.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5" Type="http://schemas.openxmlformats.org/officeDocument/2006/relationships/commentAuthors" Target="commentAuthor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ettyimages.com.br/detail/foto/indigenous-brazilian-child-portrait-from-tupi-imagem-royalty-free/1018492986?phrase=INDIO+BRASIL+CRIAN%C3%87A&amp;adppopup=tru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ettyimages.com.br/detail/foto/child-from-tupi-guarani-tribe-in-manaus-brazil-imagem-royalty-free/889473758?phrase=indio+brasil+crian%C3%A7a&amp;adppopup=tru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tmqWB2wB1wA"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a:lnSpc>
                <a:spcPct val="107000"/>
              </a:lnSpc>
              <a:spcAft>
                <a:spcPts val="800"/>
              </a:spcAft>
              <a:buNone/>
            </a:pPr>
            <a:r>
              <a:rPr lang="pt-BR" sz="1800" b="1" dirty="0">
                <a:effectLst/>
                <a:highlight>
                  <a:srgbClr val="00FF00"/>
                </a:highlight>
                <a:latin typeface="Calibri" panose="020F0502020204030204" pitchFamily="34" charset="0"/>
                <a:ea typeface="Calibri" panose="020F0502020204030204" pitchFamily="34" charset="0"/>
              </a:rPr>
              <a:t>Slide 3</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dirty="0">
                <a:effectLst/>
                <a:highlight>
                  <a:srgbClr val="00FF00"/>
                </a:highlight>
                <a:latin typeface="Calibri" panose="020F0502020204030204" pitchFamily="34" charset="0"/>
                <a:ea typeface="Calibri" panose="020F0502020204030204" pitchFamily="34" charset="0"/>
              </a:rPr>
              <a:t>https://www.gettyimages.com.br/detail/foto/indigenous-brazilian-child-portrait-from-tupi-imagem-royalty-free/1018492986?phrase=INDIO+BRASIL+CRIAN%C3%87A&amp;adppopup=true</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dirty="0">
                <a:effectLst/>
                <a:highlight>
                  <a:srgbClr val="00FF00"/>
                </a:highlight>
                <a:latin typeface="Calibri" panose="020F0502020204030204" pitchFamily="34" charset="0"/>
                <a:ea typeface="Calibri" panose="020F0502020204030204" pitchFamily="34" charset="0"/>
              </a:rPr>
              <a:t> </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b="1" dirty="0">
                <a:effectLst/>
                <a:highlight>
                  <a:srgbClr val="00FF00"/>
                </a:highlight>
                <a:latin typeface="Calibri" panose="020F0502020204030204" pitchFamily="34" charset="0"/>
                <a:ea typeface="Calibri" panose="020F0502020204030204" pitchFamily="34" charset="0"/>
              </a:rPr>
              <a:t>Slide 4</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dirty="0">
                <a:effectLst/>
                <a:highlight>
                  <a:srgbClr val="00FF00"/>
                </a:highlight>
                <a:latin typeface="Calibri" panose="020F0502020204030204" pitchFamily="34" charset="0"/>
                <a:ea typeface="Calibri" panose="020F0502020204030204" pitchFamily="34" charset="0"/>
              </a:rPr>
              <a:t>https://www.gettyimages.com.br/detail/foto/child-from-tupi-guarani-tribe-in-manaus-brazil-imagem-royalty-free/889473758?phrase=indio+brasil+crian%C3%A7a&amp;adppopup=true</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dirty="0">
                <a:effectLst/>
                <a:highlight>
                  <a:srgbClr val="00FF00"/>
                </a:highlight>
                <a:latin typeface="Calibri" panose="020F0502020204030204" pitchFamily="34" charset="0"/>
                <a:ea typeface="Calibri" panose="020F0502020204030204" pitchFamily="34" charset="0"/>
              </a:rPr>
              <a:t> </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b="1" dirty="0">
                <a:effectLst/>
                <a:highlight>
                  <a:srgbClr val="00FF00"/>
                </a:highlight>
                <a:latin typeface="Calibri" panose="020F0502020204030204" pitchFamily="34" charset="0"/>
                <a:ea typeface="Calibri" panose="020F0502020204030204" pitchFamily="34" charset="0"/>
              </a:rPr>
              <a:t>Slide 6</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dirty="0">
                <a:effectLst/>
                <a:highlight>
                  <a:srgbClr val="00FF00"/>
                </a:highlight>
                <a:latin typeface="Calibri" panose="020F0502020204030204" pitchFamily="34" charset="0"/>
                <a:ea typeface="Calibri" panose="020F0502020204030204" pitchFamily="34" charset="0"/>
              </a:rPr>
              <a:t>Tu </a:t>
            </a:r>
            <a:r>
              <a:rPr lang="pt-BR" sz="1800" dirty="0" err="1">
                <a:effectLst/>
                <a:highlight>
                  <a:srgbClr val="00FF00"/>
                </a:highlight>
                <a:latin typeface="Calibri" panose="020F0502020204030204" pitchFamily="34" charset="0"/>
                <a:ea typeface="Calibri" panose="020F0502020204030204" pitchFamily="34" charset="0"/>
              </a:rPr>
              <a:t>tu</a:t>
            </a:r>
            <a:r>
              <a:rPr lang="pt-BR" sz="1800" dirty="0">
                <a:effectLst/>
                <a:highlight>
                  <a:srgbClr val="00FF00"/>
                </a:highlight>
                <a:latin typeface="Calibri" panose="020F0502020204030204" pitchFamily="34" charset="0"/>
                <a:ea typeface="Calibri" panose="020F0502020204030204" pitchFamily="34" charset="0"/>
              </a:rPr>
              <a:t> </a:t>
            </a:r>
            <a:r>
              <a:rPr lang="pt-BR" sz="1800" dirty="0" err="1">
                <a:effectLst/>
                <a:highlight>
                  <a:srgbClr val="00FF00"/>
                </a:highlight>
                <a:latin typeface="Calibri" panose="020F0502020204030204" pitchFamily="34" charset="0"/>
                <a:ea typeface="Calibri" panose="020F0502020204030204" pitchFamily="34" charset="0"/>
              </a:rPr>
              <a:t>tu</a:t>
            </a:r>
            <a:r>
              <a:rPr lang="pt-BR" sz="1800" dirty="0">
                <a:effectLst/>
                <a:highlight>
                  <a:srgbClr val="00FF00"/>
                </a:highlight>
                <a:latin typeface="Calibri" panose="020F0502020204030204" pitchFamily="34" charset="0"/>
                <a:ea typeface="Calibri" panose="020F0502020204030204" pitchFamily="34" charset="0"/>
              </a:rPr>
              <a:t> tupi | Clipes Animados – https://www.youtube.com/watch?v=tmqWB2wB1wA</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dirty="0">
                <a:effectLst/>
                <a:highlight>
                  <a:srgbClr val="00FF00"/>
                </a:highlight>
                <a:latin typeface="Calibri" panose="020F0502020204030204" pitchFamily="34" charset="0"/>
                <a:ea typeface="Calibri" panose="020F0502020204030204" pitchFamily="34" charset="0"/>
              </a:rPr>
              <a:t> </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b="1" dirty="0">
                <a:effectLst/>
                <a:highlight>
                  <a:srgbClr val="00FF00"/>
                </a:highlight>
                <a:latin typeface="Calibri" panose="020F0502020204030204" pitchFamily="34" charset="0"/>
                <a:ea typeface="Calibri" panose="020F0502020204030204" pitchFamily="34" charset="0"/>
              </a:rPr>
              <a:t>Slide 7</a:t>
            </a:r>
            <a:endParaRPr lang="pt-BR" sz="1800" dirty="0">
              <a:effectLst/>
              <a:latin typeface="Calibri" panose="020F0502020204030204" pitchFamily="34" charset="0"/>
              <a:ea typeface="Calibri" panose="020F0502020204030204" pitchFamily="34" charset="0"/>
            </a:endParaRPr>
          </a:p>
          <a:p>
            <a:pPr marL="342900" lvl="0" indent="-342900">
              <a:lnSpc>
                <a:spcPct val="107000"/>
              </a:lnSpc>
              <a:spcAft>
                <a:spcPts val="800"/>
              </a:spcAft>
              <a:buFont typeface="+mj-lt"/>
              <a:buAutoNum type="arabicPeriod"/>
            </a:pPr>
            <a:r>
              <a:rPr lang="pt-BR" sz="1800" dirty="0">
                <a:effectLst/>
                <a:highlight>
                  <a:srgbClr val="00FF00"/>
                </a:highlight>
                <a:latin typeface="Calibri" panose="020F0502020204030204" pitchFamily="34" charset="0"/>
                <a:ea typeface="Calibri" panose="020F0502020204030204" pitchFamily="34" charset="0"/>
              </a:rPr>
              <a:t>Imagem:</a:t>
            </a:r>
            <a:endParaRPr lang="pt-BR" sz="1800" dirty="0">
              <a:effectLst/>
              <a:latin typeface="Calibri" panose="020F0502020204030204" pitchFamily="34" charset="0"/>
              <a:ea typeface="Calibri" panose="020F0502020204030204" pitchFamily="34" charset="0"/>
            </a:endParaRPr>
          </a:p>
          <a:p>
            <a:pPr>
              <a:lnSpc>
                <a:spcPct val="107000"/>
              </a:lnSpc>
              <a:spcAft>
                <a:spcPts val="800"/>
              </a:spcAft>
            </a:pPr>
            <a:r>
              <a:rPr lang="pt-BR" sz="1800" dirty="0">
                <a:effectLst/>
                <a:highlight>
                  <a:srgbClr val="00FF00"/>
                </a:highlight>
                <a:latin typeface="Calibri" panose="020F0502020204030204" pitchFamily="34" charset="0"/>
                <a:ea typeface="Calibri" panose="020F0502020204030204" pitchFamily="34" charset="0"/>
              </a:rPr>
              <a:t>https://pixabay.com/pt/photos/brinquedo-multicolorido-chocalho-2161403/</a:t>
            </a:r>
            <a:endParaRPr lang="pt-BR" sz="1800" dirty="0">
              <a:effectLst/>
              <a:latin typeface="Calibri" panose="020F0502020204030204" pitchFamily="34" charset="0"/>
              <a:ea typeface="Calibri" panose="020F0502020204030204" pitchFamily="34" charset="0"/>
            </a:endParaRPr>
          </a:p>
          <a:p>
            <a:pPr marL="342900" lvl="0" indent="-342900">
              <a:lnSpc>
                <a:spcPct val="107000"/>
              </a:lnSpc>
              <a:spcAft>
                <a:spcPts val="800"/>
              </a:spcAft>
              <a:buFont typeface="+mj-lt"/>
              <a:buAutoNum type="arabicPeriod"/>
            </a:pPr>
            <a:r>
              <a:rPr lang="pt-BR" sz="1800" dirty="0">
                <a:effectLst/>
                <a:highlight>
                  <a:srgbClr val="00FF00"/>
                </a:highlight>
                <a:latin typeface="Calibri" panose="020F0502020204030204" pitchFamily="34" charset="0"/>
                <a:ea typeface="Calibri" panose="020F0502020204030204" pitchFamily="34" charset="0"/>
              </a:rPr>
              <a:t>Vídeo:</a:t>
            </a:r>
            <a:endParaRPr lang="pt-BR" sz="1800" dirty="0">
              <a:effectLst/>
              <a:latin typeface="Calibri" panose="020F0502020204030204" pitchFamily="34" charset="0"/>
              <a:ea typeface="Calibri" panose="020F0502020204030204" pitchFamily="34" charset="0"/>
            </a:endParaRPr>
          </a:p>
          <a:p>
            <a:pPr>
              <a:lnSpc>
                <a:spcPct val="107000"/>
              </a:lnSpc>
              <a:spcAft>
                <a:spcPts val="800"/>
              </a:spcAft>
            </a:pPr>
            <a:r>
              <a:rPr lang="pt-BR" sz="1800" dirty="0">
                <a:effectLst/>
                <a:highlight>
                  <a:srgbClr val="00FF00"/>
                </a:highlight>
                <a:latin typeface="Calibri" panose="020F0502020204030204" pitchFamily="34" charset="0"/>
                <a:ea typeface="Calibri" panose="020F0502020204030204" pitchFamily="34" charset="0"/>
              </a:rPr>
              <a:t>Coral Guarani </a:t>
            </a:r>
            <a:r>
              <a:rPr lang="pt-BR" sz="1800" dirty="0" err="1">
                <a:effectLst/>
                <a:highlight>
                  <a:srgbClr val="00FF00"/>
                </a:highlight>
                <a:latin typeface="Calibri" panose="020F0502020204030204" pitchFamily="34" charset="0"/>
                <a:ea typeface="Calibri" panose="020F0502020204030204" pitchFamily="34" charset="0"/>
              </a:rPr>
              <a:t>Tenonderã</a:t>
            </a:r>
            <a:r>
              <a:rPr lang="pt-BR" sz="1800" dirty="0">
                <a:effectLst/>
                <a:highlight>
                  <a:srgbClr val="00FF00"/>
                </a:highlight>
                <a:latin typeface="Calibri" panose="020F0502020204030204" pitchFamily="34" charset="0"/>
                <a:ea typeface="Calibri" panose="020F0502020204030204" pitchFamily="34" charset="0"/>
              </a:rPr>
              <a:t> (Música Indígena Guarani) – </a:t>
            </a:r>
            <a:r>
              <a:rPr lang="pt-BR" sz="1800" dirty="0" err="1">
                <a:effectLst/>
                <a:highlight>
                  <a:srgbClr val="00FF00"/>
                </a:highlight>
                <a:latin typeface="Calibri" panose="020F0502020204030204" pitchFamily="34" charset="0"/>
                <a:ea typeface="Calibri" panose="020F0502020204030204" pitchFamily="34" charset="0"/>
              </a:rPr>
              <a:t>Nhãnderu</a:t>
            </a:r>
            <a:r>
              <a:rPr lang="pt-BR" sz="1800" dirty="0">
                <a:effectLst/>
                <a:highlight>
                  <a:srgbClr val="00FF00"/>
                </a:highlight>
                <a:latin typeface="Calibri" panose="020F0502020204030204" pitchFamily="34" charset="0"/>
                <a:ea typeface="Calibri" panose="020F0502020204030204" pitchFamily="34" charset="0"/>
              </a:rPr>
              <a:t> </a:t>
            </a:r>
            <a:r>
              <a:rPr lang="pt-BR" sz="1800" dirty="0" err="1">
                <a:effectLst/>
                <a:highlight>
                  <a:srgbClr val="00FF00"/>
                </a:highlight>
                <a:latin typeface="Calibri" panose="020F0502020204030204" pitchFamily="34" charset="0"/>
                <a:ea typeface="Calibri" panose="020F0502020204030204" pitchFamily="34" charset="0"/>
              </a:rPr>
              <a:t>Tenonde</a:t>
            </a:r>
            <a:r>
              <a:rPr lang="pt-BR" sz="1800" dirty="0">
                <a:effectLst/>
                <a:highlight>
                  <a:srgbClr val="00FF00"/>
                </a:highlight>
                <a:latin typeface="Calibri" panose="020F0502020204030204" pitchFamily="34" charset="0"/>
                <a:ea typeface="Calibri" panose="020F0502020204030204" pitchFamily="34" charset="0"/>
              </a:rPr>
              <a:t> </a:t>
            </a:r>
            <a:r>
              <a:rPr lang="pt-BR" sz="1800" dirty="0" err="1">
                <a:effectLst/>
                <a:highlight>
                  <a:srgbClr val="00FF00"/>
                </a:highlight>
                <a:latin typeface="Calibri" panose="020F0502020204030204" pitchFamily="34" charset="0"/>
                <a:ea typeface="Calibri" panose="020F0502020204030204" pitchFamily="34" charset="0"/>
              </a:rPr>
              <a:t>Guiae</a:t>
            </a:r>
            <a:r>
              <a:rPr lang="pt-BR" sz="1800" dirty="0">
                <a:effectLst/>
                <a:highlight>
                  <a:srgbClr val="00FF00"/>
                </a:highlight>
                <a:latin typeface="Calibri" panose="020F0502020204030204" pitchFamily="34" charset="0"/>
                <a:ea typeface="Calibri" panose="020F0502020204030204" pitchFamily="34" charset="0"/>
              </a:rPr>
              <a:t> – https://www.youtube.com/watch?v=DH0Sv-gPwnw</a:t>
            </a:r>
            <a:endParaRPr lang="pt-BR" sz="1800" dirty="0">
              <a:effectLst/>
              <a:latin typeface="Calibri" panose="020F0502020204030204" pitchFamily="34" charset="0"/>
              <a:ea typeface="Calibri" panose="020F0502020204030204" pitchFamily="34" charset="0"/>
            </a:endParaRPr>
          </a:p>
          <a:p>
            <a:pPr marL="342900" lvl="0" indent="-342900">
              <a:lnSpc>
                <a:spcPct val="107000"/>
              </a:lnSpc>
              <a:spcAft>
                <a:spcPts val="800"/>
              </a:spcAft>
              <a:buFont typeface="+mj-lt"/>
              <a:buAutoNum type="arabicPeriod"/>
            </a:pPr>
            <a:r>
              <a:rPr lang="pt-BR" sz="1800" dirty="0">
                <a:effectLst/>
                <a:highlight>
                  <a:srgbClr val="00FF00"/>
                </a:highlight>
                <a:latin typeface="Calibri" panose="020F0502020204030204" pitchFamily="34" charset="0"/>
                <a:ea typeface="Calibri" panose="020F0502020204030204" pitchFamily="34" charset="0"/>
              </a:rPr>
              <a:t>Para saber mais:</a:t>
            </a:r>
            <a:endParaRPr lang="pt-BR" sz="1800" dirty="0">
              <a:effectLst/>
              <a:latin typeface="Calibri" panose="020F0502020204030204" pitchFamily="34" charset="0"/>
              <a:ea typeface="Calibri" panose="020F0502020204030204" pitchFamily="34" charset="0"/>
            </a:endParaRPr>
          </a:p>
          <a:p>
            <a:pPr marL="228600">
              <a:lnSpc>
                <a:spcPct val="107000"/>
              </a:lnSpc>
              <a:spcAft>
                <a:spcPts val="800"/>
              </a:spcAft>
            </a:pPr>
            <a:r>
              <a:rPr lang="pt-BR" sz="1800" dirty="0">
                <a:effectLst/>
                <a:highlight>
                  <a:srgbClr val="00FF00"/>
                </a:highlight>
                <a:latin typeface="Calibri" panose="020F0502020204030204" pitchFamily="34" charset="0"/>
                <a:ea typeface="Calibri" panose="020F0502020204030204" pitchFamily="34" charset="0"/>
              </a:rPr>
              <a:t>Vídeos:</a:t>
            </a:r>
            <a:endParaRPr lang="pt-BR" sz="1800" dirty="0">
              <a:effectLst/>
              <a:latin typeface="Calibri" panose="020F0502020204030204" pitchFamily="34" charset="0"/>
              <a:ea typeface="Calibri" panose="020F0502020204030204" pitchFamily="34" charset="0"/>
            </a:endParaRPr>
          </a:p>
          <a:p>
            <a:pPr marL="228600">
              <a:lnSpc>
                <a:spcPct val="107000"/>
              </a:lnSpc>
              <a:spcAft>
                <a:spcPts val="800"/>
              </a:spcAft>
            </a:pPr>
            <a:r>
              <a:rPr lang="pt-BR" sz="1800" dirty="0">
                <a:effectLst/>
                <a:highlight>
                  <a:srgbClr val="00FF00"/>
                </a:highlight>
                <a:latin typeface="Calibri" panose="020F0502020204030204" pitchFamily="34" charset="0"/>
                <a:ea typeface="Calibri" panose="020F0502020204030204" pitchFamily="34" charset="0"/>
              </a:rPr>
              <a:t>•	</a:t>
            </a:r>
            <a:r>
              <a:rPr lang="pt-BR" sz="1800" dirty="0" err="1">
                <a:effectLst/>
                <a:highlight>
                  <a:srgbClr val="00FF00"/>
                </a:highlight>
                <a:latin typeface="Calibri" panose="020F0502020204030204" pitchFamily="34" charset="0"/>
                <a:ea typeface="Calibri" panose="020F0502020204030204" pitchFamily="34" charset="0"/>
              </a:rPr>
              <a:t>Confecçao</a:t>
            </a:r>
            <a:r>
              <a:rPr lang="pt-BR" sz="1800" dirty="0">
                <a:effectLst/>
                <a:highlight>
                  <a:srgbClr val="00FF00"/>
                </a:highlight>
                <a:latin typeface="Calibri" panose="020F0502020204030204" pitchFamily="34" charset="0"/>
                <a:ea typeface="Calibri" panose="020F0502020204030204" pitchFamily="34" charset="0"/>
              </a:rPr>
              <a:t> de Chocalho – Aula infantil: https://www.youtube.com/watch?v=knyUF9oWL1s</a:t>
            </a:r>
            <a:endParaRPr lang="pt-BR" sz="1800" dirty="0">
              <a:effectLst/>
              <a:latin typeface="Calibri" panose="020F0502020204030204" pitchFamily="34" charset="0"/>
              <a:ea typeface="Calibri" panose="020F0502020204030204" pitchFamily="34" charset="0"/>
            </a:endParaRPr>
          </a:p>
          <a:p>
            <a:pPr marL="228600">
              <a:lnSpc>
                <a:spcPct val="107000"/>
              </a:lnSpc>
              <a:spcAft>
                <a:spcPts val="800"/>
              </a:spcAft>
            </a:pPr>
            <a:r>
              <a:rPr lang="pt-BR" sz="1800" dirty="0">
                <a:effectLst/>
                <a:highlight>
                  <a:srgbClr val="00FF00"/>
                </a:highlight>
                <a:latin typeface="Calibri" panose="020F0502020204030204" pitchFamily="34" charset="0"/>
                <a:ea typeface="Calibri" panose="020F0502020204030204" pitchFamily="34" charset="0"/>
              </a:rPr>
              <a:t>•	Atividade de musicalização – Os instrumentos musicais indígenas – Percepção dos sons (Dia do índio): https://www.youtube.com/watch?v=kurdvUduHUI</a:t>
            </a:r>
            <a:endParaRPr lang="pt-BR" sz="1800" dirty="0">
              <a:effectLst/>
              <a:latin typeface="Calibri" panose="020F0502020204030204" pitchFamily="34" charset="0"/>
              <a:ea typeface="Calibri" panose="020F0502020204030204" pitchFamily="34" charset="0"/>
            </a:endParaRPr>
          </a:p>
          <a:p>
            <a:pPr marL="228600">
              <a:lnSpc>
                <a:spcPct val="107000"/>
              </a:lnSpc>
              <a:spcAft>
                <a:spcPts val="800"/>
              </a:spcAft>
            </a:pPr>
            <a:r>
              <a:rPr lang="pt-BR" sz="1800" dirty="0">
                <a:effectLst/>
                <a:highlight>
                  <a:srgbClr val="00FF00"/>
                </a:highlight>
                <a:latin typeface="Calibri" panose="020F0502020204030204" pitchFamily="34" charset="0"/>
                <a:ea typeface="Calibri" panose="020F0502020204030204" pitchFamily="34" charset="0"/>
              </a:rPr>
              <a:t>•	3 Tipos de chocalho indígena que você precisa saber: https://www.youtube.com/watch?v=pcpbx67XmCU</a:t>
            </a:r>
            <a:endParaRPr lang="pt-BR" sz="1800" dirty="0">
              <a:effectLst/>
              <a:latin typeface="Calibri" panose="020F0502020204030204" pitchFamily="34" charset="0"/>
              <a:ea typeface="Calibri" panose="020F0502020204030204" pitchFamily="34" charset="0"/>
            </a:endParaRPr>
          </a:p>
        </p:txBody>
      </p:sp>
      <p:sp>
        <p:nvSpPr>
          <p:cNvPr id="159" name="Google Shape;15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9bff5210c6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 name="Google Shape;74;g29bff5210c6_0_2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pt-BR" dirty="0">
                <a:solidFill>
                  <a:schemeClr val="dk1"/>
                </a:solidFill>
              </a:rPr>
              <a:t>HAB. (EF15AR24) Caracterizar e experimentar brinquedos, brincadeiras, jogos, danças, canções e histórias de diferentes matrizes estéticas e culturais.</a:t>
            </a:r>
            <a:endParaRPr dirty="0">
              <a:solidFill>
                <a:schemeClr val="dk1"/>
              </a:solidFill>
            </a:endParaRPr>
          </a:p>
          <a:p>
            <a:pPr marL="457200" lvl="0" indent="0" algn="l" rtl="0">
              <a:lnSpc>
                <a:spcPct val="100000"/>
              </a:lnSpc>
              <a:spcBef>
                <a:spcPts val="0"/>
              </a:spcBef>
              <a:spcAft>
                <a:spcPts val="0"/>
              </a:spcAft>
              <a:buSzPts val="1100"/>
              <a:buNone/>
            </a:pPr>
            <a:endParaRPr dirty="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pt-BR" sz="1200" dirty="0">
                <a:solidFill>
                  <a:schemeClr val="dk1"/>
                </a:solidFill>
              </a:rPr>
              <a:t>Caro professor, promova uma discussão ordenada e focada, garantindo que os alunos mantenham o foco no tema central, definindo claramente os critérios e o objetivo da discussão, orientando os alunos a darem respostas concisas, com base em evidências, e evitando desvios irrelevantes durante a conversa.</a:t>
            </a:r>
            <a:endParaRPr sz="1200" dirty="0">
              <a:solidFill>
                <a:schemeClr val="dk1"/>
              </a:solidFill>
            </a:endParaRPr>
          </a:p>
          <a:p>
            <a:pPr marL="0" lvl="0" indent="0" algn="l" rtl="0">
              <a:lnSpc>
                <a:spcPct val="115000"/>
              </a:lnSpc>
              <a:spcBef>
                <a:spcPts val="1200"/>
              </a:spcBef>
              <a:spcAft>
                <a:spcPts val="0"/>
              </a:spcAft>
              <a:buNone/>
            </a:pPr>
            <a:r>
              <a:rPr lang="pt-BR" sz="1200" u="sng" dirty="0">
                <a:solidFill>
                  <a:schemeClr val="dk1"/>
                </a:solidFill>
                <a:latin typeface="Verdana"/>
                <a:ea typeface="Verdana"/>
                <a:cs typeface="Verdana"/>
                <a:sym typeface="Verdana"/>
                <a:hlinkClick r:id="rId3">
                  <a:extLst>
                    <a:ext uri="{A12FA001-AC4F-418D-AE19-62706E023703}">
                      <ahyp:hlinkClr xmlns:ahyp="http://schemas.microsoft.com/office/drawing/2018/hyperlinkcolor" val="tx"/>
                    </a:ext>
                  </a:extLst>
                </a:hlinkClick>
              </a:rPr>
              <a:t>https://www.gettyimages.com.br/detail/foto/indigenous-brazilian-child-portrait-from-tupi-imagem-royalty-free/1018492986?phrase=INDIO+BRASIL+CRIAN%C3%87A&amp;adppopup=true</a:t>
            </a:r>
            <a:endParaRPr sz="1200" u="sng" dirty="0">
              <a:solidFill>
                <a:schemeClr val="dk1"/>
              </a:solidFill>
              <a:latin typeface="Verdana"/>
              <a:ea typeface="Verdana"/>
              <a:cs typeface="Verdana"/>
              <a:sym typeface="Verdana"/>
            </a:endParaRPr>
          </a:p>
          <a:p>
            <a:pPr marL="0" lvl="0" indent="0" algn="l" rtl="0">
              <a:lnSpc>
                <a:spcPct val="100000"/>
              </a:lnSpc>
              <a:spcBef>
                <a:spcPts val="1200"/>
              </a:spcBef>
              <a:spcAft>
                <a:spcPts val="0"/>
              </a:spcAft>
              <a:buClr>
                <a:schemeClr val="dk1"/>
              </a:buClr>
              <a:buSzPts val="1600"/>
              <a:buFont typeface="Arial"/>
              <a:buNone/>
            </a:pPr>
            <a:endParaRPr dirty="0">
              <a:solidFill>
                <a:schemeClr val="dk1"/>
              </a:solidFill>
            </a:endParaRPr>
          </a:p>
        </p:txBody>
      </p:sp>
      <p:sp>
        <p:nvSpPr>
          <p:cNvPr id="80" name="Google Shape;8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 name="Google Shape;92;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1200"/>
              </a:spcBef>
              <a:spcAft>
                <a:spcPts val="0"/>
              </a:spcAft>
              <a:buClr>
                <a:schemeClr val="dk1"/>
              </a:buClr>
              <a:buFont typeface="Arial"/>
              <a:buNone/>
            </a:pPr>
            <a:r>
              <a:rPr lang="pt-BR" sz="1200" u="sng" dirty="0">
                <a:solidFill>
                  <a:schemeClr val="dk1"/>
                </a:solidFill>
                <a:latin typeface="Verdana"/>
                <a:ea typeface="Verdana"/>
                <a:cs typeface="Verdana"/>
                <a:sym typeface="Verdana"/>
                <a:hlinkClick r:id="rId3">
                  <a:extLst>
                    <a:ext uri="{A12FA001-AC4F-418D-AE19-62706E023703}">
                      <ahyp:hlinkClr xmlns:ahyp="http://schemas.microsoft.com/office/drawing/2018/hyperlinkcolor" val="tx"/>
                    </a:ext>
                  </a:extLst>
                </a:hlinkClick>
              </a:rPr>
              <a:t>https://www.gettyimages.com.br/detail/foto/child-from-tupi-guarani-tribe-in-manaus-brazil-imagem-royalty-free/889473758?phrase=indio+brasil+crian%C3%A7a&amp;adppopup=true</a:t>
            </a:r>
            <a:endParaRPr sz="1200" u="sng" dirty="0">
              <a:solidFill>
                <a:schemeClr val="dk1"/>
              </a:solidFill>
              <a:latin typeface="Verdana"/>
              <a:ea typeface="Verdana"/>
              <a:cs typeface="Verdana"/>
              <a:sym typeface="Verdana"/>
            </a:endParaRPr>
          </a:p>
          <a:p>
            <a:pPr marL="158750" lvl="0" indent="0" algn="l" rtl="0">
              <a:lnSpc>
                <a:spcPct val="100000"/>
              </a:lnSpc>
              <a:spcBef>
                <a:spcPts val="120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d37cf8536a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g2d37cf8536a_0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800" u="sng" dirty="0">
              <a:solidFill>
                <a:schemeClr val="hlink"/>
              </a:solidFill>
              <a:latin typeface="Verdana"/>
              <a:ea typeface="Verdana"/>
              <a:cs typeface="Verdana"/>
              <a:sym typeface="Verdana"/>
            </a:endParaRPr>
          </a:p>
          <a:p>
            <a:pPr marL="0" lvl="0" indent="0" algn="l" rtl="0">
              <a:lnSpc>
                <a:spcPct val="115000"/>
              </a:lnSpc>
              <a:spcBef>
                <a:spcPts val="1200"/>
              </a:spcBef>
              <a:spcAft>
                <a:spcPts val="0"/>
              </a:spcAft>
              <a:buSzPts val="1100"/>
              <a:buNone/>
            </a:pPr>
            <a:endParaRPr sz="1800" u="sng" dirty="0">
              <a:solidFill>
                <a:schemeClr val="dk1"/>
              </a:solidFill>
              <a:latin typeface="Verdana"/>
              <a:ea typeface="Verdana"/>
              <a:cs typeface="Verdana"/>
              <a:sym typeface="Verdana"/>
            </a:endParaRPr>
          </a:p>
          <a:p>
            <a:pPr marL="158750" lvl="0" indent="0" algn="l" rtl="0">
              <a:lnSpc>
                <a:spcPct val="100000"/>
              </a:lnSpc>
              <a:spcBef>
                <a:spcPts val="120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pt-BR" sz="1400" u="sng" dirty="0">
                <a:solidFill>
                  <a:schemeClr val="dk1"/>
                </a:solidFill>
                <a:latin typeface="Verdana"/>
                <a:ea typeface="Verdana"/>
                <a:cs typeface="Verdana"/>
                <a:sym typeface="Verdana"/>
                <a:hlinkClick r:id="rId3">
                  <a:extLst>
                    <a:ext uri="{A12FA001-AC4F-418D-AE19-62706E023703}">
                      <ahyp:hlinkClr xmlns:ahyp="http://schemas.microsoft.com/office/drawing/2018/hyperlinkcolor" val="tx"/>
                    </a:ext>
                  </a:extLst>
                </a:hlinkClick>
              </a:rPr>
              <a:t>https://www.youtube.com/watch?v=tmqWB2wB1wA</a:t>
            </a:r>
            <a:endParaRPr dirty="0"/>
          </a:p>
        </p:txBody>
      </p:sp>
      <p:sp>
        <p:nvSpPr>
          <p:cNvPr id="113" name="Google Shape;113;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a:lnSpc>
                <a:spcPct val="107000"/>
              </a:lnSpc>
              <a:spcAft>
                <a:spcPts val="800"/>
              </a:spcAft>
              <a:buNone/>
            </a:pPr>
            <a:r>
              <a:rPr lang="pt-BR" sz="1800" dirty="0">
                <a:effectLst/>
                <a:highlight>
                  <a:srgbClr val="00FF00"/>
                </a:highlight>
                <a:latin typeface="Calibri" panose="020F0502020204030204" pitchFamily="34" charset="0"/>
                <a:ea typeface="Calibri" panose="020F0502020204030204" pitchFamily="34" charset="0"/>
              </a:rPr>
              <a:t>Caro professor, para finalizar a proposta com matrizes culturais indígenas, propomos uma atividade de criação de chocalho. Para finalizar, sugerimos uma atividade de dança em roda com os chocalhos produzidos. Você poderá realizar outra atividade que contemple o tema abordado nesta aula.</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endParaRPr lang="pt-BR" sz="1800" dirty="0">
              <a:effectLst/>
              <a:highlight>
                <a:srgbClr val="00FF00"/>
              </a:highligh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dirty="0">
                <a:effectLst/>
                <a:highlight>
                  <a:srgbClr val="00FF00"/>
                </a:highlight>
                <a:latin typeface="Calibri" panose="020F0502020204030204" pitchFamily="34" charset="0"/>
                <a:ea typeface="Calibri" panose="020F0502020204030204" pitchFamily="34" charset="0"/>
              </a:rPr>
              <a:t>Imagem</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dirty="0">
                <a:effectLst/>
                <a:highlight>
                  <a:srgbClr val="00FF00"/>
                </a:highlight>
                <a:latin typeface="Calibri" panose="020F0502020204030204" pitchFamily="34" charset="0"/>
                <a:ea typeface="Calibri" panose="020F0502020204030204" pitchFamily="34" charset="0"/>
              </a:rPr>
              <a:t>https://pixabay.com/pt/photos/brinquedo-multicolorido-chocalho-2161403/</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dirty="0">
                <a:effectLst/>
                <a:highlight>
                  <a:srgbClr val="00FF00"/>
                </a:highlight>
                <a:latin typeface="Calibri" panose="020F0502020204030204" pitchFamily="34" charset="0"/>
                <a:ea typeface="Calibri" panose="020F0502020204030204" pitchFamily="34" charset="0"/>
              </a:rPr>
              <a:t> </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dirty="0">
                <a:effectLst/>
                <a:highlight>
                  <a:srgbClr val="00FF00"/>
                </a:highlight>
                <a:latin typeface="Calibri" panose="020F0502020204030204" pitchFamily="34" charset="0"/>
                <a:ea typeface="Calibri" panose="020F0502020204030204" pitchFamily="34" charset="0"/>
              </a:rPr>
              <a:t>Vídeo</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dirty="0">
                <a:effectLst/>
                <a:highlight>
                  <a:srgbClr val="00FF00"/>
                </a:highlight>
                <a:latin typeface="Calibri" panose="020F0502020204030204" pitchFamily="34" charset="0"/>
                <a:ea typeface="Calibri" panose="020F0502020204030204" pitchFamily="34" charset="0"/>
              </a:rPr>
              <a:t>https://www.youtube.com/watch?v=DH0Sv-gPwnw</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dirty="0">
                <a:effectLst/>
                <a:highlight>
                  <a:srgbClr val="00FF00"/>
                </a:highlight>
                <a:latin typeface="Calibri" panose="020F0502020204030204" pitchFamily="34" charset="0"/>
                <a:ea typeface="Calibri" panose="020F0502020204030204" pitchFamily="34" charset="0"/>
              </a:rPr>
              <a:t> </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dirty="0">
                <a:effectLst/>
                <a:highlight>
                  <a:srgbClr val="00FF00"/>
                </a:highlight>
                <a:latin typeface="Calibri" panose="020F0502020204030204" pitchFamily="34" charset="0"/>
                <a:ea typeface="Calibri" panose="020F0502020204030204" pitchFamily="34" charset="0"/>
              </a:rPr>
              <a:t>Para saber mais</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dirty="0">
                <a:effectLst/>
                <a:highlight>
                  <a:srgbClr val="00FF00"/>
                </a:highlight>
                <a:latin typeface="Calibri" panose="020F0502020204030204" pitchFamily="34" charset="0"/>
                <a:ea typeface="Calibri" panose="020F0502020204030204" pitchFamily="34" charset="0"/>
              </a:rPr>
              <a:t>https://www.youtube.com/watch?v=knyUF9oWL1s</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dirty="0">
                <a:effectLst/>
                <a:highlight>
                  <a:srgbClr val="00FF00"/>
                </a:highlight>
                <a:latin typeface="Calibri" panose="020F0502020204030204" pitchFamily="34" charset="0"/>
                <a:ea typeface="Calibri" panose="020F0502020204030204" pitchFamily="34" charset="0"/>
              </a:rPr>
              <a:t>https://www.youtube.com/watch?v=kurdvUduHUI</a:t>
            </a:r>
            <a:endParaRPr lang="pt-BR" sz="1800" dirty="0">
              <a:effectLst/>
              <a:latin typeface="Calibri" panose="020F0502020204030204" pitchFamily="34" charset="0"/>
              <a:ea typeface="Calibri" panose="020F0502020204030204" pitchFamily="34" charset="0"/>
            </a:endParaRPr>
          </a:p>
          <a:p>
            <a:pPr marL="158750" indent="0">
              <a:lnSpc>
                <a:spcPct val="107000"/>
              </a:lnSpc>
              <a:spcAft>
                <a:spcPts val="800"/>
              </a:spcAft>
              <a:buNone/>
            </a:pPr>
            <a:r>
              <a:rPr lang="pt-BR" sz="1800" dirty="0">
                <a:effectLst/>
                <a:highlight>
                  <a:srgbClr val="00FF00"/>
                </a:highlight>
                <a:latin typeface="Calibri" panose="020F0502020204030204" pitchFamily="34" charset="0"/>
                <a:ea typeface="Calibri" panose="020F0502020204030204" pitchFamily="34" charset="0"/>
              </a:rPr>
              <a:t>https://www.youtube.com/watch?v=pcpbx67XmCU</a:t>
            </a:r>
            <a:endParaRPr lang="pt-BR" sz="1800" dirty="0">
              <a:effectLst/>
              <a:latin typeface="Calibri" panose="020F0502020204030204" pitchFamily="34" charset="0"/>
              <a:ea typeface="Calibri" panose="020F0502020204030204" pitchFamily="34" charset="0"/>
            </a:endParaRPr>
          </a:p>
          <a:p>
            <a:pPr marL="0" lvl="0" indent="0" algn="l" rtl="0">
              <a:lnSpc>
                <a:spcPct val="100000"/>
              </a:lnSpc>
              <a:spcBef>
                <a:spcPts val="1200"/>
              </a:spcBef>
              <a:spcAft>
                <a:spcPts val="1200"/>
              </a:spcAft>
              <a:buClr>
                <a:schemeClr val="dk1"/>
              </a:buClr>
              <a:buSzPts val="1100"/>
              <a:buFont typeface="Arial"/>
              <a:buNone/>
            </a:pPr>
            <a:endParaRPr dirty="0"/>
          </a:p>
        </p:txBody>
      </p:sp>
      <p:sp>
        <p:nvSpPr>
          <p:cNvPr id="129" name="Google Shape;12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41" name="Google Shape;141;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51" name="Google Shape;15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 Capa - Linguagens">
  <p:cSld name="1. Capa - Linguagens">
    <p:bg>
      <p:bgPr>
        <a:blipFill>
          <a:blip r:embed="rId2">
            <a:alphaModFix/>
          </a:blip>
          <a:stretch>
            <a:fillRect/>
          </a:stretch>
        </a:blipFill>
        <a:effectLst/>
      </p:bgPr>
    </p:bg>
    <p:spTree>
      <p:nvGrpSpPr>
        <p:cNvPr id="1" name="Shape 9"/>
        <p:cNvGrpSpPr/>
        <p:nvPr/>
      </p:nvGrpSpPr>
      <p:grpSpPr>
        <a:xfrm>
          <a:off x="0" y="0"/>
          <a:ext cx="0" cy="0"/>
          <a:chOff x="0" y="0"/>
          <a:chExt cx="0" cy="0"/>
        </a:xfrm>
      </p:grpSpPr>
      <p:pic>
        <p:nvPicPr>
          <p:cNvPr id="10" name="Google Shape;10;p8"/>
          <p:cNvPicPr preferRelativeResize="0"/>
          <p:nvPr/>
        </p:nvPicPr>
        <p:blipFill rotWithShape="1">
          <a:blip r:embed="rId3">
            <a:alphaModFix/>
          </a:blip>
          <a:srcRect/>
          <a:stretch/>
        </p:blipFill>
        <p:spPr>
          <a:xfrm>
            <a:off x="7831700" y="255450"/>
            <a:ext cx="1037050" cy="1018525"/>
          </a:xfrm>
          <a:prstGeom prst="rect">
            <a:avLst/>
          </a:prstGeom>
          <a:noFill/>
          <a:ln>
            <a:noFill/>
          </a:ln>
        </p:spPr>
      </p:pic>
      <p:sp>
        <p:nvSpPr>
          <p:cNvPr id="11" name="Google Shape;11;p8"/>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pic>
        <p:nvPicPr>
          <p:cNvPr id="12" name="Google Shape;12;p8"/>
          <p:cNvPicPr preferRelativeResize="0"/>
          <p:nvPr/>
        </p:nvPicPr>
        <p:blipFill rotWithShape="1">
          <a:blip r:embed="rId4">
            <a:alphaModFix/>
          </a:blip>
          <a:srcRect/>
          <a:stretch/>
        </p:blipFill>
        <p:spPr>
          <a:xfrm>
            <a:off x="249878" y="255449"/>
            <a:ext cx="1090250" cy="867850"/>
          </a:xfrm>
          <a:prstGeom prst="rect">
            <a:avLst/>
          </a:prstGeom>
          <a:noFill/>
          <a:ln>
            <a:noFill/>
          </a:ln>
        </p:spPr>
      </p:pic>
      <p:pic>
        <p:nvPicPr>
          <p:cNvPr id="13" name="Google Shape;13;p8"/>
          <p:cNvPicPr preferRelativeResize="0"/>
          <p:nvPr/>
        </p:nvPicPr>
        <p:blipFill rotWithShape="1">
          <a:blip r:embed="rId5">
            <a:alphaModFix/>
          </a:blip>
          <a:srcRect/>
          <a:stretch/>
        </p:blipFill>
        <p:spPr>
          <a:xfrm>
            <a:off x="6834025" y="4630550"/>
            <a:ext cx="2034725" cy="264400"/>
          </a:xfrm>
          <a:prstGeom prst="rect">
            <a:avLst/>
          </a:prstGeom>
          <a:noFill/>
          <a:ln>
            <a:noFill/>
          </a:ln>
        </p:spPr>
      </p:pic>
      <p:pic>
        <p:nvPicPr>
          <p:cNvPr id="14" name="Google Shape;14;p8"/>
          <p:cNvPicPr preferRelativeResize="0"/>
          <p:nvPr/>
        </p:nvPicPr>
        <p:blipFill rotWithShape="1">
          <a:blip r:embed="rId6">
            <a:alphaModFix/>
          </a:blip>
          <a:srcRect/>
          <a:stretch/>
        </p:blipFill>
        <p:spPr>
          <a:xfrm>
            <a:off x="1522450" y="402600"/>
            <a:ext cx="1090250" cy="409489"/>
          </a:xfrm>
          <a:prstGeom prst="rect">
            <a:avLst/>
          </a:prstGeom>
          <a:noFill/>
          <a:ln>
            <a:noFill/>
          </a:ln>
        </p:spPr>
      </p:pic>
      <p:pic>
        <p:nvPicPr>
          <p:cNvPr id="15" name="Google Shape;15;p8"/>
          <p:cNvPicPr preferRelativeResize="0"/>
          <p:nvPr/>
        </p:nvPicPr>
        <p:blipFill rotWithShape="1">
          <a:blip r:embed="rId7">
            <a:alphaModFix/>
          </a:blip>
          <a:srcRect/>
          <a:stretch/>
        </p:blipFill>
        <p:spPr>
          <a:xfrm>
            <a:off x="4093950" y="607487"/>
            <a:ext cx="1037050" cy="1004213"/>
          </a:xfrm>
          <a:prstGeom prst="rect">
            <a:avLst/>
          </a:prstGeom>
          <a:noFill/>
          <a:ln>
            <a:noFill/>
          </a:ln>
        </p:spPr>
      </p:pic>
      <p:sp>
        <p:nvSpPr>
          <p:cNvPr id="16" name="Google Shape;16;p8"/>
          <p:cNvSpPr txBox="1"/>
          <p:nvPr/>
        </p:nvSpPr>
        <p:spPr>
          <a:xfrm rot="-5400000">
            <a:off x="8622225" y="110790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17" name="Google Shape;17;p8"/>
          <p:cNvSpPr/>
          <p:nvPr/>
        </p:nvSpPr>
        <p:spPr>
          <a:xfrm rot="-48255" flipH="1">
            <a:off x="8006887" y="784003"/>
            <a:ext cx="812180" cy="424256"/>
          </a:xfrm>
          <a:prstGeom prst="roundRect">
            <a:avLst>
              <a:gd name="adj" fmla="val 7293"/>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2000" b="0" i="0" u="none" strike="noStrike" cap="none" dirty="0">
                <a:solidFill>
                  <a:srgbClr val="FFFFFF"/>
                </a:solidFill>
                <a:latin typeface="Grandstander Medium"/>
                <a:ea typeface="Grandstander Medium"/>
                <a:cs typeface="Grandstander Medium"/>
                <a:sym typeface="Grandstander Medium"/>
              </a:rPr>
              <a:t>ANO</a:t>
            </a:r>
            <a:endParaRPr sz="2000" b="0" i="0" u="none" strike="noStrike" cap="none" dirty="0">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Conteúdo/Objetivo de aprendizagem">
  <p:cSld name="2. Conteúdo e objetivos">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9"/>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20" name="Google Shape;20;p9"/>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1" name="Google Shape;21;p9"/>
          <p:cNvSpPr/>
          <p:nvPr/>
        </p:nvSpPr>
        <p:spPr>
          <a:xfrm>
            <a:off x="4550725" y="225325"/>
            <a:ext cx="4411200" cy="4701000"/>
          </a:xfrm>
          <a:prstGeom prst="roundRect">
            <a:avLst>
              <a:gd name="adj" fmla="val 3153"/>
            </a:avLst>
          </a:prstGeom>
          <a:solidFill>
            <a:srgbClr val="F6EDE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2" name="Google Shape;22;p9"/>
          <p:cNvSpPr txBox="1">
            <a:spLocks noGrp="1"/>
          </p:cNvSpPr>
          <p:nvPr>
            <p:ph type="body" idx="1"/>
          </p:nvPr>
        </p:nvSpPr>
        <p:spPr>
          <a:xfrm>
            <a:off x="4818875" y="740314"/>
            <a:ext cx="3888300" cy="372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23" name="Google Shape;23;p9"/>
          <p:cNvSpPr txBox="1"/>
          <p:nvPr/>
        </p:nvSpPr>
        <p:spPr>
          <a:xfrm rot="-59810">
            <a:off x="134959" y="152901"/>
            <a:ext cx="1534732"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CONTEÚDO</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24" name="Google Shape;24;p9"/>
          <p:cNvSpPr txBox="1"/>
          <p:nvPr/>
        </p:nvSpPr>
        <p:spPr>
          <a:xfrm rot="-59789">
            <a:off x="4478371" y="137005"/>
            <a:ext cx="3363809" cy="386162"/>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OBJETIVO DE APRENDIZAGEM</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25" name="Google Shape;25;p9"/>
          <p:cNvSpPr txBox="1">
            <a:spLocks noGrp="1"/>
          </p:cNvSpPr>
          <p:nvPr>
            <p:ph type="body" idx="2"/>
          </p:nvPr>
        </p:nvSpPr>
        <p:spPr>
          <a:xfrm>
            <a:off x="434375" y="740314"/>
            <a:ext cx="3888300" cy="372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26" name="Google Shape;26;p9"/>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lang="pt-BR" sz="700" b="0" i="0" u="none" strike="noStrike" cap="none" dirty="0">
              <a:solidFill>
                <a:srgbClr val="000000"/>
              </a:solidFill>
              <a:latin typeface="Grandstander Medium"/>
              <a:ea typeface="Grandstander Medium"/>
              <a:cs typeface="Grandstander Medium"/>
              <a:sym typeface="Grandstander Medium"/>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 Para começar">
  <p:cSld name="3. Para começar">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13"/>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29" name="Google Shape;29;p13"/>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0" name="Google Shape;30;p13"/>
          <p:cNvSpPr txBox="1"/>
          <p:nvPr/>
        </p:nvSpPr>
        <p:spPr>
          <a:xfrm rot="-59551">
            <a:off x="134926" y="148991"/>
            <a:ext cx="1991699"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chemeClr val="dk1"/>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PARA COMEÇAR</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31" name="Google Shape;31;p13"/>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lang="pt-BR" sz="700" b="0" i="0" u="none" strike="noStrike" cap="none" dirty="0">
              <a:solidFill>
                <a:srgbClr val="000000"/>
              </a:solidFill>
              <a:latin typeface="Grandstander Medium"/>
              <a:ea typeface="Grandstander Medium"/>
              <a:cs typeface="Grandstander Medium"/>
              <a:sym typeface="Grandstander Medium"/>
            </a:endParaRPr>
          </a:p>
        </p:txBody>
      </p:sp>
      <p:sp>
        <p:nvSpPr>
          <p:cNvPr id="32" name="Google Shape;32;p13"/>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33" name="Google Shape;33;p13"/>
          <p:cNvSpPr txBox="1">
            <a:spLocks noGrp="1"/>
          </p:cNvSpPr>
          <p:nvPr>
            <p:ph type="title"/>
          </p:nvPr>
        </p:nvSpPr>
        <p:spPr>
          <a:xfrm>
            <a:off x="456450" y="673625"/>
            <a:ext cx="8376000" cy="584745"/>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8. Aprofundando">
  <p:cSld name="9. Nova seção">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g29bff5210c6_0_143"/>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36" name="Google Shape;36;g29bff5210c6_0_143"/>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7" name="Google Shape;37;g29bff5210c6_0_143"/>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lang="pt-BR" sz="700" b="0" i="0" u="none" strike="noStrike" cap="none" dirty="0">
              <a:solidFill>
                <a:srgbClr val="000000"/>
              </a:solidFill>
              <a:latin typeface="Grandstander Medium"/>
              <a:ea typeface="Grandstander Medium"/>
              <a:cs typeface="Grandstander Medium"/>
              <a:sym typeface="Grandstander Medium"/>
            </a:endParaRPr>
          </a:p>
        </p:txBody>
      </p:sp>
      <p:sp>
        <p:nvSpPr>
          <p:cNvPr id="38" name="Google Shape;38;g29bff5210c6_0_143"/>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39" name="Google Shape;39;g29bff5210c6_0_143"/>
          <p:cNvSpPr txBox="1">
            <a:spLocks noGrp="1"/>
          </p:cNvSpPr>
          <p:nvPr>
            <p:ph type="title"/>
          </p:nvPr>
        </p:nvSpPr>
        <p:spPr>
          <a:xfrm>
            <a:off x="456450" y="673625"/>
            <a:ext cx="8376000" cy="584745"/>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
        <p:nvSpPr>
          <p:cNvPr id="40" name="Google Shape;40;g29bff5210c6_0_143"/>
          <p:cNvSpPr txBox="1">
            <a:spLocks noGrp="1"/>
          </p:cNvSpPr>
          <p:nvPr>
            <p:ph type="subTitle" idx="2"/>
          </p:nvPr>
        </p:nvSpPr>
        <p:spPr>
          <a:xfrm rot="-60000">
            <a:off x="131681" y="157220"/>
            <a:ext cx="4336952" cy="367500"/>
          </a:xfrm>
          <a:prstGeom prst="rect">
            <a:avLst/>
          </a:prstGeom>
          <a:solidFill>
            <a:srgbClr val="74489D"/>
          </a:solid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2000"/>
              <a:buNone/>
              <a:defRPr sz="1800">
                <a:solidFill>
                  <a:schemeClr val="lt1"/>
                </a:solidFill>
                <a:latin typeface="Grandstander SemiBold"/>
                <a:ea typeface="Grandstander SemiBold"/>
                <a:cs typeface="Grandstander SemiBold"/>
                <a:sym typeface="Grandstander SemiBold"/>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9. Referências ">
  <p:cSld name="11. Referências">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19"/>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43" name="Google Shape;43;p19"/>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4" name="Google Shape;44;p19"/>
          <p:cNvSpPr txBox="1"/>
          <p:nvPr/>
        </p:nvSpPr>
        <p:spPr>
          <a:xfrm rot="-60039">
            <a:off x="134940" y="150748"/>
            <a:ext cx="1769370"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REFERÊNCIAS</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45" name="Google Shape;45;p19"/>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lang="pt-BR" sz="700" b="0" i="0" u="none" strike="noStrike" cap="none" dirty="0">
              <a:solidFill>
                <a:srgbClr val="000000"/>
              </a:solidFill>
              <a:latin typeface="Grandstander Medium"/>
              <a:ea typeface="Grandstander Medium"/>
              <a:cs typeface="Grandstander Medium"/>
              <a:sym typeface="Grandstander Medium"/>
            </a:endParaRPr>
          </a:p>
        </p:txBody>
      </p:sp>
      <p:sp>
        <p:nvSpPr>
          <p:cNvPr id="46" name="Google Shape;46;p19"/>
          <p:cNvSpPr txBox="1">
            <a:spLocks noGrp="1"/>
          </p:cNvSpPr>
          <p:nvPr>
            <p:ph type="body" idx="1"/>
          </p:nvPr>
        </p:nvSpPr>
        <p:spPr>
          <a:xfrm>
            <a:off x="459300" y="797675"/>
            <a:ext cx="8295900" cy="38655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1600"/>
              <a:buFont typeface="Lato"/>
              <a:buNone/>
              <a:defRPr>
                <a:solidFill>
                  <a:schemeClr val="dk1"/>
                </a:solidFill>
                <a:latin typeface="Arial"/>
                <a:ea typeface="Arial"/>
                <a:cs typeface="Arial"/>
                <a:sym typeface="Arial"/>
              </a:defRPr>
            </a:lvl1pPr>
            <a:lvl2pPr marL="914400" lvl="1" indent="-330200" algn="l">
              <a:lnSpc>
                <a:spcPct val="100000"/>
              </a:lnSpc>
              <a:spcBef>
                <a:spcPts val="0"/>
              </a:spcBef>
              <a:spcAft>
                <a:spcPts val="0"/>
              </a:spcAft>
              <a:buClr>
                <a:srgbClr val="74489D"/>
              </a:buClr>
              <a:buSzPts val="1600"/>
              <a:buFont typeface="Lato"/>
              <a:buChar char="○"/>
              <a:defRPr>
                <a:solidFill>
                  <a:schemeClr val="dk1"/>
                </a:solidFill>
                <a:latin typeface="Lato"/>
                <a:ea typeface="Lato"/>
                <a:cs typeface="Lato"/>
                <a:sym typeface="Lato"/>
              </a:defRPr>
            </a:lvl2pPr>
            <a:lvl3pPr marL="1371600" lvl="2"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3pPr>
            <a:lvl4pPr marL="1828800" lvl="3"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4pPr>
            <a:lvl5pPr marL="2286000" lvl="4"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5pPr>
            <a:lvl6pPr marL="2743200" lvl="5"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6pPr>
            <a:lvl7pPr marL="3200400" lvl="6"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7pPr>
            <a:lvl8pPr marL="3657600" lvl="7"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8pPr>
            <a:lvl9pPr marL="4114800" lvl="8"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9pPr>
          </a:lstStyle>
          <a:p>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0. Contra capa">
  <p:cSld name="12. Fechamento">
    <p:bg>
      <p:bgPr>
        <a:blipFill>
          <a:blip r:embed="rId2">
            <a:alphaModFix/>
          </a:blip>
          <a:stretch>
            <a:fillRect/>
          </a:stretch>
        </a:blipFill>
        <a:effectLst/>
      </p:bgPr>
    </p:bg>
    <p:spTree>
      <p:nvGrpSpPr>
        <p:cNvPr id="1" name="Shape 47"/>
        <p:cNvGrpSpPr/>
        <p:nvPr/>
      </p:nvGrpSpPr>
      <p:grpSpPr>
        <a:xfrm>
          <a:off x="0" y="0"/>
          <a:ext cx="0" cy="0"/>
          <a:chOff x="0" y="0"/>
          <a:chExt cx="0" cy="0"/>
        </a:xfrm>
      </p:grpSpPr>
      <p:grpSp>
        <p:nvGrpSpPr>
          <p:cNvPr id="48" name="Google Shape;48;p11"/>
          <p:cNvGrpSpPr/>
          <p:nvPr/>
        </p:nvGrpSpPr>
        <p:grpSpPr>
          <a:xfrm>
            <a:off x="3213025" y="1212517"/>
            <a:ext cx="3022750" cy="2990400"/>
            <a:chOff x="3060625" y="1076550"/>
            <a:chExt cx="3022750" cy="2990400"/>
          </a:xfrm>
        </p:grpSpPr>
        <p:pic>
          <p:nvPicPr>
            <p:cNvPr id="49" name="Google Shape;49;p11"/>
            <p:cNvPicPr preferRelativeResize="0"/>
            <p:nvPr/>
          </p:nvPicPr>
          <p:blipFill rotWithShape="1">
            <a:blip r:embed="rId3">
              <a:alphaModFix/>
            </a:blip>
            <a:srcRect/>
            <a:stretch/>
          </p:blipFill>
          <p:spPr>
            <a:xfrm>
              <a:off x="3060625" y="1076550"/>
              <a:ext cx="3022750" cy="2990400"/>
            </a:xfrm>
            <a:prstGeom prst="rect">
              <a:avLst/>
            </a:prstGeom>
            <a:noFill/>
            <a:ln>
              <a:noFill/>
            </a:ln>
          </p:spPr>
        </p:pic>
        <p:pic>
          <p:nvPicPr>
            <p:cNvPr id="50" name="Google Shape;50;p11"/>
            <p:cNvPicPr preferRelativeResize="0"/>
            <p:nvPr/>
          </p:nvPicPr>
          <p:blipFill rotWithShape="1">
            <a:blip r:embed="rId4">
              <a:alphaModFix/>
            </a:blip>
            <a:srcRect/>
            <a:stretch/>
          </p:blipFill>
          <p:spPr>
            <a:xfrm>
              <a:off x="3545350" y="2438712"/>
              <a:ext cx="2053300" cy="266075"/>
            </a:xfrm>
            <a:prstGeom prst="rect">
              <a:avLst/>
            </a:prstGeom>
            <a:noFill/>
            <a:ln>
              <a:noFill/>
            </a:ln>
          </p:spPr>
        </p:pic>
      </p:grpSp>
      <p:sp>
        <p:nvSpPr>
          <p:cNvPr id="51" name="Google Shape;51;p11"/>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lang="pt-BR" sz="700" b="0" i="0" u="none" strike="noStrike" cap="none" dirty="0">
              <a:solidFill>
                <a:srgbClr val="000000"/>
              </a:solidFill>
              <a:latin typeface="Grandstander Medium"/>
              <a:ea typeface="Grandstander Medium"/>
              <a:cs typeface="Grandstander Medium"/>
              <a:sym typeface="Grandstander Medium"/>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1. Não usar - Base para orientações internas">
  <p:cSld name="13. Não usar - para orientações internas ">
    <p:bg>
      <p:bgPr>
        <a:solidFill>
          <a:srgbClr val="5200F9"/>
        </a:solidFill>
        <a:effectLst/>
      </p:bgPr>
    </p:bg>
    <p:spTree>
      <p:nvGrpSpPr>
        <p:cNvPr id="1" name="Shape 52"/>
        <p:cNvGrpSpPr/>
        <p:nvPr/>
      </p:nvGrpSpPr>
      <p:grpSpPr>
        <a:xfrm>
          <a:off x="0" y="0"/>
          <a:ext cx="0" cy="0"/>
          <a:chOff x="0" y="0"/>
          <a:chExt cx="0" cy="0"/>
        </a:xfrm>
      </p:grpSpPr>
      <p:sp>
        <p:nvSpPr>
          <p:cNvPr id="53" name="Google Shape;53;p29"/>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2024_AI_B1_V1</a:t>
            </a:r>
            <a:endParaRPr sz="700" b="0" i="0" u="none" strike="noStrike" cap="none" dirty="0">
              <a:solidFill>
                <a:srgbClr val="000000"/>
              </a:solidFill>
              <a:latin typeface="Grandstander Medium"/>
              <a:ea typeface="Grandstander Medium"/>
              <a:cs typeface="Grandstander Medium"/>
              <a:sym typeface="Grandstander Medium"/>
            </a:endParaRPr>
          </a:p>
        </p:txBody>
      </p:sp>
      <p:sp>
        <p:nvSpPr>
          <p:cNvPr id="54" name="Google Shape;54;p29"/>
          <p:cNvSpPr/>
          <p:nvPr/>
        </p:nvSpPr>
        <p:spPr>
          <a:xfrm>
            <a:off x="204850" y="225325"/>
            <a:ext cx="8757000" cy="861300"/>
          </a:xfrm>
          <a:prstGeom prst="roundRect">
            <a:avLst>
              <a:gd name="adj" fmla="val 1629"/>
            </a:avLst>
          </a:prstGeom>
          <a:solidFill>
            <a:srgbClr val="FCFCFC"/>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spAutoFit/>
          </a:bodyPr>
          <a:lstStyle>
            <a:lvl1pPr marR="0" lvl="0" algn="l" rtl="0">
              <a:lnSpc>
                <a:spcPct val="100000"/>
              </a:lnSpc>
              <a:spcBef>
                <a:spcPts val="0"/>
              </a:spcBef>
              <a:spcAft>
                <a:spcPts val="0"/>
              </a:spcAft>
              <a:buClr>
                <a:schemeClr val="dk1"/>
              </a:buClr>
              <a:buSzPts val="2600"/>
              <a:buFont typeface="Lato"/>
              <a:buNone/>
              <a:defRPr sz="2600" b="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
        <p:nvSpPr>
          <p:cNvPr id="7" name="Google Shape;7;p7"/>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8" name="Google Shape;8;p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youtube.com/watch?v=pcpbx67XmCU" TargetMode="External"/><Relationship Id="rId3" Type="http://schemas.openxmlformats.org/officeDocument/2006/relationships/hyperlink" Target="https://www.youtube.com/watch?v=tmqWB2wB1wA" TargetMode="External"/><Relationship Id="rId7" Type="http://schemas.openxmlformats.org/officeDocument/2006/relationships/hyperlink" Target="https://www.youtube.com/watch?v=kurdvUduHUI"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www.youtube.com/watch?v=knyUF9oWL1s" TargetMode="External"/><Relationship Id="rId5" Type="http://schemas.openxmlformats.org/officeDocument/2006/relationships/hyperlink" Target="https://www.youtube.com/watch?v=DH0Sv-gPwnw" TargetMode="External"/><Relationship Id="rId4" Type="http://schemas.openxmlformats.org/officeDocument/2006/relationships/hyperlink" Target="https://pixabay.com/pt/photos/brinquedo-multicolorido-chocalho-2161403/"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4.png"/><Relationship Id="rId2" Type="http://schemas.openxmlformats.org/officeDocument/2006/relationships/slideLayout" Target="../slideLayouts/slideLayout4.xml"/><Relationship Id="rId1" Type="http://schemas.openxmlformats.org/officeDocument/2006/relationships/video" Target="https://www.youtube.com/embed/tmqWB2wB1wA?feature=oembed" TargetMode="External"/><Relationship Id="rId6" Type="http://schemas.openxmlformats.org/officeDocument/2006/relationships/hyperlink" Target="https://www.youtube.com/watch?v=tmqWB2wB1wA" TargetMode="External"/><Relationship Id="rId5" Type="http://schemas.openxmlformats.org/officeDocument/2006/relationships/image" Target="../media/image13.jpe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7.xml"/><Relationship Id="rId7" Type="http://schemas.openxmlformats.org/officeDocument/2006/relationships/image" Target="../media/image12.png"/><Relationship Id="rId2" Type="http://schemas.openxmlformats.org/officeDocument/2006/relationships/slideLayout" Target="../slideLayouts/slideLayout4.xml"/><Relationship Id="rId1" Type="http://schemas.openxmlformats.org/officeDocument/2006/relationships/video" Target="https://www.youtube.com/embed/DH0Sv-gPwnw?feature=oembed" TargetMode="External"/><Relationship Id="rId6" Type="http://schemas.openxmlformats.org/officeDocument/2006/relationships/image" Target="../media/image16.jpg"/><Relationship Id="rId5" Type="http://schemas.openxmlformats.org/officeDocument/2006/relationships/hyperlink" Target="https://www.youtube.com/watch?v=DH0Sv-gPwnw" TargetMode="Externa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efape.educacao.sp.gov.br/curriculopaulista/wp-content/uploads/2022/06/PROF_miolo_EF_AI_ARTE_V2_01a05.pdf"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https://efape.educacao.sp.gov.br/curriculopaulista/wp-content/uploads/2023/02/Curriculo_Paulista-etapas-Educa%C3%A7%C3%A3o-Infantil-e-Ensino-Fundamental-ISBN.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
          <p:cNvSpPr/>
          <p:nvPr/>
        </p:nvSpPr>
        <p:spPr>
          <a:xfrm rot="-48394" flipH="1">
            <a:off x="236565" y="4090382"/>
            <a:ext cx="1342633" cy="330035"/>
          </a:xfrm>
          <a:prstGeom prst="roundRect">
            <a:avLst>
              <a:gd name="adj" fmla="val 7293"/>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1600" b="0" i="0" u="none" strike="noStrike" cap="none" dirty="0">
                <a:solidFill>
                  <a:srgbClr val="000000"/>
                </a:solidFill>
                <a:latin typeface="Grandstander Medium"/>
                <a:ea typeface="Grandstander Medium"/>
                <a:cs typeface="Grandstander Medium"/>
                <a:sym typeface="Grandstander Medium"/>
              </a:rPr>
              <a:t>1º BIMESTRE</a:t>
            </a:r>
            <a:endParaRPr sz="1600" b="0" i="0" u="none" strike="noStrike" cap="none" dirty="0">
              <a:solidFill>
                <a:srgbClr val="000000"/>
              </a:solidFill>
              <a:latin typeface="Arial"/>
              <a:ea typeface="Arial"/>
              <a:cs typeface="Arial"/>
              <a:sym typeface="Arial"/>
            </a:endParaRPr>
          </a:p>
        </p:txBody>
      </p:sp>
      <p:sp>
        <p:nvSpPr>
          <p:cNvPr id="60" name="Google Shape;60;p1"/>
          <p:cNvSpPr/>
          <p:nvPr/>
        </p:nvSpPr>
        <p:spPr>
          <a:xfrm rot="49167">
            <a:off x="235961" y="4552633"/>
            <a:ext cx="3691878" cy="330035"/>
          </a:xfrm>
          <a:prstGeom prst="roundRect">
            <a:avLst>
              <a:gd name="adj" fmla="val 7293"/>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1600" b="0" i="0" u="none" strike="noStrike" cap="none" dirty="0">
                <a:solidFill>
                  <a:srgbClr val="000000"/>
                </a:solidFill>
                <a:latin typeface="Grandstander Medium"/>
                <a:ea typeface="Grandstander Medium"/>
                <a:cs typeface="Grandstander Medium"/>
                <a:sym typeface="Grandstander Medium"/>
              </a:rPr>
              <a:t>ENSINO FUNDAMENTAL: ANOS INICIAIS</a:t>
            </a:r>
            <a:endParaRPr sz="1600" b="0" i="0" u="none" strike="noStrike" cap="none" dirty="0">
              <a:solidFill>
                <a:srgbClr val="000000"/>
              </a:solidFill>
              <a:latin typeface="Arial"/>
              <a:ea typeface="Arial"/>
              <a:cs typeface="Arial"/>
              <a:sym typeface="Arial"/>
            </a:endParaRPr>
          </a:p>
        </p:txBody>
      </p:sp>
      <p:sp>
        <p:nvSpPr>
          <p:cNvPr id="61" name="Google Shape;61;p1"/>
          <p:cNvSpPr txBox="1"/>
          <p:nvPr/>
        </p:nvSpPr>
        <p:spPr>
          <a:xfrm>
            <a:off x="461400" y="1999425"/>
            <a:ext cx="8221200" cy="1480800"/>
          </a:xfrm>
          <a:prstGeom prst="rect">
            <a:avLst/>
          </a:prstGeom>
          <a:noFill/>
          <a:ln>
            <a:noFill/>
          </a:ln>
          <a:effectLst>
            <a:outerShdw dist="47625" dir="5400000" algn="bl" rotWithShape="0">
              <a:srgbClr val="000000">
                <a:alpha val="21960"/>
              </a:srgbClr>
            </a:outerShdw>
          </a:effectLst>
        </p:spPr>
        <p:txBody>
          <a:bodyPr spcFirstLastPara="1" wrap="square" lIns="90000" tIns="18000" rIns="91425" bIns="18000" anchor="ctr" anchorCtr="0">
            <a:normAutofit/>
          </a:bodyPr>
          <a:lstStyle/>
          <a:p>
            <a:pPr marL="0" marR="0" lvl="0" indent="0" algn="ctr" rtl="0">
              <a:lnSpc>
                <a:spcPct val="115000"/>
              </a:lnSpc>
              <a:spcBef>
                <a:spcPts val="0"/>
              </a:spcBef>
              <a:spcAft>
                <a:spcPts val="0"/>
              </a:spcAft>
              <a:buClr>
                <a:schemeClr val="dk1"/>
              </a:buClr>
              <a:buSzPts val="1100"/>
              <a:buFont typeface="Arial"/>
              <a:buNone/>
            </a:pPr>
            <a:r>
              <a:rPr lang="pt-BR" sz="3600" b="1" dirty="0">
                <a:latin typeface="Grandstander"/>
                <a:ea typeface="Grandstander"/>
                <a:cs typeface="Grandstander"/>
                <a:sym typeface="Grandstander"/>
              </a:rPr>
              <a:t>RAÍZES VIVAS</a:t>
            </a:r>
            <a:r>
              <a:rPr lang="pt-BR" sz="5400" b="1" dirty="0">
                <a:solidFill>
                  <a:srgbClr val="5097C0"/>
                </a:solidFill>
                <a:latin typeface="Verdana"/>
                <a:ea typeface="Verdana"/>
                <a:cs typeface="Verdana"/>
                <a:sym typeface="Verdana"/>
              </a:rPr>
              <a:t> </a:t>
            </a:r>
            <a:endParaRPr sz="1400" b="0" i="0" u="none" strike="noStrike" cap="none" dirty="0">
              <a:solidFill>
                <a:srgbClr val="000000"/>
              </a:solidFill>
              <a:latin typeface="Arial"/>
              <a:ea typeface="Arial"/>
              <a:cs typeface="Arial"/>
              <a:sym typeface="Arial"/>
            </a:endParaRPr>
          </a:p>
        </p:txBody>
      </p:sp>
      <p:sp>
        <p:nvSpPr>
          <p:cNvPr id="62" name="Google Shape;62;p1"/>
          <p:cNvSpPr/>
          <p:nvPr/>
        </p:nvSpPr>
        <p:spPr>
          <a:xfrm rot="-48481" flipH="1">
            <a:off x="7973178" y="297652"/>
            <a:ext cx="893489" cy="686195"/>
          </a:xfrm>
          <a:prstGeom prst="roundRect">
            <a:avLst>
              <a:gd name="adj" fmla="val 7293"/>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4200" b="0" i="0" u="none" strike="noStrike" cap="none" dirty="0">
                <a:solidFill>
                  <a:schemeClr val="lt1"/>
                </a:solidFill>
                <a:latin typeface="Grandstander Medium"/>
                <a:ea typeface="Grandstander Medium"/>
                <a:cs typeface="Grandstander Medium"/>
                <a:sym typeface="Grandstander Medium"/>
              </a:rPr>
              <a:t>2°</a:t>
            </a:r>
            <a:endParaRPr sz="2200" b="0" i="0" u="none" strike="noStrike" cap="none" dirty="0">
              <a:solidFill>
                <a:schemeClr val="lt1"/>
              </a:solidFill>
              <a:latin typeface="Arial"/>
              <a:ea typeface="Arial"/>
              <a:cs typeface="Arial"/>
              <a:sym typeface="Arial"/>
            </a:endParaRPr>
          </a:p>
        </p:txBody>
      </p:sp>
      <p:sp>
        <p:nvSpPr>
          <p:cNvPr id="63" name="Google Shape;63;p1"/>
          <p:cNvSpPr txBox="1"/>
          <p:nvPr/>
        </p:nvSpPr>
        <p:spPr>
          <a:xfrm rot="-59535">
            <a:off x="3220662" y="3495813"/>
            <a:ext cx="2702505" cy="386156"/>
          </a:xfrm>
          <a:prstGeom prst="rect">
            <a:avLst/>
          </a:prstGeom>
          <a:solidFill>
            <a:srgbClr val="DE6328"/>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rgbClr val="FFFFFF"/>
                </a:solidFill>
                <a:latin typeface="Grandstander SemiBold"/>
                <a:ea typeface="Grandstander SemiBold"/>
                <a:cs typeface="Grandstander SemiBold"/>
                <a:sym typeface="Grandstander SemiBold"/>
              </a:rPr>
              <a:t>ARTE</a:t>
            </a:r>
            <a:endParaRPr sz="1800" b="0" i="0" u="none" strike="noStrike" cap="none" dirty="0">
              <a:solidFill>
                <a:srgbClr val="FFFFFF"/>
              </a:solidFill>
              <a:latin typeface="Grandstander SemiBold"/>
              <a:ea typeface="Grandstander SemiBold"/>
              <a:cs typeface="Grandstander SemiBold"/>
              <a:sym typeface="Grandstander SemiBold"/>
            </a:endParaRPr>
          </a:p>
        </p:txBody>
      </p:sp>
      <p:sp>
        <p:nvSpPr>
          <p:cNvPr id="64" name="Google Shape;64;p1"/>
          <p:cNvSpPr txBox="1"/>
          <p:nvPr/>
        </p:nvSpPr>
        <p:spPr>
          <a:xfrm rot="-59878">
            <a:off x="4020872" y="1700599"/>
            <a:ext cx="1102367" cy="355256"/>
          </a:xfrm>
          <a:prstGeom prst="rect">
            <a:avLst/>
          </a:prstGeom>
          <a:solidFill>
            <a:srgbClr val="DE6328"/>
          </a:solidFill>
          <a:ln>
            <a:noFill/>
          </a:ln>
        </p:spPr>
        <p:txBody>
          <a:bodyPr spcFirstLastPara="1" wrap="square" lIns="90000" tIns="54000" rIns="91425" bIns="540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rgbClr val="FFFFFF"/>
                </a:solidFill>
                <a:latin typeface="Grandstander SemiBold"/>
                <a:ea typeface="Grandstander SemiBold"/>
                <a:cs typeface="Grandstander SemiBold"/>
                <a:sym typeface="Grandstander SemiBold"/>
              </a:rPr>
              <a:t>AULA 1</a:t>
            </a:r>
            <a:r>
              <a:rPr lang="pt-BR" sz="1800" dirty="0">
                <a:solidFill>
                  <a:srgbClr val="FFFFFF"/>
                </a:solidFill>
                <a:latin typeface="Grandstander SemiBold"/>
                <a:ea typeface="Grandstander SemiBold"/>
                <a:cs typeface="Grandstander SemiBold"/>
                <a:sym typeface="Grandstander SemiBold"/>
              </a:rPr>
              <a:t>6</a:t>
            </a:r>
            <a:endParaRPr sz="1800" b="0" i="0" u="none" strike="noStrike" cap="none" dirty="0">
              <a:solidFill>
                <a:srgbClr val="FFFFFF"/>
              </a:solidFill>
              <a:latin typeface="Grandstander SemiBold"/>
              <a:ea typeface="Grandstander SemiBold"/>
              <a:cs typeface="Grandstander SemiBold"/>
              <a:sym typeface="Grandstander SemiBold"/>
            </a:endParaRPr>
          </a:p>
        </p:txBody>
      </p:sp>
      <p:cxnSp>
        <p:nvCxnSpPr>
          <p:cNvPr id="65" name="Google Shape;65;p1"/>
          <p:cNvCxnSpPr/>
          <p:nvPr/>
        </p:nvCxnSpPr>
        <p:spPr>
          <a:xfrm>
            <a:off x="5143624" y="5126158"/>
            <a:ext cx="0" cy="266400"/>
          </a:xfrm>
          <a:prstGeom prst="straightConnector1">
            <a:avLst/>
          </a:prstGeom>
          <a:noFill/>
          <a:ln w="12700" cap="flat" cmpd="sng">
            <a:solidFill>
              <a:srgbClr val="C00000"/>
            </a:solidFill>
            <a:prstDash val="solid"/>
            <a:round/>
            <a:headEnd type="none" w="sm" len="sm"/>
            <a:tailEnd type="none" w="sm" len="sm"/>
          </a:ln>
        </p:spPr>
      </p:cxnSp>
      <p:grpSp>
        <p:nvGrpSpPr>
          <p:cNvPr id="66" name="Google Shape;66;p1"/>
          <p:cNvGrpSpPr/>
          <p:nvPr/>
        </p:nvGrpSpPr>
        <p:grpSpPr>
          <a:xfrm>
            <a:off x="8911602" y="785050"/>
            <a:ext cx="266400" cy="1214400"/>
            <a:chOff x="8958575" y="785050"/>
            <a:chExt cx="266400" cy="1214400"/>
          </a:xfrm>
        </p:grpSpPr>
        <p:sp>
          <p:nvSpPr>
            <p:cNvPr id="67" name="Google Shape;67;p1"/>
            <p:cNvSpPr/>
            <p:nvPr/>
          </p:nvSpPr>
          <p:spPr>
            <a:xfrm>
              <a:off x="9039575" y="785050"/>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Lato"/>
                <a:ea typeface="Lato"/>
                <a:cs typeface="Lato"/>
                <a:sym typeface="Lato"/>
              </a:endParaRPr>
            </a:p>
          </p:txBody>
        </p:sp>
        <p:sp>
          <p:nvSpPr>
            <p:cNvPr id="68" name="Google Shape;68;p1"/>
            <p:cNvSpPr txBox="1"/>
            <p:nvPr/>
          </p:nvSpPr>
          <p:spPr>
            <a:xfrm rot="-5400000">
              <a:off x="8787425" y="1259050"/>
              <a:ext cx="608700" cy="266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dirty="0">
                  <a:solidFill>
                    <a:schemeClr val="dk1"/>
                  </a:solidFill>
                  <a:latin typeface="Grandstander"/>
                  <a:ea typeface="Grandstander"/>
                  <a:cs typeface="Grandstander"/>
                  <a:sym typeface="Grandstander"/>
                </a:rPr>
                <a:t>2024_AI_V1</a:t>
              </a:r>
              <a:endParaRPr sz="600" b="0" i="0" u="none" strike="noStrike" cap="none" dirty="0">
                <a:solidFill>
                  <a:schemeClr val="dk1"/>
                </a:solidFill>
                <a:latin typeface="Grandstander"/>
                <a:ea typeface="Grandstander"/>
                <a:cs typeface="Grandstander"/>
                <a:sym typeface="Grandstander"/>
              </a:endParaRPr>
            </a:p>
          </p:txBody>
        </p:sp>
      </p:grpSp>
      <p:cxnSp>
        <p:nvCxnSpPr>
          <p:cNvPr id="69" name="Google Shape;69;p1"/>
          <p:cNvCxnSpPr>
            <a:stCxn id="62" idx="1"/>
          </p:cNvCxnSpPr>
          <p:nvPr/>
        </p:nvCxnSpPr>
        <p:spPr>
          <a:xfrm>
            <a:off x="8866623" y="634449"/>
            <a:ext cx="0" cy="0"/>
          </a:xfrm>
          <a:prstGeom prst="straightConnector1">
            <a:avLst/>
          </a:prstGeom>
          <a:noFill/>
          <a:ln w="9525" cap="flat" cmpd="sng">
            <a:solidFill>
              <a:schemeClr val="dk2"/>
            </a:solidFill>
            <a:prstDash val="solid"/>
            <a:round/>
            <a:headEnd type="none" w="sm" len="sm"/>
            <a:tailEnd type="none" w="sm" len="sm"/>
          </a:ln>
        </p:spPr>
      </p:cxnSp>
      <p:cxnSp>
        <p:nvCxnSpPr>
          <p:cNvPr id="70" name="Google Shape;70;p1"/>
          <p:cNvCxnSpPr/>
          <p:nvPr/>
        </p:nvCxnSpPr>
        <p:spPr>
          <a:xfrm rot="10800000" flipH="1">
            <a:off x="8485498" y="637449"/>
            <a:ext cx="197100" cy="6600"/>
          </a:xfrm>
          <a:prstGeom prst="straightConnector1">
            <a:avLst/>
          </a:prstGeom>
          <a:noFill/>
          <a:ln w="38100" cap="flat" cmpd="sng">
            <a:solidFill>
              <a:schemeClr val="lt1"/>
            </a:solidFill>
            <a:prstDash val="solid"/>
            <a:round/>
            <a:headEnd type="none" w="sm" len="sm"/>
            <a:tailEnd type="none" w="sm" len="sm"/>
          </a:ln>
        </p:spPr>
      </p:cxnSp>
      <p:cxnSp>
        <p:nvCxnSpPr>
          <p:cNvPr id="71" name="Google Shape;71;p1"/>
          <p:cNvCxnSpPr/>
          <p:nvPr/>
        </p:nvCxnSpPr>
        <p:spPr>
          <a:xfrm>
            <a:off x="461400" y="4255400"/>
            <a:ext cx="65400" cy="6600"/>
          </a:xfrm>
          <a:prstGeom prst="straightConnector1">
            <a:avLst/>
          </a:prstGeom>
          <a:noFill/>
          <a:ln w="19050" cap="flat" cmpd="sng">
            <a:solidFill>
              <a:schemeClr val="dk1"/>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1822"/>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30"/>
          <p:cNvSpPr txBox="1">
            <a:spLocks noGrp="1"/>
          </p:cNvSpPr>
          <p:nvPr>
            <p:ph type="body" idx="1"/>
          </p:nvPr>
        </p:nvSpPr>
        <p:spPr>
          <a:xfrm>
            <a:off x="283373" y="755616"/>
            <a:ext cx="8295900" cy="4086548"/>
          </a:xfrm>
          <a:prstGeom prst="rect">
            <a:avLst/>
          </a:prstGeom>
          <a:noFill/>
          <a:ln>
            <a:noFill/>
          </a:ln>
        </p:spPr>
        <p:txBody>
          <a:bodyPr spcFirstLastPara="1" wrap="square" lIns="91425" tIns="91425" rIns="91425" bIns="91425" anchor="t" anchorCtr="0">
            <a:noAutofit/>
          </a:bodyPr>
          <a:lstStyle/>
          <a:p>
            <a:pPr marL="0" lvl="0" indent="0" algn="l" rtl="0">
              <a:spcAft>
                <a:spcPts val="600"/>
              </a:spcAft>
              <a:buClr>
                <a:schemeClr val="dk1"/>
              </a:buClr>
              <a:buSzPts val="1600"/>
              <a:buFont typeface="Arial"/>
              <a:buNone/>
            </a:pPr>
            <a:r>
              <a:rPr lang="pt-BR" sz="1200" b="1" dirty="0">
                <a:latin typeface="+mj-lt"/>
                <a:ea typeface="Verdana"/>
                <a:cs typeface="Verdana"/>
                <a:sym typeface="Verdana"/>
              </a:rPr>
              <a:t>Lista de imagens e vídeos</a:t>
            </a:r>
            <a:endParaRPr sz="1200" b="1" dirty="0">
              <a:latin typeface="+mj-lt"/>
              <a:ea typeface="Verdana"/>
              <a:cs typeface="Verdana"/>
              <a:sym typeface="Verdana"/>
            </a:endParaRPr>
          </a:p>
          <a:p>
            <a:pPr marL="0" lvl="0" indent="0" algn="l" rtl="0">
              <a:spcAft>
                <a:spcPts val="600"/>
              </a:spcAft>
              <a:buClr>
                <a:schemeClr val="dk1"/>
              </a:buClr>
              <a:buSzPts val="1100"/>
              <a:buNone/>
            </a:pPr>
            <a:r>
              <a:rPr lang="pt-BR" sz="1200" b="1" dirty="0">
                <a:latin typeface="+mj-lt"/>
              </a:rPr>
              <a:t>Slide 1 </a:t>
            </a:r>
            <a:r>
              <a:rPr lang="pt-BR" sz="1200" b="1" kern="1200" dirty="0">
                <a:solidFill>
                  <a:schemeClr val="tx1"/>
                </a:solidFill>
                <a:latin typeface="+mj-lt"/>
                <a:ea typeface="Lato"/>
                <a:cs typeface="Arial" panose="020B0604020202020204" pitchFamily="34" charset="0"/>
              </a:rPr>
              <a:t>–</a:t>
            </a:r>
            <a:r>
              <a:rPr lang="pt-BR" sz="1200" b="1" dirty="0">
                <a:latin typeface="+mj-lt"/>
              </a:rPr>
              <a:t> </a:t>
            </a:r>
            <a:r>
              <a:rPr lang="pt-BR" sz="1200" dirty="0">
                <a:latin typeface="+mj-lt"/>
              </a:rPr>
              <a:t>Imagem de capa: SEDUC</a:t>
            </a:r>
            <a:endParaRPr sz="1200" dirty="0">
              <a:latin typeface="+mj-lt"/>
            </a:endParaRPr>
          </a:p>
          <a:p>
            <a:pPr marL="0" lvl="0" indent="0" algn="l" rtl="0">
              <a:spcAft>
                <a:spcPts val="600"/>
              </a:spcAft>
              <a:buClr>
                <a:schemeClr val="dk1"/>
              </a:buClr>
              <a:buSzPts val="1100"/>
              <a:buNone/>
            </a:pPr>
            <a:r>
              <a:rPr lang="pt-BR" sz="1200" b="1" dirty="0">
                <a:latin typeface="+mj-lt"/>
              </a:rPr>
              <a:t>Slides 3 e 4 – </a:t>
            </a:r>
            <a:r>
              <a:rPr lang="pt-BR" sz="1200" dirty="0">
                <a:latin typeface="+mj-lt"/>
              </a:rPr>
              <a:t>© </a:t>
            </a:r>
            <a:r>
              <a:rPr lang="pt-BR" sz="1200" kern="1200" dirty="0">
                <a:solidFill>
                  <a:schemeClr val="tx1"/>
                </a:solidFill>
                <a:latin typeface="+mj-lt"/>
                <a:ea typeface="Lato"/>
                <a:cs typeface="Arial" panose="020B0604020202020204" pitchFamily="34" charset="0"/>
              </a:rPr>
              <a:t>Getty Imagens</a:t>
            </a:r>
          </a:p>
          <a:p>
            <a:pPr marL="0" lvl="0" indent="0" algn="l" rtl="0">
              <a:spcAft>
                <a:spcPts val="600"/>
              </a:spcAft>
              <a:buClr>
                <a:schemeClr val="dk1"/>
              </a:buClr>
              <a:buSzPts val="1100"/>
              <a:buNone/>
            </a:pPr>
            <a:r>
              <a:rPr lang="pt-BR" sz="1200" b="1" dirty="0">
                <a:latin typeface="+mj-lt"/>
              </a:rPr>
              <a:t>Slide 6 – </a:t>
            </a:r>
            <a:r>
              <a:rPr lang="pt-BR" sz="1200" u="sng" dirty="0">
                <a:latin typeface="+mj-lt"/>
                <a:ea typeface="Verdana"/>
                <a:cs typeface="Verdana"/>
                <a:sym typeface="Verdana"/>
                <a:hlinkClick r:id="rId3"/>
              </a:rPr>
              <a:t>https://www.youtube.com/watch?v=tmqWB2wB1wA</a:t>
            </a:r>
            <a:endParaRPr sz="1200" b="1" dirty="0">
              <a:latin typeface="+mj-lt"/>
            </a:endParaRPr>
          </a:p>
          <a:p>
            <a:pPr marL="0" lvl="0" indent="0">
              <a:spcAft>
                <a:spcPts val="600"/>
              </a:spcAft>
            </a:pPr>
            <a:r>
              <a:rPr lang="pt-BR" sz="1200" b="1" dirty="0">
                <a:latin typeface="+mj-lt"/>
              </a:rPr>
              <a:t>Slide 7</a:t>
            </a:r>
          </a:p>
          <a:p>
            <a:pPr marL="342900" lvl="0" indent="-342900">
              <a:spcAft>
                <a:spcPts val="600"/>
              </a:spcAft>
              <a:buClrTx/>
              <a:buSzPct val="100000"/>
              <a:buFont typeface="+mj-lt"/>
              <a:buAutoNum type="arabicPeriod"/>
            </a:pPr>
            <a:r>
              <a:rPr lang="pt-BR" sz="1200" dirty="0">
                <a:effectLst/>
                <a:latin typeface="+mj-lt"/>
              </a:rPr>
              <a:t>Imagem: </a:t>
            </a:r>
            <a:r>
              <a:rPr lang="pt-BR" sz="1200" u="sng" dirty="0">
                <a:effectLst/>
                <a:latin typeface="+mj-lt"/>
                <a:hlinkClick r:id="rId4"/>
              </a:rPr>
              <a:t>https://pixabay.com/pt/photos/brinquedo-multicolorido-chocalho-2161403/</a:t>
            </a:r>
            <a:endParaRPr lang="pt-BR" sz="1200" dirty="0">
              <a:effectLst/>
              <a:latin typeface="+mj-lt"/>
            </a:endParaRPr>
          </a:p>
          <a:p>
            <a:pPr marL="342900" lvl="0" indent="-342900">
              <a:spcAft>
                <a:spcPts val="600"/>
              </a:spcAft>
              <a:buClrTx/>
              <a:buSzPct val="100000"/>
              <a:buFont typeface="+mj-lt"/>
              <a:buAutoNum type="arabicPeriod"/>
            </a:pPr>
            <a:r>
              <a:rPr lang="pt-BR" sz="1200" dirty="0">
                <a:effectLst/>
                <a:latin typeface="+mj-lt"/>
              </a:rPr>
              <a:t>Vídeo: Coral Guarani </a:t>
            </a:r>
            <a:r>
              <a:rPr lang="pt-BR" sz="1200" dirty="0" err="1">
                <a:effectLst/>
                <a:latin typeface="+mj-lt"/>
              </a:rPr>
              <a:t>Tenonderã</a:t>
            </a:r>
            <a:r>
              <a:rPr lang="pt-BR" sz="1200" dirty="0">
                <a:effectLst/>
                <a:latin typeface="+mj-lt"/>
              </a:rPr>
              <a:t> (Música Indígena Guarani) – </a:t>
            </a:r>
            <a:r>
              <a:rPr lang="pt-BR" sz="1200" dirty="0" err="1">
                <a:effectLst/>
                <a:latin typeface="+mj-lt"/>
              </a:rPr>
              <a:t>Nhãnderu</a:t>
            </a:r>
            <a:r>
              <a:rPr lang="pt-BR" sz="1200" dirty="0">
                <a:effectLst/>
                <a:latin typeface="+mj-lt"/>
              </a:rPr>
              <a:t> </a:t>
            </a:r>
            <a:r>
              <a:rPr lang="pt-BR" sz="1200" dirty="0" err="1">
                <a:effectLst/>
                <a:latin typeface="+mj-lt"/>
              </a:rPr>
              <a:t>Tenonde</a:t>
            </a:r>
            <a:r>
              <a:rPr lang="pt-BR" sz="1200" dirty="0">
                <a:effectLst/>
                <a:latin typeface="+mj-lt"/>
              </a:rPr>
              <a:t> </a:t>
            </a:r>
            <a:r>
              <a:rPr lang="pt-BR" sz="1200" dirty="0" err="1">
                <a:effectLst/>
                <a:latin typeface="+mj-lt"/>
              </a:rPr>
              <a:t>Guiae</a:t>
            </a:r>
            <a:r>
              <a:rPr lang="pt-BR" sz="1200" dirty="0">
                <a:effectLst/>
                <a:latin typeface="+mj-lt"/>
              </a:rPr>
              <a:t> – </a:t>
            </a:r>
            <a:r>
              <a:rPr lang="pt-BR" sz="1200" u="sng" dirty="0">
                <a:effectLst/>
                <a:latin typeface="+mj-lt"/>
                <a:hlinkClick r:id="rId5"/>
              </a:rPr>
              <a:t>https://www.youtube.com/watch?v=DH0Sv-gPwnw</a:t>
            </a:r>
            <a:endParaRPr lang="pt-BR" sz="1200" dirty="0">
              <a:effectLst/>
              <a:latin typeface="+mj-lt"/>
            </a:endParaRPr>
          </a:p>
          <a:p>
            <a:pPr marL="342900" lvl="0" indent="-342900">
              <a:spcAft>
                <a:spcPts val="600"/>
              </a:spcAft>
              <a:buClrTx/>
              <a:buSzPct val="100000"/>
              <a:buFont typeface="+mj-lt"/>
              <a:buAutoNum type="arabicPeriod"/>
            </a:pPr>
            <a:r>
              <a:rPr lang="pt-BR" sz="1200" dirty="0">
                <a:effectLst/>
                <a:latin typeface="+mj-lt"/>
              </a:rPr>
              <a:t>Para saber mais:</a:t>
            </a:r>
          </a:p>
          <a:p>
            <a:pPr marL="228600">
              <a:spcAft>
                <a:spcPts val="600"/>
              </a:spcAft>
            </a:pPr>
            <a:r>
              <a:rPr lang="pt-BR" sz="1200" dirty="0">
                <a:effectLst/>
                <a:latin typeface="+mj-lt"/>
              </a:rPr>
              <a:t>Vídeos:</a:t>
            </a:r>
          </a:p>
          <a:p>
            <a:pPr marL="342900" lvl="0" indent="-342900">
              <a:spcAft>
                <a:spcPts val="600"/>
              </a:spcAft>
              <a:buFont typeface="Calibri" panose="020F0502020204030204" pitchFamily="34" charset="0"/>
              <a:buChar char="•"/>
            </a:pPr>
            <a:r>
              <a:rPr lang="pt-BR" sz="1200" dirty="0" err="1">
                <a:effectLst/>
                <a:latin typeface="+mj-lt"/>
              </a:rPr>
              <a:t>Confecçao</a:t>
            </a:r>
            <a:r>
              <a:rPr lang="pt-BR" sz="1200" dirty="0">
                <a:effectLst/>
                <a:latin typeface="+mj-lt"/>
              </a:rPr>
              <a:t> de Chocalho – Aula infantil: </a:t>
            </a:r>
            <a:r>
              <a:rPr lang="pt-BR" sz="1200" u="sng" dirty="0">
                <a:effectLst/>
                <a:latin typeface="+mj-lt"/>
                <a:hlinkClick r:id="rId6"/>
              </a:rPr>
              <a:t>https://www.youtube.com/watch?v=knyUF9oWL1s</a:t>
            </a:r>
            <a:endParaRPr lang="pt-BR" sz="1200" dirty="0">
              <a:effectLst/>
              <a:latin typeface="+mj-lt"/>
            </a:endParaRPr>
          </a:p>
          <a:p>
            <a:pPr marL="342900" lvl="0" indent="-342900">
              <a:spcAft>
                <a:spcPts val="600"/>
              </a:spcAft>
              <a:buFont typeface="Calibri" panose="020F0502020204030204" pitchFamily="34" charset="0"/>
              <a:buChar char="•"/>
            </a:pPr>
            <a:r>
              <a:rPr lang="pt-BR" sz="1200" dirty="0">
                <a:effectLst/>
                <a:latin typeface="+mj-lt"/>
              </a:rPr>
              <a:t>Atividade de musicalização – Os instrumentos musicais indígenas – Percepção dos sons (Dia do índio): </a:t>
            </a:r>
            <a:r>
              <a:rPr lang="pt-BR" sz="1200" u="sng" dirty="0">
                <a:effectLst/>
                <a:latin typeface="+mj-lt"/>
                <a:hlinkClick r:id="rId7"/>
              </a:rPr>
              <a:t>https://www.youtube.com/watch?v=kurdvUduHUI</a:t>
            </a:r>
            <a:endParaRPr lang="pt-BR" sz="1200" dirty="0">
              <a:effectLst/>
              <a:latin typeface="+mj-lt"/>
            </a:endParaRPr>
          </a:p>
          <a:p>
            <a:pPr marL="342900" lvl="0" indent="-342900">
              <a:spcAft>
                <a:spcPts val="600"/>
              </a:spcAft>
              <a:buFont typeface="Calibri" panose="020F0502020204030204" pitchFamily="34" charset="0"/>
              <a:buChar char="•"/>
            </a:pPr>
            <a:r>
              <a:rPr lang="pt-BR" sz="1200" dirty="0">
                <a:effectLst/>
                <a:latin typeface="+mj-lt"/>
              </a:rPr>
              <a:t>3 Tipos de chocalho indígena que você precisa saber: </a:t>
            </a:r>
            <a:r>
              <a:rPr lang="pt-BR" sz="1200" u="sng" dirty="0">
                <a:effectLst/>
                <a:latin typeface="+mj-lt"/>
                <a:hlinkClick r:id="rId8"/>
              </a:rPr>
              <a:t>https://www.youtube.com/watch?v=pcpbx67XmCU</a:t>
            </a:r>
            <a:endParaRPr lang="pt-BR" sz="1200" dirty="0">
              <a:effectLst/>
              <a:latin typeface="+mj-lt"/>
            </a:endParaRPr>
          </a:p>
          <a:p>
            <a:pPr>
              <a:spcAft>
                <a:spcPts val="600"/>
              </a:spcAft>
            </a:pPr>
            <a:r>
              <a:rPr lang="pt-BR" sz="1200" dirty="0">
                <a:effectLst/>
                <a:latin typeface="+mj-lt"/>
              </a:rPr>
              <a:t> </a:t>
            </a:r>
            <a:endParaRPr lang="pt-BR" sz="1200" dirty="0">
              <a:solidFill>
                <a:schemeClr val="accent5"/>
              </a:solidFill>
              <a:latin typeface="+mj-lt"/>
            </a:endParaRPr>
          </a:p>
          <a:p>
            <a:pPr marL="0" indent="0">
              <a:spcAft>
                <a:spcPts val="600"/>
              </a:spcAft>
              <a:buClr>
                <a:schemeClr val="dk1"/>
              </a:buClr>
              <a:buSzPts val="1100"/>
            </a:pPr>
            <a:endParaRPr lang="pt-BR" sz="1200" dirty="0">
              <a:solidFill>
                <a:schemeClr val="accent5"/>
              </a:solidFill>
              <a:latin typeface="+mj-lt"/>
            </a:endParaRPr>
          </a:p>
          <a:p>
            <a:pPr marL="0" indent="0">
              <a:spcAft>
                <a:spcPts val="600"/>
              </a:spcAft>
              <a:buClr>
                <a:schemeClr val="dk1"/>
              </a:buClr>
              <a:buSzPts val="1100"/>
            </a:pPr>
            <a:endParaRPr lang="pt-BR" sz="1200" b="1" dirty="0">
              <a:latin typeface="+mj-lt"/>
            </a:endParaRPr>
          </a:p>
          <a:p>
            <a:pPr marL="0" indent="0">
              <a:spcAft>
                <a:spcPts val="600"/>
              </a:spcAft>
              <a:buClr>
                <a:schemeClr val="dk1"/>
              </a:buClr>
              <a:buSzPts val="1100"/>
            </a:pPr>
            <a:endParaRPr lang="pt-BR" sz="1200" u="sng" dirty="0">
              <a:latin typeface="+mj-lt"/>
              <a:ea typeface="Verdana"/>
              <a:cs typeface="Verdana"/>
              <a:sym typeface="Verdana"/>
            </a:endParaRPr>
          </a:p>
          <a:p>
            <a:pPr marL="0" lvl="0" indent="0" algn="l" rtl="0">
              <a:spcAft>
                <a:spcPts val="600"/>
              </a:spcAft>
              <a:buClr>
                <a:schemeClr val="dk1"/>
              </a:buClr>
              <a:buSzPts val="1100"/>
              <a:buFont typeface="Arial"/>
              <a:buNone/>
            </a:pPr>
            <a:endParaRPr sz="1200" dirty="0">
              <a:latin typeface="+mj-lt"/>
              <a:ea typeface="Verdana"/>
              <a:cs typeface="Verdana"/>
              <a:sym typeface="Verdana"/>
            </a:endParaRPr>
          </a:p>
          <a:p>
            <a:pPr marL="0" lvl="0" indent="0" algn="l" rtl="0">
              <a:spcAft>
                <a:spcPts val="600"/>
              </a:spcAft>
              <a:buSzPts val="1600"/>
              <a:buNone/>
            </a:pPr>
            <a:endParaRPr sz="1200" dirty="0">
              <a:latin typeface="+mj-lt"/>
            </a:endParaRPr>
          </a:p>
          <a:p>
            <a:pPr marL="0" lvl="0" indent="0" algn="l" rtl="0">
              <a:spcAft>
                <a:spcPts val="600"/>
              </a:spcAft>
              <a:buSzPts val="1600"/>
              <a:buNone/>
            </a:pPr>
            <a:endParaRPr sz="1200" dirty="0">
              <a:latin typeface="+mj-lt"/>
            </a:endParaRPr>
          </a:p>
          <a:p>
            <a:pPr marL="0" lvl="0" indent="0" algn="l" rtl="0">
              <a:spcAft>
                <a:spcPts val="600"/>
              </a:spcAft>
              <a:buSzPts val="1600"/>
              <a:buNone/>
            </a:pPr>
            <a:endParaRPr sz="1200" dirty="0">
              <a:latin typeface="+mj-lt"/>
            </a:endParaRPr>
          </a:p>
          <a:p>
            <a:pPr marL="0" lvl="0" indent="0" algn="l" rtl="0">
              <a:spcAft>
                <a:spcPts val="600"/>
              </a:spcAft>
              <a:buSzPts val="1100"/>
              <a:buFont typeface="Arial"/>
              <a:buNone/>
            </a:pPr>
            <a:endParaRPr sz="1200" dirty="0">
              <a:solidFill>
                <a:schemeClr val="dk1"/>
              </a:solidFill>
              <a:latin typeface="+mj-lt"/>
            </a:endParaRPr>
          </a:p>
          <a:p>
            <a:pPr marL="0" lvl="0" indent="0" algn="l" rtl="0">
              <a:spcAft>
                <a:spcPts val="600"/>
              </a:spcAft>
              <a:buSzPts val="1100"/>
              <a:buNone/>
            </a:pPr>
            <a:endParaRPr sz="1200" dirty="0">
              <a:latin typeface="+mj-lt"/>
            </a:endParaRPr>
          </a:p>
          <a:p>
            <a:pPr marL="0" lvl="0" indent="0" algn="l" rtl="0">
              <a:spcAft>
                <a:spcPts val="600"/>
              </a:spcAft>
              <a:buSzPts val="1100"/>
              <a:buFont typeface="Arial"/>
              <a:buNone/>
            </a:pPr>
            <a:endParaRPr sz="1200" dirty="0">
              <a:solidFill>
                <a:schemeClr val="dk1"/>
              </a:solidFill>
              <a:latin typeface="+mj-lt"/>
            </a:endParaRPr>
          </a:p>
          <a:p>
            <a:pPr marL="0" lvl="0" indent="0" algn="l" rtl="0">
              <a:spcAft>
                <a:spcPts val="600"/>
              </a:spcAft>
              <a:buSzPts val="1100"/>
              <a:buFont typeface="Arial"/>
              <a:buNone/>
            </a:pPr>
            <a:endParaRPr sz="1200" dirty="0">
              <a:latin typeface="+mj-lt"/>
            </a:endParaRPr>
          </a:p>
        </p:txBody>
      </p:sp>
      <p:grpSp>
        <p:nvGrpSpPr>
          <p:cNvPr id="162" name="Google Shape;162;p30"/>
          <p:cNvGrpSpPr/>
          <p:nvPr/>
        </p:nvGrpSpPr>
        <p:grpSpPr>
          <a:xfrm>
            <a:off x="8940300" y="0"/>
            <a:ext cx="275400" cy="1214400"/>
            <a:chOff x="9984250" y="-35175"/>
            <a:chExt cx="275400" cy="1214400"/>
          </a:xfrm>
        </p:grpSpPr>
        <p:sp>
          <p:nvSpPr>
            <p:cNvPr id="163" name="Google Shape;163;p30"/>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Lato"/>
                <a:ea typeface="Lato"/>
                <a:cs typeface="Lato"/>
                <a:sym typeface="Lato"/>
              </a:endParaRPr>
            </a:p>
          </p:txBody>
        </p:sp>
        <p:sp>
          <p:nvSpPr>
            <p:cNvPr id="164" name="Google Shape;164;p30"/>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dirty="0">
                  <a:solidFill>
                    <a:schemeClr val="dk1"/>
                  </a:solidFill>
                  <a:latin typeface="Grandstander"/>
                  <a:ea typeface="Grandstander"/>
                  <a:cs typeface="Grandstander"/>
                  <a:sym typeface="Grandstander"/>
                </a:rPr>
                <a:t>2024_AI_V1</a:t>
              </a:r>
              <a:endParaRPr sz="600" b="0" i="0" u="none" strike="noStrike" cap="none" dirty="0">
                <a:solidFill>
                  <a:schemeClr val="dk1"/>
                </a:solidFill>
                <a:latin typeface="Grandstander"/>
                <a:ea typeface="Grandstander"/>
                <a:cs typeface="Grandstander"/>
                <a:sym typeface="Grandstande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grpSp>
        <p:nvGrpSpPr>
          <p:cNvPr id="169" name="Google Shape;169;p4"/>
          <p:cNvGrpSpPr/>
          <p:nvPr/>
        </p:nvGrpSpPr>
        <p:grpSpPr>
          <a:xfrm>
            <a:off x="8940300" y="0"/>
            <a:ext cx="275400" cy="1214400"/>
            <a:chOff x="9984250" y="-35175"/>
            <a:chExt cx="275400" cy="1214400"/>
          </a:xfrm>
        </p:grpSpPr>
        <p:sp>
          <p:nvSpPr>
            <p:cNvPr id="170" name="Google Shape;170;p4"/>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Lato"/>
                <a:ea typeface="Lato"/>
                <a:cs typeface="Lato"/>
                <a:sym typeface="Lato"/>
              </a:endParaRPr>
            </a:p>
          </p:txBody>
        </p:sp>
        <p:sp>
          <p:nvSpPr>
            <p:cNvPr id="171" name="Google Shape;171;p4"/>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dirty="0">
                  <a:solidFill>
                    <a:schemeClr val="dk1"/>
                  </a:solidFill>
                  <a:latin typeface="Grandstander"/>
                  <a:ea typeface="Grandstander"/>
                  <a:cs typeface="Grandstander"/>
                  <a:sym typeface="Grandstander"/>
                </a:rPr>
                <a:t>2024_AI_V1</a:t>
              </a:r>
              <a:endParaRPr sz="600" b="0" i="0" u="none" strike="noStrike" cap="none" dirty="0">
                <a:solidFill>
                  <a:schemeClr val="dk1"/>
                </a:solidFill>
                <a:latin typeface="Grandstander"/>
                <a:ea typeface="Grandstander"/>
                <a:cs typeface="Grandstander"/>
                <a:sym typeface="Grandstande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g29bff5210c6_0_217"/>
          <p:cNvSpPr txBox="1">
            <a:spLocks noGrp="1"/>
          </p:cNvSpPr>
          <p:nvPr>
            <p:ph type="body" idx="1"/>
          </p:nvPr>
        </p:nvSpPr>
        <p:spPr>
          <a:xfrm>
            <a:off x="4572000" y="843789"/>
            <a:ext cx="4350749" cy="3720000"/>
          </a:xfrm>
          <a:prstGeom prst="rect">
            <a:avLst/>
          </a:prstGeom>
          <a:noFill/>
          <a:ln>
            <a:noFill/>
          </a:ln>
        </p:spPr>
        <p:txBody>
          <a:bodyPr spcFirstLastPara="1" wrap="square" lIns="91425" tIns="91425" rIns="91425" bIns="91425" anchor="t" anchorCtr="0">
            <a:noAutofit/>
          </a:bodyPr>
          <a:lstStyle/>
          <a:p>
            <a:pPr marL="342900" lvl="0" indent="-317500" algn="l" rtl="0">
              <a:lnSpc>
                <a:spcPct val="100000"/>
              </a:lnSpc>
              <a:spcBef>
                <a:spcPts val="0"/>
              </a:spcBef>
              <a:spcAft>
                <a:spcPts val="0"/>
              </a:spcAft>
              <a:buSzPct val="100000"/>
              <a:buFont typeface="Arial"/>
              <a:buChar char="●"/>
            </a:pPr>
            <a:r>
              <a:rPr lang="pt-BR" dirty="0"/>
              <a:t>CONHECER E EXPLORAR MATRIZES ESTÉTICAS </a:t>
            </a:r>
            <a:br>
              <a:rPr lang="pt-BR" dirty="0"/>
            </a:br>
            <a:r>
              <a:rPr lang="pt-BR" dirty="0"/>
              <a:t>E CULTURAIS INDÍGENAS.</a:t>
            </a:r>
            <a:endParaRPr dirty="0"/>
          </a:p>
        </p:txBody>
      </p:sp>
      <p:sp>
        <p:nvSpPr>
          <p:cNvPr id="77" name="Google Shape;77;g29bff5210c6_0_217"/>
          <p:cNvSpPr txBox="1">
            <a:spLocks noGrp="1"/>
          </p:cNvSpPr>
          <p:nvPr>
            <p:ph type="body" idx="2"/>
          </p:nvPr>
        </p:nvSpPr>
        <p:spPr>
          <a:xfrm>
            <a:off x="221251" y="843789"/>
            <a:ext cx="4220120" cy="3720000"/>
          </a:xfrm>
          <a:prstGeom prst="rect">
            <a:avLst/>
          </a:prstGeom>
          <a:noFill/>
          <a:ln>
            <a:noFill/>
          </a:ln>
        </p:spPr>
        <p:txBody>
          <a:bodyPr spcFirstLastPara="1" wrap="square" lIns="91425" tIns="91425" rIns="91425" bIns="91425" anchor="t" anchorCtr="0">
            <a:noAutofit/>
          </a:bodyPr>
          <a:lstStyle/>
          <a:p>
            <a:pPr marL="342900" lvl="0" indent="-317500" algn="l" rtl="0">
              <a:lnSpc>
                <a:spcPct val="100000"/>
              </a:lnSpc>
              <a:spcBef>
                <a:spcPts val="0"/>
              </a:spcBef>
              <a:spcAft>
                <a:spcPts val="0"/>
              </a:spcAft>
              <a:buSzPct val="100000"/>
              <a:buFont typeface="Arial"/>
              <a:buChar char="●"/>
            </a:pPr>
            <a:r>
              <a:rPr lang="pt-BR" dirty="0"/>
              <a:t>CANÇÕES E BRINCADEIRAS DE MATRIZES CULTURAIS INDÍGENAS.</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grpSp>
        <p:nvGrpSpPr>
          <p:cNvPr id="82" name="Google Shape;82;p2"/>
          <p:cNvGrpSpPr/>
          <p:nvPr/>
        </p:nvGrpSpPr>
        <p:grpSpPr>
          <a:xfrm>
            <a:off x="8940300" y="0"/>
            <a:ext cx="275400" cy="1214400"/>
            <a:chOff x="9984250" y="-35175"/>
            <a:chExt cx="275400" cy="1214400"/>
          </a:xfrm>
        </p:grpSpPr>
        <p:sp>
          <p:nvSpPr>
            <p:cNvPr id="83" name="Google Shape;83;p2"/>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Lato"/>
                <a:ea typeface="Lato"/>
                <a:cs typeface="Lato"/>
                <a:sym typeface="Lato"/>
              </a:endParaRPr>
            </a:p>
          </p:txBody>
        </p:sp>
        <p:sp>
          <p:nvSpPr>
            <p:cNvPr id="84" name="Google Shape;84;p2"/>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dirty="0">
                  <a:solidFill>
                    <a:schemeClr val="dk1"/>
                  </a:solidFill>
                  <a:latin typeface="Grandstander"/>
                  <a:ea typeface="Grandstander"/>
                  <a:cs typeface="Grandstander"/>
                  <a:sym typeface="Grandstander"/>
                </a:rPr>
                <a:t>2024_AI_V1</a:t>
              </a:r>
              <a:endParaRPr sz="600" b="0" i="0" u="none" strike="noStrike" cap="none" dirty="0">
                <a:solidFill>
                  <a:schemeClr val="dk1"/>
                </a:solidFill>
                <a:latin typeface="Grandstander"/>
                <a:ea typeface="Grandstander"/>
                <a:cs typeface="Grandstander"/>
                <a:sym typeface="Grandstander"/>
              </a:endParaRPr>
            </a:p>
          </p:txBody>
        </p:sp>
      </p:grpSp>
      <p:sp>
        <p:nvSpPr>
          <p:cNvPr id="87" name="Google Shape;87;p2"/>
          <p:cNvSpPr txBox="1"/>
          <p:nvPr/>
        </p:nvSpPr>
        <p:spPr>
          <a:xfrm>
            <a:off x="247605" y="629400"/>
            <a:ext cx="36213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t-BR" sz="2600" b="1" dirty="0">
                <a:solidFill>
                  <a:schemeClr val="dk1"/>
                </a:solidFill>
              </a:rPr>
              <a:t>CULTURA INDÍGENA</a:t>
            </a:r>
            <a:endParaRPr sz="600" dirty="0">
              <a:solidFill>
                <a:schemeClr val="dk1"/>
              </a:solidFill>
            </a:endParaRPr>
          </a:p>
        </p:txBody>
      </p:sp>
      <p:sp>
        <p:nvSpPr>
          <p:cNvPr id="88" name="Google Shape;88;p2"/>
          <p:cNvSpPr txBox="1"/>
          <p:nvPr/>
        </p:nvSpPr>
        <p:spPr>
          <a:xfrm>
            <a:off x="247605" y="1308750"/>
            <a:ext cx="4043041" cy="2954625"/>
          </a:xfrm>
          <a:prstGeom prst="rect">
            <a:avLst/>
          </a:prstGeom>
          <a:noFill/>
          <a:ln>
            <a:noFill/>
          </a:ln>
        </p:spPr>
        <p:txBody>
          <a:bodyPr spcFirstLastPara="1" wrap="square" lIns="91425" tIns="91425" rIns="91425" bIns="91425" anchor="t" anchorCtr="0">
            <a:spAutoFit/>
          </a:bodyPr>
          <a:lstStyle/>
          <a:p>
            <a:pPr marL="361950" lvl="0" indent="-349250" algn="l" rtl="0">
              <a:spcBef>
                <a:spcPts val="0"/>
              </a:spcBef>
              <a:spcAft>
                <a:spcPts val="0"/>
              </a:spcAft>
              <a:buClr>
                <a:srgbClr val="7030A0"/>
              </a:buClr>
              <a:buFont typeface="+mj-lt"/>
              <a:buAutoNum type="arabicPeriod"/>
            </a:pPr>
            <a:r>
              <a:rPr lang="pt-BR" sz="2000" dirty="0">
                <a:solidFill>
                  <a:schemeClr val="dk1"/>
                </a:solidFill>
              </a:rPr>
              <a:t>O QUE VOCÊ SABE SOBRE AS CULTURAS INDÍGENAS?</a:t>
            </a:r>
            <a:endParaRPr sz="2000" dirty="0">
              <a:solidFill>
                <a:schemeClr val="dk1"/>
              </a:solidFill>
            </a:endParaRPr>
          </a:p>
          <a:p>
            <a:pPr marL="361950" lvl="0" indent="-349250" algn="l" rtl="0">
              <a:spcBef>
                <a:spcPts val="0"/>
              </a:spcBef>
              <a:spcAft>
                <a:spcPts val="0"/>
              </a:spcAft>
              <a:buClr>
                <a:srgbClr val="7030A0"/>
              </a:buClr>
              <a:buFont typeface="+mj-lt"/>
              <a:buAutoNum type="arabicPeriod"/>
            </a:pPr>
            <a:endParaRPr sz="2000" dirty="0">
              <a:solidFill>
                <a:schemeClr val="dk1"/>
              </a:solidFill>
            </a:endParaRPr>
          </a:p>
          <a:p>
            <a:pPr marL="361950" lvl="0" indent="-349250" algn="l" rtl="0">
              <a:spcBef>
                <a:spcPts val="0"/>
              </a:spcBef>
              <a:spcAft>
                <a:spcPts val="0"/>
              </a:spcAft>
              <a:buClr>
                <a:srgbClr val="7030A0"/>
              </a:buClr>
              <a:buFont typeface="+mj-lt"/>
              <a:buAutoNum type="arabicPeriod"/>
            </a:pPr>
            <a:r>
              <a:rPr lang="pt-BR" sz="2000" dirty="0">
                <a:solidFill>
                  <a:schemeClr val="dk1"/>
                </a:solidFill>
              </a:rPr>
              <a:t>QUAIS BRINCADEIRAS QUE VOCÊ BRINCA QUE SÃO DA CULTURA INDÍGENA?</a:t>
            </a:r>
            <a:endParaRPr sz="2000" dirty="0">
              <a:solidFill>
                <a:schemeClr val="dk1"/>
              </a:solidFill>
            </a:endParaRPr>
          </a:p>
          <a:p>
            <a:pPr marL="361950" lvl="0" indent="-349250" algn="l" rtl="0">
              <a:spcBef>
                <a:spcPts val="0"/>
              </a:spcBef>
              <a:spcAft>
                <a:spcPts val="0"/>
              </a:spcAft>
              <a:buClr>
                <a:srgbClr val="7030A0"/>
              </a:buClr>
              <a:buFont typeface="+mj-lt"/>
              <a:buAutoNum type="arabicPeriod"/>
            </a:pPr>
            <a:endParaRPr sz="2000" dirty="0">
              <a:solidFill>
                <a:schemeClr val="dk1"/>
              </a:solidFill>
            </a:endParaRPr>
          </a:p>
          <a:p>
            <a:pPr marL="361950" lvl="0" indent="-349250" algn="l" rtl="0">
              <a:spcBef>
                <a:spcPts val="0"/>
              </a:spcBef>
              <a:spcAft>
                <a:spcPts val="0"/>
              </a:spcAft>
              <a:buClr>
                <a:srgbClr val="7030A0"/>
              </a:buClr>
              <a:buFont typeface="+mj-lt"/>
              <a:buAutoNum type="arabicPeriod"/>
            </a:pPr>
            <a:r>
              <a:rPr lang="pt-BR" sz="2000" dirty="0">
                <a:solidFill>
                  <a:schemeClr val="dk1"/>
                </a:solidFill>
              </a:rPr>
              <a:t>QUAL CANÇÃO INDÍGENA VOCÊ CONHECE?</a:t>
            </a:r>
            <a:endParaRPr sz="2000" dirty="0">
              <a:solidFill>
                <a:schemeClr val="dk1"/>
              </a:solidFill>
            </a:endParaRPr>
          </a:p>
        </p:txBody>
      </p:sp>
      <p:pic>
        <p:nvPicPr>
          <p:cNvPr id="89" name="Google Shape;89;p2"/>
          <p:cNvPicPr preferRelativeResize="0"/>
          <p:nvPr/>
        </p:nvPicPr>
        <p:blipFill>
          <a:blip r:embed="rId3"/>
          <a:srcRect/>
          <a:stretch/>
        </p:blipFill>
        <p:spPr>
          <a:xfrm>
            <a:off x="4537083" y="1362524"/>
            <a:ext cx="4248142" cy="2837099"/>
          </a:xfrm>
          <a:prstGeom prst="rect">
            <a:avLst/>
          </a:prstGeom>
          <a:noFill/>
          <a:ln>
            <a:noFill/>
          </a:ln>
        </p:spPr>
      </p:pic>
      <p:grpSp>
        <p:nvGrpSpPr>
          <p:cNvPr id="3" name="Google Shape;152;p5">
            <a:extLst>
              <a:ext uri="{FF2B5EF4-FFF2-40B4-BE49-F238E27FC236}">
                <a16:creationId xmlns:a16="http://schemas.microsoft.com/office/drawing/2014/main" id="{FF2B786F-A283-82A6-2EBB-0B97F9F5392F}"/>
              </a:ext>
            </a:extLst>
          </p:cNvPr>
          <p:cNvGrpSpPr/>
          <p:nvPr/>
        </p:nvGrpSpPr>
        <p:grpSpPr>
          <a:xfrm>
            <a:off x="5128165" y="416398"/>
            <a:ext cx="3657060" cy="574779"/>
            <a:chOff x="3298724" y="4150116"/>
            <a:chExt cx="3657060" cy="574779"/>
          </a:xfrm>
        </p:grpSpPr>
        <p:sp>
          <p:nvSpPr>
            <p:cNvPr id="4" name="Google Shape;153;p5">
              <a:extLst>
                <a:ext uri="{FF2B5EF4-FFF2-40B4-BE49-F238E27FC236}">
                  <a16:creationId xmlns:a16="http://schemas.microsoft.com/office/drawing/2014/main" id="{E7D7BC9B-4F45-732A-E982-60C3F361325B}"/>
                </a:ext>
              </a:extLst>
            </p:cNvPr>
            <p:cNvSpPr txBox="1"/>
            <p:nvPr/>
          </p:nvSpPr>
          <p:spPr>
            <a:xfrm>
              <a:off x="3548799" y="4294038"/>
              <a:ext cx="3406985" cy="430857"/>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162000"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600" b="1" dirty="0">
                  <a:solidFill>
                    <a:schemeClr val="dk1"/>
                  </a:solidFill>
                </a:rPr>
                <a:t>DISCUSSÃO DISCIPLINADA</a:t>
              </a:r>
              <a:endParaRPr sz="1600" b="1" i="0" u="none" strike="noStrike" cap="none" dirty="0">
                <a:solidFill>
                  <a:schemeClr val="dk1"/>
                </a:solidFill>
                <a:latin typeface="Arial"/>
                <a:ea typeface="Arial"/>
                <a:cs typeface="Arial"/>
                <a:sym typeface="Arial"/>
              </a:endParaRPr>
            </a:p>
          </p:txBody>
        </p:sp>
        <p:pic>
          <p:nvPicPr>
            <p:cNvPr id="5" name="Google Shape;154;p5">
              <a:extLst>
                <a:ext uri="{FF2B5EF4-FFF2-40B4-BE49-F238E27FC236}">
                  <a16:creationId xmlns:a16="http://schemas.microsoft.com/office/drawing/2014/main" id="{BEAB6A12-CE13-06AC-EDF5-E353BADB079B}"/>
                </a:ext>
              </a:extLst>
            </p:cNvPr>
            <p:cNvPicPr preferRelativeResize="0"/>
            <p:nvPr/>
          </p:nvPicPr>
          <p:blipFill rotWithShape="1">
            <a:blip r:embed="rId4">
              <a:alphaModFix/>
            </a:blip>
            <a:srcRect/>
            <a:stretch/>
          </p:blipFill>
          <p:spPr>
            <a:xfrm>
              <a:off x="3298724" y="4150116"/>
              <a:ext cx="587150" cy="496279"/>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grpSp>
        <p:nvGrpSpPr>
          <p:cNvPr id="94" name="Google Shape;94;p12"/>
          <p:cNvGrpSpPr/>
          <p:nvPr/>
        </p:nvGrpSpPr>
        <p:grpSpPr>
          <a:xfrm>
            <a:off x="8940300" y="0"/>
            <a:ext cx="275400" cy="1214400"/>
            <a:chOff x="9984250" y="-35175"/>
            <a:chExt cx="275400" cy="1214400"/>
          </a:xfrm>
        </p:grpSpPr>
        <p:sp>
          <p:nvSpPr>
            <p:cNvPr id="95" name="Google Shape;95;p12"/>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Lato"/>
                <a:ea typeface="Lato"/>
                <a:cs typeface="Lato"/>
                <a:sym typeface="Lato"/>
              </a:endParaRPr>
            </a:p>
          </p:txBody>
        </p:sp>
        <p:sp>
          <p:nvSpPr>
            <p:cNvPr id="96" name="Google Shape;96;p12"/>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dirty="0">
                  <a:solidFill>
                    <a:schemeClr val="dk1"/>
                  </a:solidFill>
                  <a:latin typeface="Grandstander"/>
                  <a:ea typeface="Grandstander"/>
                  <a:cs typeface="Grandstander"/>
                  <a:sym typeface="Grandstander"/>
                </a:rPr>
                <a:t>2024_AI_V1</a:t>
              </a:r>
              <a:endParaRPr sz="600" b="0" i="0" u="none" strike="noStrike" cap="none" dirty="0">
                <a:solidFill>
                  <a:schemeClr val="dk1"/>
                </a:solidFill>
                <a:latin typeface="Grandstander"/>
                <a:ea typeface="Grandstander"/>
                <a:cs typeface="Grandstander"/>
                <a:sym typeface="Grandstander"/>
              </a:endParaRPr>
            </a:p>
          </p:txBody>
        </p:sp>
      </p:grpSp>
      <p:sp>
        <p:nvSpPr>
          <p:cNvPr id="97" name="Google Shape;97;p12"/>
          <p:cNvSpPr txBox="1"/>
          <p:nvPr/>
        </p:nvSpPr>
        <p:spPr>
          <a:xfrm rot="-59852">
            <a:off x="134957" y="152623"/>
            <a:ext cx="1562746"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O QUE É?</a:t>
            </a:r>
            <a:endParaRPr sz="1800" b="0" i="0" u="none" strike="noStrike" cap="none" dirty="0">
              <a:solidFill>
                <a:schemeClr val="lt1"/>
              </a:solidFill>
              <a:latin typeface="Grandstander SemiBold"/>
              <a:ea typeface="Grandstander SemiBold"/>
              <a:cs typeface="Grandstander SemiBold"/>
              <a:sym typeface="Grandstander SemiBold"/>
            </a:endParaRPr>
          </a:p>
        </p:txBody>
      </p:sp>
      <p:pic>
        <p:nvPicPr>
          <p:cNvPr id="98" name="Google Shape;98;p12"/>
          <p:cNvPicPr preferRelativeResize="0"/>
          <p:nvPr/>
        </p:nvPicPr>
        <p:blipFill>
          <a:blip r:embed="rId3"/>
          <a:srcRect/>
          <a:stretch/>
        </p:blipFill>
        <p:spPr>
          <a:xfrm>
            <a:off x="4572000" y="1214400"/>
            <a:ext cx="4213225" cy="2745156"/>
          </a:xfrm>
          <a:prstGeom prst="rect">
            <a:avLst/>
          </a:prstGeom>
          <a:noFill/>
          <a:ln>
            <a:noFill/>
          </a:ln>
        </p:spPr>
      </p:pic>
      <p:sp>
        <p:nvSpPr>
          <p:cNvPr id="99" name="Google Shape;99;p12"/>
          <p:cNvSpPr txBox="1"/>
          <p:nvPr/>
        </p:nvSpPr>
        <p:spPr>
          <a:xfrm>
            <a:off x="272287" y="602288"/>
            <a:ext cx="36138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t-BR" sz="2600" b="1" dirty="0">
                <a:solidFill>
                  <a:schemeClr val="dk1"/>
                </a:solidFill>
              </a:rPr>
              <a:t>CULTURA INDÍGENA</a:t>
            </a:r>
            <a:endParaRPr dirty="0"/>
          </a:p>
        </p:txBody>
      </p:sp>
      <p:sp>
        <p:nvSpPr>
          <p:cNvPr id="100" name="Google Shape;100;p12"/>
          <p:cNvSpPr txBox="1"/>
          <p:nvPr/>
        </p:nvSpPr>
        <p:spPr>
          <a:xfrm>
            <a:off x="272287" y="1595965"/>
            <a:ext cx="3864976" cy="2031295"/>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pt-BR" sz="2000" dirty="0">
                <a:solidFill>
                  <a:schemeClr val="dk1"/>
                </a:solidFill>
              </a:rPr>
              <a:t>A CULTURA DOS POVOS INDÍGENAS É FORMADA </a:t>
            </a:r>
            <a:br>
              <a:rPr lang="pt-BR" sz="2000" dirty="0">
                <a:solidFill>
                  <a:schemeClr val="dk1"/>
                </a:solidFill>
              </a:rPr>
            </a:br>
            <a:r>
              <a:rPr lang="pt-BR" sz="2000" dirty="0">
                <a:solidFill>
                  <a:schemeClr val="dk1"/>
                </a:solidFill>
              </a:rPr>
              <a:t>POR TRADIÇÕES, CRENÇAS, COSTUMES E LÍNGUAS </a:t>
            </a:r>
            <a:br>
              <a:rPr lang="pt-BR" sz="2000" dirty="0">
                <a:solidFill>
                  <a:schemeClr val="dk1"/>
                </a:solidFill>
              </a:rPr>
            </a:br>
            <a:r>
              <a:rPr lang="pt-BR" sz="2000" dirty="0">
                <a:solidFill>
                  <a:schemeClr val="dk1"/>
                </a:solidFill>
              </a:rPr>
              <a:t>MUITO PARTICULARES A CADA UM DOS POVOS. </a:t>
            </a:r>
            <a:endParaRPr sz="1000" dirty="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grpSp>
        <p:nvGrpSpPr>
          <p:cNvPr id="105" name="Google Shape;105;g2d37cf8536a_0_19"/>
          <p:cNvGrpSpPr/>
          <p:nvPr/>
        </p:nvGrpSpPr>
        <p:grpSpPr>
          <a:xfrm>
            <a:off x="8940300" y="0"/>
            <a:ext cx="275400" cy="1214400"/>
            <a:chOff x="9984250" y="-35175"/>
            <a:chExt cx="275400" cy="1214400"/>
          </a:xfrm>
        </p:grpSpPr>
        <p:sp>
          <p:nvSpPr>
            <p:cNvPr id="106" name="Google Shape;106;g2d37cf8536a_0_19"/>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Lato"/>
                <a:ea typeface="Lato"/>
                <a:cs typeface="Lato"/>
                <a:sym typeface="Lato"/>
              </a:endParaRPr>
            </a:p>
          </p:txBody>
        </p:sp>
        <p:sp>
          <p:nvSpPr>
            <p:cNvPr id="107" name="Google Shape;107;g2d37cf8536a_0_19"/>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dirty="0">
                  <a:solidFill>
                    <a:schemeClr val="dk1"/>
                  </a:solidFill>
                  <a:latin typeface="Grandstander"/>
                  <a:ea typeface="Grandstander"/>
                  <a:cs typeface="Grandstander"/>
                  <a:sym typeface="Grandstander"/>
                </a:rPr>
                <a:t>2024_AI_V1</a:t>
              </a:r>
              <a:endParaRPr sz="600" b="0" i="0" u="none" strike="noStrike" cap="none" dirty="0">
                <a:solidFill>
                  <a:schemeClr val="dk1"/>
                </a:solidFill>
                <a:latin typeface="Grandstander"/>
                <a:ea typeface="Grandstander"/>
                <a:cs typeface="Grandstander"/>
                <a:sym typeface="Grandstander"/>
              </a:endParaRPr>
            </a:p>
          </p:txBody>
        </p:sp>
      </p:grpSp>
      <p:sp>
        <p:nvSpPr>
          <p:cNvPr id="108" name="Google Shape;108;g2d37cf8536a_0_19"/>
          <p:cNvSpPr txBox="1"/>
          <p:nvPr/>
        </p:nvSpPr>
        <p:spPr>
          <a:xfrm rot="-60062">
            <a:off x="134895" y="152577"/>
            <a:ext cx="1562638"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O QUE É?</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110" name="Google Shape;110;g2d37cf8536a_0_19"/>
          <p:cNvSpPr txBox="1"/>
          <p:nvPr/>
        </p:nvSpPr>
        <p:spPr>
          <a:xfrm>
            <a:off x="292382" y="1556102"/>
            <a:ext cx="8668013" cy="2031295"/>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pt-BR" sz="2000" dirty="0">
                <a:solidFill>
                  <a:schemeClr val="dk1"/>
                </a:solidFill>
              </a:rPr>
              <a:t>A CULTURA INDÍGENA NO BRASIL É COMO UM TESOURO, REPLETO DE SABERES E TRADIÇÕES. OS POVOS INDÍGENAS, COM SUAS LÍNGUAS DIVERSAS E MODOS DE VIDA ÚNICOS, CONTRIBUÍRAM PARA A RIQUEZA CULTURAL DO NOSSO PAÍS. SUAS PINTURAS, DANÇAS E HISTÓRIAS SÃO COMO JANELAS PARA UM MUNDO CHEIO DE RESPEITO PELA NATUREZA. </a:t>
            </a:r>
            <a:endParaRPr sz="2000" dirty="0">
              <a:solidFill>
                <a:schemeClr val="dk1"/>
              </a:solidFill>
            </a:endParaRPr>
          </a:p>
        </p:txBody>
      </p:sp>
      <p:sp>
        <p:nvSpPr>
          <p:cNvPr id="2" name="Google Shape;99;p12">
            <a:extLst>
              <a:ext uri="{FF2B5EF4-FFF2-40B4-BE49-F238E27FC236}">
                <a16:creationId xmlns:a16="http://schemas.microsoft.com/office/drawing/2014/main" id="{B257D604-8E18-3E92-C15B-6D3084C02834}"/>
              </a:ext>
            </a:extLst>
          </p:cNvPr>
          <p:cNvSpPr txBox="1"/>
          <p:nvPr/>
        </p:nvSpPr>
        <p:spPr>
          <a:xfrm>
            <a:off x="272287" y="602288"/>
            <a:ext cx="36138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t-BR" sz="2600" b="1" dirty="0">
                <a:solidFill>
                  <a:schemeClr val="dk1"/>
                </a:solidFill>
              </a:rPr>
              <a:t>CULTURA INDÍGENA</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grpSp>
        <p:nvGrpSpPr>
          <p:cNvPr id="115" name="Google Shape;115;p21"/>
          <p:cNvGrpSpPr/>
          <p:nvPr/>
        </p:nvGrpSpPr>
        <p:grpSpPr>
          <a:xfrm>
            <a:off x="8940300" y="0"/>
            <a:ext cx="275400" cy="1214400"/>
            <a:chOff x="9984250" y="-35175"/>
            <a:chExt cx="275400" cy="1214400"/>
          </a:xfrm>
        </p:grpSpPr>
        <p:sp>
          <p:nvSpPr>
            <p:cNvPr id="116" name="Google Shape;116;p21"/>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Lato"/>
                <a:ea typeface="Lato"/>
                <a:cs typeface="Lato"/>
                <a:sym typeface="Lato"/>
              </a:endParaRPr>
            </a:p>
          </p:txBody>
        </p:sp>
        <p:sp>
          <p:nvSpPr>
            <p:cNvPr id="117" name="Google Shape;117;p21"/>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dirty="0">
                  <a:solidFill>
                    <a:schemeClr val="dk1"/>
                  </a:solidFill>
                  <a:latin typeface="Grandstander"/>
                  <a:ea typeface="Grandstander"/>
                  <a:cs typeface="Grandstander"/>
                  <a:sym typeface="Grandstander"/>
                </a:rPr>
                <a:t>2024_AI_V1</a:t>
              </a:r>
              <a:endParaRPr sz="600" b="0" i="0" u="none" strike="noStrike" cap="none" dirty="0">
                <a:solidFill>
                  <a:schemeClr val="dk1"/>
                </a:solidFill>
                <a:latin typeface="Grandstander"/>
                <a:ea typeface="Grandstander"/>
                <a:cs typeface="Grandstander"/>
                <a:sym typeface="Grandstander"/>
              </a:endParaRPr>
            </a:p>
          </p:txBody>
        </p:sp>
      </p:grpSp>
      <p:sp>
        <p:nvSpPr>
          <p:cNvPr id="118" name="Google Shape;118;p21"/>
          <p:cNvSpPr txBox="1"/>
          <p:nvPr/>
        </p:nvSpPr>
        <p:spPr>
          <a:xfrm rot="-59852">
            <a:off x="134943" y="151192"/>
            <a:ext cx="1732993" cy="386054"/>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PRATICANDO</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124" name="Google Shape;124;p21"/>
          <p:cNvSpPr txBox="1"/>
          <p:nvPr/>
        </p:nvSpPr>
        <p:spPr>
          <a:xfrm>
            <a:off x="274656" y="679277"/>
            <a:ext cx="7422381" cy="98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t-BR" sz="2600" b="1" dirty="0">
                <a:solidFill>
                  <a:schemeClr val="dk1"/>
                </a:solidFill>
              </a:rPr>
              <a:t>VAMOS CANTAR E CONHECER PALAVRAS INDÍGENAS? </a:t>
            </a:r>
            <a:endParaRPr sz="2600" dirty="0">
              <a:solidFill>
                <a:schemeClr val="dk1"/>
              </a:solidFill>
            </a:endParaRPr>
          </a:p>
        </p:txBody>
      </p:sp>
      <p:sp>
        <p:nvSpPr>
          <p:cNvPr id="125" name="Google Shape;125;p21"/>
          <p:cNvSpPr txBox="1"/>
          <p:nvPr/>
        </p:nvSpPr>
        <p:spPr>
          <a:xfrm>
            <a:off x="274657" y="2171550"/>
            <a:ext cx="3141784"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t-BR" sz="2000" dirty="0">
                <a:solidFill>
                  <a:schemeClr val="dk1"/>
                </a:solidFill>
              </a:rPr>
              <a:t>APRECIE O VÍDEO PARA APRENDER MAIS.</a:t>
            </a:r>
            <a:endParaRPr sz="2000" dirty="0">
              <a:solidFill>
                <a:schemeClr val="dk1"/>
              </a:solidFill>
            </a:endParaRPr>
          </a:p>
        </p:txBody>
      </p:sp>
      <p:pic>
        <p:nvPicPr>
          <p:cNvPr id="2" name="Google Shape;185;p2">
            <a:extLst>
              <a:ext uri="{FF2B5EF4-FFF2-40B4-BE49-F238E27FC236}">
                <a16:creationId xmlns:a16="http://schemas.microsoft.com/office/drawing/2014/main" id="{2926C8F1-6176-065E-5ADD-230C075A48D4}"/>
              </a:ext>
            </a:extLst>
          </p:cNvPr>
          <p:cNvPicPr preferRelativeResize="0"/>
          <p:nvPr/>
        </p:nvPicPr>
        <p:blipFill rotWithShape="1">
          <a:blip r:embed="rId4">
            <a:alphaModFix/>
          </a:blip>
          <a:srcRect/>
          <a:stretch/>
        </p:blipFill>
        <p:spPr>
          <a:xfrm>
            <a:off x="8144169" y="410694"/>
            <a:ext cx="559254" cy="374197"/>
          </a:xfrm>
          <a:prstGeom prst="rect">
            <a:avLst/>
          </a:prstGeom>
          <a:noFill/>
          <a:ln>
            <a:noFill/>
          </a:ln>
        </p:spPr>
      </p:pic>
      <p:pic>
        <p:nvPicPr>
          <p:cNvPr id="3" name="Mídia Online 2" descr="Tu tu tu tupi | Clipes Animados">
            <a:hlinkClick r:id="" action="ppaction://media"/>
            <a:extLst>
              <a:ext uri="{FF2B5EF4-FFF2-40B4-BE49-F238E27FC236}">
                <a16:creationId xmlns:a16="http://schemas.microsoft.com/office/drawing/2014/main" id="{EFA1ED8D-08F0-A353-F38F-EDF9D4C53AE0}"/>
              </a:ext>
            </a:extLst>
          </p:cNvPr>
          <p:cNvPicPr>
            <a:picLocks noRot="1" noChangeAspect="1"/>
          </p:cNvPicPr>
          <p:nvPr>
            <a:videoFile r:link="rId1"/>
          </p:nvPr>
        </p:nvPicPr>
        <p:blipFill>
          <a:blip r:embed="rId5"/>
          <a:stretch>
            <a:fillRect/>
          </a:stretch>
        </p:blipFill>
        <p:spPr>
          <a:xfrm>
            <a:off x="3980045" y="1400879"/>
            <a:ext cx="4805180" cy="2714926"/>
          </a:xfrm>
          <a:prstGeom prst="rect">
            <a:avLst/>
          </a:prstGeom>
        </p:spPr>
      </p:pic>
      <p:grpSp>
        <p:nvGrpSpPr>
          <p:cNvPr id="4" name="Agrupar 3">
            <a:extLst>
              <a:ext uri="{FF2B5EF4-FFF2-40B4-BE49-F238E27FC236}">
                <a16:creationId xmlns:a16="http://schemas.microsoft.com/office/drawing/2014/main" id="{2AC972AB-AB10-90C4-AD5C-B77DDB009602}"/>
              </a:ext>
            </a:extLst>
          </p:cNvPr>
          <p:cNvGrpSpPr/>
          <p:nvPr/>
        </p:nvGrpSpPr>
        <p:grpSpPr>
          <a:xfrm>
            <a:off x="3980046" y="4196216"/>
            <a:ext cx="4805179" cy="542534"/>
            <a:chOff x="3980046" y="4196216"/>
            <a:chExt cx="4805179" cy="542534"/>
          </a:xfrm>
        </p:grpSpPr>
        <p:sp>
          <p:nvSpPr>
            <p:cNvPr id="121" name="Google Shape;121;p21"/>
            <p:cNvSpPr txBox="1"/>
            <p:nvPr/>
          </p:nvSpPr>
          <p:spPr>
            <a:xfrm>
              <a:off x="4256781" y="4338571"/>
              <a:ext cx="4528443" cy="400179"/>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162000"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pt-BR" sz="1200" b="0" i="0" u="none" strike="noStrike" cap="none" dirty="0">
                  <a:solidFill>
                    <a:srgbClr val="000000"/>
                  </a:solidFill>
                  <a:latin typeface="Arial"/>
                  <a:ea typeface="Arial"/>
                  <a:cs typeface="Arial"/>
                  <a:sym typeface="Arial"/>
                </a:rPr>
                <a:t>   </a:t>
              </a:r>
              <a:r>
                <a:rPr lang="pt-BR" i="0" u="none" strike="noStrike" cap="none" dirty="0">
                  <a:solidFill>
                    <a:srgbClr val="000000"/>
                  </a:solidFill>
                </a:rPr>
                <a:t> </a:t>
              </a:r>
              <a:endParaRPr dirty="0"/>
            </a:p>
          </p:txBody>
        </p:sp>
        <p:sp>
          <p:nvSpPr>
            <p:cNvPr id="123" name="Google Shape;123;p21"/>
            <p:cNvSpPr txBox="1"/>
            <p:nvPr/>
          </p:nvSpPr>
          <p:spPr>
            <a:xfrm>
              <a:off x="4480198" y="4323191"/>
              <a:ext cx="4305027"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t-BR" sz="1200" u="sng" dirty="0">
                  <a:solidFill>
                    <a:schemeClr val="dk1"/>
                  </a:solidFill>
                  <a:latin typeface="Verdana"/>
                  <a:ea typeface="Verdana"/>
                  <a:cs typeface="Verdana"/>
                  <a:sym typeface="Verdana"/>
                  <a:hlinkClick r:id="rId6">
                    <a:extLst>
                      <a:ext uri="{A12FA001-AC4F-418D-AE19-62706E023703}">
                        <ahyp:hlinkClr xmlns:ahyp="http://schemas.microsoft.com/office/drawing/2018/hyperlinkcolor" val="tx"/>
                      </a:ext>
                    </a:extLst>
                  </a:hlinkClick>
                </a:rPr>
                <a:t>https://www.youtube.com/watch?v=tmqWB2wB1wA</a:t>
              </a:r>
              <a:endParaRPr sz="900" dirty="0">
                <a:solidFill>
                  <a:schemeClr val="dk1"/>
                </a:solidFill>
              </a:endParaRPr>
            </a:p>
          </p:txBody>
        </p:sp>
        <p:pic>
          <p:nvPicPr>
            <p:cNvPr id="7" name="Google Shape;172;p5">
              <a:extLst>
                <a:ext uri="{FF2B5EF4-FFF2-40B4-BE49-F238E27FC236}">
                  <a16:creationId xmlns:a16="http://schemas.microsoft.com/office/drawing/2014/main" id="{057AC8AA-FFA7-773C-09D9-EB14479595D5}"/>
                </a:ext>
              </a:extLst>
            </p:cNvPr>
            <p:cNvPicPr preferRelativeResize="0"/>
            <p:nvPr/>
          </p:nvPicPr>
          <p:blipFill rotWithShape="1">
            <a:blip r:embed="rId7">
              <a:alphaModFix/>
            </a:blip>
            <a:srcRect/>
            <a:stretch/>
          </p:blipFill>
          <p:spPr>
            <a:xfrm>
              <a:off x="3980046" y="4196216"/>
              <a:ext cx="500151" cy="496275"/>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7" name="Mídia Online 6" descr="Coral Guarani Tenonderã (Música Indígena Guarani) - Nhãnderu Tenonde Guiae">
            <a:hlinkClick r:id="" action="ppaction://media"/>
            <a:extLst>
              <a:ext uri="{FF2B5EF4-FFF2-40B4-BE49-F238E27FC236}">
                <a16:creationId xmlns:a16="http://schemas.microsoft.com/office/drawing/2014/main" id="{7F9E7F8A-91AC-63C7-DB26-DF70DC9E7ACB}"/>
              </a:ext>
            </a:extLst>
          </p:cNvPr>
          <p:cNvPicPr>
            <a:picLocks noRot="1" noChangeAspect="1"/>
          </p:cNvPicPr>
          <p:nvPr>
            <a:videoFile r:link="rId1"/>
          </p:nvPr>
        </p:nvPicPr>
        <p:blipFill>
          <a:blip r:embed="rId4"/>
          <a:stretch>
            <a:fillRect/>
          </a:stretch>
        </p:blipFill>
        <p:spPr>
          <a:xfrm>
            <a:off x="4998273" y="1725040"/>
            <a:ext cx="3786952" cy="2139628"/>
          </a:xfrm>
          <a:prstGeom prst="rect">
            <a:avLst/>
          </a:prstGeom>
        </p:spPr>
      </p:pic>
      <p:sp>
        <p:nvSpPr>
          <p:cNvPr id="131" name="Google Shape;131;p23"/>
          <p:cNvSpPr txBox="1"/>
          <p:nvPr/>
        </p:nvSpPr>
        <p:spPr>
          <a:xfrm rot="-59852">
            <a:off x="134906" y="146894"/>
            <a:ext cx="2226752" cy="386054"/>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SISTEMATIZANDO</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132" name="Google Shape;132;p23"/>
          <p:cNvSpPr txBox="1"/>
          <p:nvPr/>
        </p:nvSpPr>
        <p:spPr>
          <a:xfrm>
            <a:off x="274165" y="527019"/>
            <a:ext cx="6914386" cy="58474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600"/>
              <a:buFont typeface="Arial"/>
              <a:buNone/>
            </a:pPr>
            <a:r>
              <a:rPr lang="pt-BR" sz="2600" b="1" dirty="0">
                <a:solidFill>
                  <a:schemeClr val="dk1"/>
                </a:solidFill>
              </a:rPr>
              <a:t>VAMOS PRODUZIR UM CHOCALHO?</a:t>
            </a:r>
            <a:endParaRPr sz="2600" b="1" dirty="0">
              <a:solidFill>
                <a:schemeClr val="dk1"/>
              </a:solidFill>
            </a:endParaRPr>
          </a:p>
        </p:txBody>
      </p:sp>
      <p:sp>
        <p:nvSpPr>
          <p:cNvPr id="133" name="Google Shape;133;p23"/>
          <p:cNvSpPr txBox="1"/>
          <p:nvPr/>
        </p:nvSpPr>
        <p:spPr>
          <a:xfrm>
            <a:off x="274165" y="951781"/>
            <a:ext cx="8511060" cy="569356"/>
          </a:xfrm>
          <a:prstGeom prst="rect">
            <a:avLst/>
          </a:prstGeom>
          <a:noFill/>
          <a:ln>
            <a:noFill/>
          </a:ln>
        </p:spPr>
        <p:txBody>
          <a:bodyPr spcFirstLastPara="1" wrap="square" lIns="91425" tIns="91425" rIns="91425" bIns="91425" anchor="t" anchorCtr="0">
            <a:spAutoFit/>
          </a:bodyPr>
          <a:lstStyle/>
          <a:p>
            <a:pPr lvl="0" indent="0" rtl="0">
              <a:spcAft>
                <a:spcPts val="600"/>
              </a:spcAft>
              <a:buClr>
                <a:schemeClr val="dk1"/>
              </a:buClr>
              <a:buSzPts val="2400"/>
              <a:buFont typeface="Arial"/>
              <a:buNone/>
            </a:pPr>
            <a:r>
              <a:rPr lang="pt-BR" sz="2000" dirty="0">
                <a:solidFill>
                  <a:srgbClr val="0F0F0F"/>
                </a:solidFill>
              </a:rPr>
              <a:t>VOCÊ SABIA QUE O CHOCALHO TEM ORIGEM INDÍGENA?</a:t>
            </a:r>
            <a:endParaRPr sz="2000" dirty="0">
              <a:solidFill>
                <a:schemeClr val="dk1"/>
              </a:solidFill>
            </a:endParaRPr>
          </a:p>
        </p:txBody>
      </p:sp>
      <p:sp>
        <p:nvSpPr>
          <p:cNvPr id="135" name="Google Shape;135;p23"/>
          <p:cNvSpPr txBox="1"/>
          <p:nvPr/>
        </p:nvSpPr>
        <p:spPr>
          <a:xfrm>
            <a:off x="4848157" y="4137055"/>
            <a:ext cx="3946322" cy="569529"/>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162000"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pt-BR" sz="1200" b="0" i="0" u="none" strike="noStrike" cap="none" dirty="0">
                <a:solidFill>
                  <a:srgbClr val="000000"/>
                </a:solidFill>
                <a:latin typeface="Arial"/>
                <a:ea typeface="Arial"/>
                <a:cs typeface="Arial"/>
                <a:sym typeface="Arial"/>
              </a:rPr>
              <a:t>  </a:t>
            </a:r>
            <a:endParaRPr sz="700" b="1" i="0" u="sng" strike="noStrike" cap="none" dirty="0">
              <a:solidFill>
                <a:schemeClr val="dk1"/>
              </a:solidFill>
            </a:endParaRPr>
          </a:p>
          <a:p>
            <a:pPr marL="0" marR="0" lvl="0" indent="0" algn="l" rtl="0">
              <a:lnSpc>
                <a:spcPct val="100000"/>
              </a:lnSpc>
              <a:spcBef>
                <a:spcPts val="0"/>
              </a:spcBef>
              <a:spcAft>
                <a:spcPts val="0"/>
              </a:spcAft>
              <a:buClr>
                <a:srgbClr val="000000"/>
              </a:buClr>
              <a:buSzPts val="1600"/>
              <a:buFont typeface="Arial"/>
              <a:buNone/>
            </a:pPr>
            <a:endParaRPr sz="1300" b="0" i="0" u="none" strike="noStrike" cap="none" dirty="0">
              <a:solidFill>
                <a:schemeClr val="dk1"/>
              </a:solidFill>
              <a:latin typeface="Arial"/>
              <a:ea typeface="Arial"/>
              <a:cs typeface="Arial"/>
              <a:sym typeface="Arial"/>
            </a:endParaRPr>
          </a:p>
        </p:txBody>
      </p:sp>
      <p:sp>
        <p:nvSpPr>
          <p:cNvPr id="3" name="CaixaDeTexto 2">
            <a:extLst>
              <a:ext uri="{FF2B5EF4-FFF2-40B4-BE49-F238E27FC236}">
                <a16:creationId xmlns:a16="http://schemas.microsoft.com/office/drawing/2014/main" id="{1BFBBDD0-7B82-226A-E134-40B69FA02EDF}"/>
              </a:ext>
            </a:extLst>
          </p:cNvPr>
          <p:cNvSpPr txBox="1"/>
          <p:nvPr/>
        </p:nvSpPr>
        <p:spPr>
          <a:xfrm>
            <a:off x="5070277" y="4183364"/>
            <a:ext cx="3661452" cy="523220"/>
          </a:xfrm>
          <a:prstGeom prst="rect">
            <a:avLst/>
          </a:prstGeom>
          <a:noFill/>
        </p:spPr>
        <p:txBody>
          <a:bodyPr wrap="square">
            <a:spAutoFit/>
          </a:bodyPr>
          <a:lstStyle/>
          <a:p>
            <a:r>
              <a:rPr lang="pt-BR" dirty="0">
                <a:solidFill>
                  <a:schemeClr val="tx1"/>
                </a:solidFill>
                <a:hlinkClick r:id="rId5">
                  <a:extLst>
                    <a:ext uri="{A12FA001-AC4F-418D-AE19-62706E023703}">
                      <ahyp:hlinkClr xmlns:ahyp="http://schemas.microsoft.com/office/drawing/2018/hyperlinkcolor" val="tx"/>
                    </a:ext>
                  </a:extLst>
                </a:hlinkClick>
              </a:rPr>
              <a:t>Coral Guarani Tenonderã (Música Indígena Guarani) - Nhãnderu Tenonde Guiae</a:t>
            </a:r>
            <a:endParaRPr lang="pt-BR" dirty="0">
              <a:solidFill>
                <a:schemeClr val="tx1"/>
              </a:solidFill>
            </a:endParaRPr>
          </a:p>
        </p:txBody>
      </p:sp>
      <p:pic>
        <p:nvPicPr>
          <p:cNvPr id="5" name="Imagem 4" descr="Uma imagem contendo no interior, mesa, olhando, pequeno&#10;&#10;Descrição gerada automaticamente">
            <a:extLst>
              <a:ext uri="{FF2B5EF4-FFF2-40B4-BE49-F238E27FC236}">
                <a16:creationId xmlns:a16="http://schemas.microsoft.com/office/drawing/2014/main" id="{EE39D911-46E3-4DEB-3CD5-3E7FCCF55A92}"/>
              </a:ext>
            </a:extLst>
          </p:cNvPr>
          <p:cNvPicPr>
            <a:picLocks noChangeAspect="1"/>
          </p:cNvPicPr>
          <p:nvPr/>
        </p:nvPicPr>
        <p:blipFill>
          <a:blip r:embed="rId6"/>
          <a:stretch>
            <a:fillRect/>
          </a:stretch>
        </p:blipFill>
        <p:spPr>
          <a:xfrm>
            <a:off x="333281" y="2590928"/>
            <a:ext cx="3294174" cy="2197833"/>
          </a:xfrm>
          <a:prstGeom prst="rect">
            <a:avLst/>
          </a:prstGeom>
        </p:spPr>
      </p:pic>
      <p:pic>
        <p:nvPicPr>
          <p:cNvPr id="4" name="Google Shape;185;p2">
            <a:extLst>
              <a:ext uri="{FF2B5EF4-FFF2-40B4-BE49-F238E27FC236}">
                <a16:creationId xmlns:a16="http://schemas.microsoft.com/office/drawing/2014/main" id="{A3CC61E1-2B54-0AB9-8B20-A28B413D3957}"/>
              </a:ext>
            </a:extLst>
          </p:cNvPr>
          <p:cNvPicPr preferRelativeResize="0"/>
          <p:nvPr/>
        </p:nvPicPr>
        <p:blipFill rotWithShape="1">
          <a:blip r:embed="rId7">
            <a:alphaModFix/>
          </a:blip>
          <a:srcRect/>
          <a:stretch/>
        </p:blipFill>
        <p:spPr>
          <a:xfrm>
            <a:off x="8225971" y="339921"/>
            <a:ext cx="559254" cy="374197"/>
          </a:xfrm>
          <a:prstGeom prst="rect">
            <a:avLst/>
          </a:prstGeom>
          <a:noFill/>
          <a:ln>
            <a:noFill/>
          </a:ln>
        </p:spPr>
      </p:pic>
      <p:pic>
        <p:nvPicPr>
          <p:cNvPr id="6" name="Google Shape;172;p5">
            <a:extLst>
              <a:ext uri="{FF2B5EF4-FFF2-40B4-BE49-F238E27FC236}">
                <a16:creationId xmlns:a16="http://schemas.microsoft.com/office/drawing/2014/main" id="{9B8F3A54-7ED1-1F97-668E-3025C65F3784}"/>
              </a:ext>
            </a:extLst>
          </p:cNvPr>
          <p:cNvPicPr preferRelativeResize="0"/>
          <p:nvPr/>
        </p:nvPicPr>
        <p:blipFill rotWithShape="1">
          <a:blip r:embed="rId8">
            <a:alphaModFix/>
          </a:blip>
          <a:srcRect/>
          <a:stretch/>
        </p:blipFill>
        <p:spPr>
          <a:xfrm>
            <a:off x="4572000" y="4072063"/>
            <a:ext cx="500151" cy="496275"/>
          </a:xfrm>
          <a:prstGeom prst="rect">
            <a:avLst/>
          </a:prstGeom>
          <a:noFill/>
          <a:ln>
            <a:noFill/>
          </a:ln>
        </p:spPr>
      </p:pic>
      <p:sp>
        <p:nvSpPr>
          <p:cNvPr id="2" name="Google Shape;133;p23">
            <a:extLst>
              <a:ext uri="{FF2B5EF4-FFF2-40B4-BE49-F238E27FC236}">
                <a16:creationId xmlns:a16="http://schemas.microsoft.com/office/drawing/2014/main" id="{466464ED-DC09-7B61-C2EC-FA74D8C82D15}"/>
              </a:ext>
            </a:extLst>
          </p:cNvPr>
          <p:cNvSpPr txBox="1"/>
          <p:nvPr/>
        </p:nvSpPr>
        <p:spPr>
          <a:xfrm>
            <a:off x="274165" y="1391750"/>
            <a:ext cx="4724108" cy="1184909"/>
          </a:xfrm>
          <a:prstGeom prst="rect">
            <a:avLst/>
          </a:prstGeom>
          <a:noFill/>
          <a:ln>
            <a:noFill/>
          </a:ln>
        </p:spPr>
        <p:txBody>
          <a:bodyPr spcFirstLastPara="1" wrap="square" lIns="91425" tIns="91425" rIns="91425" bIns="91425" anchor="t" anchorCtr="0">
            <a:spAutoFit/>
          </a:bodyPr>
          <a:lstStyle/>
          <a:p>
            <a:pPr lvl="0" indent="0" rtl="0">
              <a:spcAft>
                <a:spcPts val="600"/>
              </a:spcAft>
              <a:buClr>
                <a:schemeClr val="dk1"/>
              </a:buClr>
              <a:buSzPts val="2400"/>
              <a:buFont typeface="Arial"/>
              <a:buNone/>
            </a:pPr>
            <a:r>
              <a:rPr lang="pt-BR" sz="2000" dirty="0">
                <a:solidFill>
                  <a:srgbClr val="0F0F0F"/>
                </a:solidFill>
              </a:rPr>
              <a:t>VAMOS APRECIAR UM VÍDEO DO CORAL GUARANI TENONDERÃ E, DEPOIS, PRODUZIR UM CHOCALHO!</a:t>
            </a:r>
            <a:endParaRPr sz="2000" dirty="0">
              <a:solidFill>
                <a:srgbClr val="0F0F0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6"/>
          <p:cNvSpPr txBox="1">
            <a:spLocks noGrp="1"/>
          </p:cNvSpPr>
          <p:nvPr>
            <p:ph type="body" idx="1"/>
          </p:nvPr>
        </p:nvSpPr>
        <p:spPr>
          <a:xfrm>
            <a:off x="3872125" y="1886554"/>
            <a:ext cx="4913100" cy="1555500"/>
          </a:xfrm>
          <a:prstGeom prst="rect">
            <a:avLst/>
          </a:prstGeom>
          <a:noFill/>
          <a:ln>
            <a:noFill/>
          </a:ln>
        </p:spPr>
        <p:txBody>
          <a:bodyPr spcFirstLastPara="1" wrap="square" lIns="91425" tIns="91425" rIns="91425" bIns="91425" anchor="t" anchorCtr="0">
            <a:noAutofit/>
          </a:bodyPr>
          <a:lstStyle/>
          <a:p>
            <a:pPr marL="355600" lvl="0" indent="-342900" rtl="0">
              <a:spcBef>
                <a:spcPts val="1000"/>
              </a:spcBef>
              <a:spcAft>
                <a:spcPts val="0"/>
              </a:spcAft>
              <a:buClr>
                <a:srgbClr val="7030A0"/>
              </a:buClr>
              <a:buSzPct val="100000"/>
              <a:buFont typeface="Fonte do Sistema Regular"/>
              <a:buChar char="●"/>
            </a:pPr>
            <a:r>
              <a:rPr lang="pt-BR" dirty="0">
                <a:latin typeface="+mn-lt"/>
              </a:rPr>
              <a:t>CONHECEMOS E EXPLORAMOS CANÇÕES E BRINCADEIRAS DE MATRIZES CULTURAIS INDÍGENAS.</a:t>
            </a:r>
            <a:r>
              <a:rPr lang="pt-BR" dirty="0">
                <a:latin typeface="+mn-lt"/>
                <a:ea typeface="Verdana"/>
                <a:cs typeface="Verdana"/>
                <a:sym typeface="Verdana"/>
              </a:rPr>
              <a:t> </a:t>
            </a:r>
            <a:endParaRPr dirty="0">
              <a:latin typeface="+mn-lt"/>
              <a:ea typeface="Verdana"/>
              <a:cs typeface="Verdana"/>
              <a:sym typeface="Verdana"/>
            </a:endParaRPr>
          </a:p>
        </p:txBody>
      </p:sp>
      <p:grpSp>
        <p:nvGrpSpPr>
          <p:cNvPr id="144" name="Google Shape;144;p26"/>
          <p:cNvGrpSpPr/>
          <p:nvPr/>
        </p:nvGrpSpPr>
        <p:grpSpPr>
          <a:xfrm>
            <a:off x="8940300" y="0"/>
            <a:ext cx="275400" cy="1214400"/>
            <a:chOff x="9984250" y="-35175"/>
            <a:chExt cx="275400" cy="1214400"/>
          </a:xfrm>
        </p:grpSpPr>
        <p:sp>
          <p:nvSpPr>
            <p:cNvPr id="145" name="Google Shape;145;p26"/>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Lato"/>
                <a:ea typeface="Lato"/>
                <a:cs typeface="Lato"/>
                <a:sym typeface="Lato"/>
              </a:endParaRPr>
            </a:p>
          </p:txBody>
        </p:sp>
        <p:sp>
          <p:nvSpPr>
            <p:cNvPr id="146" name="Google Shape;146;p26"/>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dirty="0">
                  <a:solidFill>
                    <a:schemeClr val="dk1"/>
                  </a:solidFill>
                  <a:latin typeface="Grandstander"/>
                  <a:ea typeface="Grandstander"/>
                  <a:cs typeface="Grandstander"/>
                  <a:sym typeface="Grandstander"/>
                </a:rPr>
                <a:t>2024_AI_V1</a:t>
              </a:r>
              <a:endParaRPr sz="600" b="0" i="0" u="none" strike="noStrike" cap="none" dirty="0">
                <a:solidFill>
                  <a:schemeClr val="dk1"/>
                </a:solidFill>
                <a:latin typeface="Grandstander"/>
                <a:ea typeface="Grandstander"/>
                <a:cs typeface="Grandstander"/>
                <a:sym typeface="Grandstander"/>
              </a:endParaRPr>
            </a:p>
          </p:txBody>
        </p:sp>
      </p:grpSp>
      <p:sp>
        <p:nvSpPr>
          <p:cNvPr id="147" name="Google Shape;147;p26"/>
          <p:cNvSpPr txBox="1"/>
          <p:nvPr/>
        </p:nvSpPr>
        <p:spPr>
          <a:xfrm rot="-59852">
            <a:off x="134803" y="135023"/>
            <a:ext cx="3584762"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O QUE APRENDEMOS HOJE?</a:t>
            </a:r>
            <a:endParaRPr sz="1800" b="0" i="0" u="none" strike="noStrike" cap="none" dirty="0">
              <a:solidFill>
                <a:schemeClr val="lt1"/>
              </a:solidFill>
              <a:latin typeface="Grandstander SemiBold"/>
              <a:ea typeface="Grandstander SemiBold"/>
              <a:cs typeface="Grandstander SemiBold"/>
              <a:sym typeface="Grandstander SemiBold"/>
            </a:endParaRPr>
          </a:p>
        </p:txBody>
      </p:sp>
      <p:pic>
        <p:nvPicPr>
          <p:cNvPr id="148" name="Google Shape;148;p26"/>
          <p:cNvPicPr preferRelativeResize="0"/>
          <p:nvPr/>
        </p:nvPicPr>
        <p:blipFill rotWithShape="1">
          <a:blip r:embed="rId3">
            <a:alphaModFix/>
          </a:blip>
          <a:srcRect l="15588" r="14095"/>
          <a:stretch/>
        </p:blipFill>
        <p:spPr>
          <a:xfrm>
            <a:off x="276793" y="202216"/>
            <a:ext cx="3001025" cy="426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5"/>
          <p:cNvSpPr txBox="1">
            <a:spLocks noGrp="1"/>
          </p:cNvSpPr>
          <p:nvPr>
            <p:ph type="body" idx="1"/>
          </p:nvPr>
        </p:nvSpPr>
        <p:spPr>
          <a:xfrm>
            <a:off x="302130" y="961050"/>
            <a:ext cx="8552670" cy="359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Aft>
                <a:spcPts val="1200"/>
              </a:spcAft>
              <a:buSzPts val="2000"/>
            </a:pPr>
            <a:r>
              <a:rPr lang="pt-BR" dirty="0"/>
              <a:t>LEMOV, D. </a:t>
            </a:r>
            <a:r>
              <a:rPr lang="pt-BR" b="1" kern="1200" dirty="0">
                <a:solidFill>
                  <a:schemeClr val="tx1"/>
                </a:solidFill>
                <a:latin typeface="Arial" panose="020B0604020202020204" pitchFamily="34" charset="0"/>
                <a:ea typeface="Lato"/>
                <a:cs typeface="Arial" panose="020B0604020202020204" pitchFamily="34" charset="0"/>
                <a:sym typeface="Lato"/>
              </a:rPr>
              <a:t>Aula nota 10 3.0: </a:t>
            </a:r>
            <a:r>
              <a:rPr lang="pt-BR" dirty="0"/>
              <a:t>63 técnicas para melhorar a gestão da sala de aula. </a:t>
            </a:r>
            <a:br>
              <a:rPr lang="pt-BR" dirty="0"/>
            </a:br>
            <a:r>
              <a:rPr lang="pt-BR" dirty="0"/>
              <a:t>Porto Alegre: Penso, 2022.</a:t>
            </a:r>
            <a:endParaRPr dirty="0"/>
          </a:p>
          <a:p>
            <a:pPr marL="0" lvl="0" indent="0" algn="l" rtl="0">
              <a:lnSpc>
                <a:spcPct val="100000"/>
              </a:lnSpc>
              <a:spcAft>
                <a:spcPts val="1200"/>
              </a:spcAft>
              <a:buSzPts val="2000"/>
            </a:pPr>
            <a:r>
              <a:rPr lang="pt-BR" dirty="0"/>
              <a:t>SÃO PAULO (Estado) Secretaria da Educação. </a:t>
            </a:r>
            <a:r>
              <a:rPr lang="pt-BR" b="1" kern="1200" dirty="0">
                <a:solidFill>
                  <a:schemeClr val="tx1"/>
                </a:solidFill>
                <a:latin typeface="Arial" panose="020B0604020202020204" pitchFamily="34" charset="0"/>
                <a:ea typeface="Lato"/>
                <a:cs typeface="Arial" panose="020B0604020202020204" pitchFamily="34" charset="0"/>
              </a:rPr>
              <a:t>Currículo em Ação. </a:t>
            </a:r>
            <a:r>
              <a:rPr lang="pt-BR" dirty="0"/>
              <a:t>Caderno do Professor, Arte, Ensino Fundamental – Anos Iniciais, v. 2. 2023. Disponível em: </a:t>
            </a:r>
            <a:r>
              <a:rPr lang="pt-BR" dirty="0">
                <a:hlinkClick r:id="rId3"/>
              </a:rPr>
              <a:t>https://efape.educacao.sp.gov.br/curriculopaulista/wp-content/uploads/2022/06/PROF_miolo_EF_AI_ARTE_V2_01a05.pdf</a:t>
            </a:r>
            <a:r>
              <a:rPr lang="pt-BR" dirty="0"/>
              <a:t>. Acesso em: </a:t>
            </a:r>
            <a:r>
              <a:rPr lang="pt-BR" kern="1200" dirty="0">
                <a:solidFill>
                  <a:schemeClr val="tx1"/>
                </a:solidFill>
                <a:latin typeface="Arial" panose="020B0604020202020204" pitchFamily="34" charset="0"/>
                <a:ea typeface="Lato"/>
                <a:cs typeface="Arial" panose="020B0604020202020204" pitchFamily="34" charset="0"/>
              </a:rPr>
              <a:t>7</a:t>
            </a:r>
            <a:r>
              <a:rPr lang="pt-BR" dirty="0"/>
              <a:t> mar. 2023.</a:t>
            </a:r>
            <a:endParaRPr dirty="0"/>
          </a:p>
          <a:p>
            <a:pPr marL="0" lvl="0" indent="0" algn="l" rtl="0">
              <a:lnSpc>
                <a:spcPct val="100000"/>
              </a:lnSpc>
              <a:spcAft>
                <a:spcPts val="1200"/>
              </a:spcAft>
              <a:buSzPts val="2000"/>
            </a:pPr>
            <a:r>
              <a:rPr lang="pt-BR" dirty="0"/>
              <a:t>SÃO PAULO (Estado) Secretaria da Educação. </a:t>
            </a:r>
            <a:r>
              <a:rPr lang="pt-BR" b="1" kern="1200" dirty="0">
                <a:solidFill>
                  <a:schemeClr val="tx1"/>
                </a:solidFill>
                <a:latin typeface="Arial" panose="020B0604020202020204" pitchFamily="34" charset="0"/>
                <a:ea typeface="Lato"/>
                <a:cs typeface="Arial" panose="020B0604020202020204" pitchFamily="34" charset="0"/>
              </a:rPr>
              <a:t>Currículo Paulista: </a:t>
            </a:r>
            <a:r>
              <a:rPr lang="pt-BR" dirty="0"/>
              <a:t>etapas Educação Infantil e Ensino Fundamental, 2019. Disponível em: </a:t>
            </a:r>
            <a:r>
              <a:rPr lang="pt-BR" dirty="0">
                <a:hlinkClick r:id="rId4"/>
              </a:rPr>
              <a:t>https://efape.educacao.sp.gov.br/curriculopaulista/wp-content/uploads/2023/02/Curriculo_Paulista-etapas-Educa%C3%A7%C3%A3o-Infantil-e-Ensino-Fundamental-ISBN.pdf</a:t>
            </a:r>
            <a:r>
              <a:rPr lang="pt-BR" dirty="0"/>
              <a:t>. Acesso em: </a:t>
            </a:r>
            <a:r>
              <a:rPr lang="pt-BR" kern="1200" dirty="0">
                <a:solidFill>
                  <a:schemeClr val="tx1"/>
                </a:solidFill>
                <a:latin typeface="Arial" panose="020B0604020202020204" pitchFamily="34" charset="0"/>
                <a:ea typeface="Lato"/>
                <a:cs typeface="Arial" panose="020B0604020202020204" pitchFamily="34" charset="0"/>
              </a:rPr>
              <a:t>7</a:t>
            </a:r>
            <a:r>
              <a:rPr lang="pt-BR" dirty="0"/>
              <a:t> mar. 2023.</a:t>
            </a:r>
            <a:endParaRPr dirty="0"/>
          </a:p>
          <a:p>
            <a:pPr marL="0" lvl="0" indent="0" algn="l" rtl="0">
              <a:lnSpc>
                <a:spcPct val="100000"/>
              </a:lnSpc>
              <a:spcAft>
                <a:spcPts val="1200"/>
              </a:spcAft>
              <a:buSzPts val="1600"/>
            </a:pPr>
            <a:endParaRPr dirty="0"/>
          </a:p>
          <a:p>
            <a:pPr marL="0" lvl="0" indent="0" algn="l" rtl="0">
              <a:lnSpc>
                <a:spcPct val="100000"/>
              </a:lnSpc>
              <a:spcAft>
                <a:spcPts val="1200"/>
              </a:spcAft>
              <a:buSzPts val="1600"/>
            </a:pPr>
            <a:endParaRPr dirty="0"/>
          </a:p>
          <a:p>
            <a:pPr marL="0" lvl="0" indent="0" algn="l" rtl="0">
              <a:lnSpc>
                <a:spcPct val="100000"/>
              </a:lnSpc>
              <a:spcAft>
                <a:spcPts val="1200"/>
              </a:spcAft>
              <a:buSzPts val="1600"/>
            </a:pPr>
            <a:endParaRPr dirty="0"/>
          </a:p>
          <a:p>
            <a:pPr marL="0" lvl="0" indent="0" algn="l" rtl="0">
              <a:lnSpc>
                <a:spcPct val="100000"/>
              </a:lnSpc>
              <a:spcAft>
                <a:spcPts val="1200"/>
              </a:spcAft>
              <a:buSzPts val="1100"/>
            </a:pPr>
            <a:endParaRPr dirty="0">
              <a:solidFill>
                <a:schemeClr val="dk1"/>
              </a:solidFill>
            </a:endParaRPr>
          </a:p>
          <a:p>
            <a:pPr marL="0" lvl="0" indent="0" algn="l" rtl="0">
              <a:lnSpc>
                <a:spcPct val="100000"/>
              </a:lnSpc>
              <a:spcAft>
                <a:spcPts val="1200"/>
              </a:spcAft>
              <a:buSzPts val="1100"/>
            </a:pPr>
            <a:endParaRPr dirty="0"/>
          </a:p>
          <a:p>
            <a:pPr marL="0" lvl="0" indent="0" algn="l" rtl="0">
              <a:lnSpc>
                <a:spcPct val="100000"/>
              </a:lnSpc>
              <a:spcAft>
                <a:spcPts val="1200"/>
              </a:spcAft>
              <a:buSzPts val="1100"/>
            </a:pPr>
            <a:endParaRPr dirty="0">
              <a:solidFill>
                <a:schemeClr val="dk1"/>
              </a:solidFill>
            </a:endParaRPr>
          </a:p>
          <a:p>
            <a:pPr marL="0" lvl="0" indent="0" algn="l" rtl="0">
              <a:lnSpc>
                <a:spcPct val="100000"/>
              </a:lnSpc>
              <a:spcAft>
                <a:spcPts val="1200"/>
              </a:spcAft>
              <a:buSzPts val="1100"/>
            </a:pPr>
            <a:endParaRPr dirty="0"/>
          </a:p>
        </p:txBody>
      </p:sp>
      <p:grpSp>
        <p:nvGrpSpPr>
          <p:cNvPr id="154" name="Google Shape;154;p25"/>
          <p:cNvGrpSpPr/>
          <p:nvPr/>
        </p:nvGrpSpPr>
        <p:grpSpPr>
          <a:xfrm>
            <a:off x="8940300" y="0"/>
            <a:ext cx="275400" cy="1214400"/>
            <a:chOff x="9984250" y="-35175"/>
            <a:chExt cx="275400" cy="1214400"/>
          </a:xfrm>
        </p:grpSpPr>
        <p:sp>
          <p:nvSpPr>
            <p:cNvPr id="155" name="Google Shape;155;p25"/>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Lato"/>
                <a:ea typeface="Lato"/>
                <a:cs typeface="Lato"/>
                <a:sym typeface="Lato"/>
              </a:endParaRPr>
            </a:p>
          </p:txBody>
        </p:sp>
        <p:sp>
          <p:nvSpPr>
            <p:cNvPr id="156" name="Google Shape;156;p25"/>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dirty="0">
                  <a:solidFill>
                    <a:schemeClr val="dk1"/>
                  </a:solidFill>
                  <a:latin typeface="Grandstander"/>
                  <a:ea typeface="Grandstander"/>
                  <a:cs typeface="Grandstander"/>
                  <a:sym typeface="Grandstander"/>
                </a:rPr>
                <a:t>2024_AI_V1</a:t>
              </a:r>
              <a:endParaRPr sz="600" b="0" i="0" u="none" strike="noStrike" cap="none" dirty="0">
                <a:solidFill>
                  <a:schemeClr val="dk1"/>
                </a:solidFill>
                <a:latin typeface="Grandstander"/>
                <a:ea typeface="Grandstander"/>
                <a:cs typeface="Grandstander"/>
                <a:sym typeface="Grandstander"/>
              </a:endParaRPr>
            </a:p>
          </p:txBody>
        </p:sp>
      </p:gr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TotalTime>
  <Words>1118</Words>
  <Application>Microsoft Office PowerPoint</Application>
  <PresentationFormat>Apresentação na tela (16:9)</PresentationFormat>
  <Paragraphs>110</Paragraphs>
  <Slides>11</Slides>
  <Notes>11</Notes>
  <HiddenSlides>0</HiddenSlides>
  <MMClips>2</MMClips>
  <ScaleCrop>false</ScaleCrop>
  <HeadingPairs>
    <vt:vector size="6" baseType="variant">
      <vt:variant>
        <vt:lpstr>Fontes usadas</vt:lpstr>
      </vt:variant>
      <vt:variant>
        <vt:i4>8</vt:i4>
      </vt:variant>
      <vt:variant>
        <vt:lpstr>Tema</vt:lpstr>
      </vt:variant>
      <vt:variant>
        <vt:i4>1</vt:i4>
      </vt:variant>
      <vt:variant>
        <vt:lpstr>Títulos de slides</vt:lpstr>
      </vt:variant>
      <vt:variant>
        <vt:i4>11</vt:i4>
      </vt:variant>
    </vt:vector>
  </HeadingPairs>
  <TitlesOfParts>
    <vt:vector size="20" baseType="lpstr">
      <vt:lpstr>Grandstander</vt:lpstr>
      <vt:lpstr>Lato</vt:lpstr>
      <vt:lpstr>Verdana</vt:lpstr>
      <vt:lpstr>Fonte do Sistema Regular</vt:lpstr>
      <vt:lpstr>Arial</vt:lpstr>
      <vt:lpstr>Grandstander SemiBold</vt:lpstr>
      <vt:lpstr>Grandstander Medium</vt:lpstr>
      <vt:lpstr>Calibri</vt:lpstr>
      <vt:lpstr>Simple Light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Juliana Vilas Boas Carpi</dc:creator>
  <cp:lastModifiedBy>Eduardo de Camargo Neto</cp:lastModifiedBy>
  <cp:revision>12</cp:revision>
  <dcterms:modified xsi:type="dcterms:W3CDTF">2024-10-25T17:20:09Z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0x010100408EE817DB53524E868F271A9F207EC3</vt:lpwstr>
  </property>
  <property fmtid="{D5CDD505-2E9C-101B-9397-08002B2CF9AE}" pid="3" name="MediaServiceImageTags">
    <vt:lpwstr/>
  </property>
</Properties>
</file>