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5143500" type="screen16x9"/>
  <p:notesSz cx="6858000" cy="9144000"/>
  <p:embeddedFontLst>
    <p:embeddedFont>
      <p:font typeface="Grandstander" pitchFamily="2" charset="0"/>
      <p:regular r:id="rId22"/>
      <p:bold r:id="rId23"/>
      <p:italic r:id="rId24"/>
      <p:boldItalic r:id="rId25"/>
    </p:embeddedFont>
    <p:embeddedFont>
      <p:font typeface="Grandstander Medium" pitchFamily="2" charset="0"/>
      <p:regular r:id="rId26"/>
      <p:bold r:id="rId27"/>
      <p:italic r:id="rId28"/>
      <p:boldItalic r:id="rId29"/>
    </p:embeddedFont>
    <p:embeddedFont>
      <p:font typeface="Grandstander SemiBold" pitchFamily="2" charset="0"/>
      <p:regular r:id="rId30"/>
      <p:bold r:id="rId31"/>
      <p:italic r:id="rId32"/>
      <p:boldItalic r:id="rId33"/>
    </p:embeddedFont>
    <p:embeddedFont>
      <p:font typeface="Lato" panose="020F0502020204030203" pitchFamily="34" charset="0"/>
      <p:regular r:id="rId34"/>
      <p:bold r:id="rId35"/>
      <p:italic r:id="rId36"/>
      <p:boldItalic r:id="rId37"/>
    </p:embeddedFont>
    <p:embeddedFont>
      <p:font typeface="Verdana" panose="020B0604030504040204" pitchFamily="34" charset="0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6" roundtripDataSignature="AMtx7mgb+vsdupoV3P5/pb8XoM2ByzKJv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1B86EE5-56A0-E870-BE97-9DFBF5230060}" name="Bia Alves" initials="BA" userId="ec87e7b1b2e11c02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azuo" initials="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061" autoAdjust="0"/>
  </p:normalViewPr>
  <p:slideViewPr>
    <p:cSldViewPr snapToGrid="0">
      <p:cViewPr varScale="1">
        <p:scale>
          <a:sx n="87" d="100"/>
          <a:sy n="87" d="100"/>
        </p:scale>
        <p:origin x="90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1290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52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customschemas.google.com/relationships/presentationmetadata" Target="metadata"/><Relationship Id="rId20" Type="http://schemas.openxmlformats.org/officeDocument/2006/relationships/slide" Target="slides/slide19.xml"/><Relationship Id="rId41" Type="http://schemas.openxmlformats.org/officeDocument/2006/relationships/font" Target="fonts/font2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vetores-gratis/telefone-fixo-retro-ou-telefone-isolado_47755154.htm#fromView=search&amp;page=11&amp;position=5&amp;uuid=ad016cb5-a26b-4799-9849-24a876ae9335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br.freepik.com/vetores-gratis/plano-de-fundo-colorido-aplausos_4481648.htm#fromView=search&amp;page=1&amp;position=2&amp;uuid=62dfd746-93a8-4d91-837b-4dfa7f3c0a54" TargetMode="Externa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vetores-gratis/leao-bonito-rugindo-ilustracao-de-icone-vetorial-dos-desenhos-animados-natureza-animal-conceito-de-icone-isolado-plano-premium_27954707.htm#fromView=search&amp;page=1&amp;position=14&amp;uuid=152bb35d-37e3-4509-bbda-a3ad4491bccc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br.freepik.com/vetores-gratis/mao-desenhado-cobra-ilustracao_4377982.htm#fromView=search&amp;page=4&amp;position=5&amp;uuid=60fa4743-332d-4baf-a36f-ef6286eecd9f" TargetMode="Externa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vetores-gratis/leao-bonito-rugindo-ilustracao-de-icone-vetorial-dos-desenhos-animados-natureza-animal-conceito-de-icone-isolado-plano-premium_27954707.htm#fromView=search&amp;page=1&amp;position=14&amp;uuid=152bb35d-37e3-4509-bbda-a3ad4491bccc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br.freepik.com/vetores-gratis/mao-desenhado-cobra-ilustracao_4377982.htm#fromView=search&amp;page=4&amp;position=5&amp;uuid=60fa4743-332d-4baf-a36f-ef6286eecd9f" TargetMode="Externa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vetores-gratis/apito_3139469.htm#fromView=search&amp;page=1&amp;position=8&amp;uuid=6d0eacf8-d2a4-4b0d-a0de-78a63b00268a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br.freepik.com/vetores-gratis/caminhao-de-transporte-vermelho-desenhado-a-mao_20123570.htm#fromView=search&amp;page=1&amp;position=3&amp;uuid=ab43a30d-0eec-4b01-81d4-3a6059b9c1bb" TargetMode="Externa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vetores-gratis/apito_3139469.htm#fromView=search&amp;page=1&amp;position=8&amp;uuid=6d0eacf8-d2a4-4b0d-a0de-78a63b00268a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br.freepik.com/vetores-gratis/caminhao-de-transporte-vermelho-desenhado-a-mao_20123570.htm#fromView=search&amp;page=1&amp;position=3&amp;uuid=ab43a30d-0eec-4b01-81d4-3a6059b9c1bb" TargetMode="Externa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ctorstock.com/royalty-free-vector/happy-boy-playing-drum-vector-42050318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vetores-gratis/megafone-de-desenho-animado-com-uma-ilustracao-de-explosao-amarela-para-anuncios-noticias-de-marketing-e-promocao_336635368.htm#fromView=search&amp;page=1&amp;position=5&amp;uuid=f270f1d5-4ff4-411e-a708-b9e1645cb9e2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vetores-gratis/galo-cantando-fundo_1138479.htm#fromView=search&amp;page=1&amp;position=48&amp;uuid=bf72007b-4423-41d6-89ed-4b6982d49271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br.freepik.com/vetores-gratis/passaro-bonito-agitando-a-mao-vector-de-desenho-animado-icon-ilustracao-icon-de-natureza-animal-vector-plano-isolado_214450551.htm#fromView=search&amp;page=7&amp;position=52&amp;uuid=a4a94424-6e72-4b8c-aedf-e963741ee536" TargetMode="Externa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vetores-gratis/tambor-de-instrumento-de-heranca-hispanica_136488321.htm#fromView=search&amp;page=5&amp;position=43&amp;uuid=f60a4823-ee01-473e-b4bb-e38c36d66d52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br.freepik.com/vetores-gratis/gato-bonito-esticando-desenhos-animados-ilustracao-de-icone-de-vetor-de-natureza-animal-conceito-de-icone-isolado-plano_24563895.htm#fromView=search&amp;page=1&amp;position=39&amp;uuid=e0f3ce81-94ea-4472-b33b-318bd48ce2d1" TargetMode="Externa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vetores-gratis/plano-aproximado-de-gafanhoto-em-estilo-cartoon_12337375.htm#fromView=search&amp;page=3&amp;position=35&amp;uuid=724f75c6-b19f-40e2-be1a-e1558032f58d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br.freepik.com/vetores-gratis/cute-cow-floating-cartoon-vector-icon-ilustracao-animal-nature-icon-isolado-vector-plano_134020804.htm#fromView=search&amp;page=4&amp;position=1&amp;uuid=724f75c6-b19f-40e2-be1a-e1558032f58d" TargetMode="Externa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vetores-gratis/telefone-fixo-retro-ou-telefone-isolado_47755154.htm#fromView=search&amp;page=11&amp;position=5&amp;uuid=ad016cb5-a26b-4799-9849-24a876ae9335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br.freepik.com/vetores-gratis/plano-de-fundo-colorido-aplausos_4481648.htm#fromView=search&amp;page=1&amp;position=2&amp;uuid=62dfd746-93a8-4d91-837b-4dfa7f3c0a54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d35ff39a72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3"/>
              </a:rPr>
              <a:t>https://br.freepik.com/vetores-gratis/telefone-fixo-retro-ou-telefone-isolado_47755154.htm#fromView=search&amp;page=11&amp;position=5&amp;uuid=ad016cb5-a26b-4799-9849-24a876ae9335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4"/>
              </a:rPr>
              <a:t>https://br.freepik.com/vetores-gratis/plano-de-fundo-colorido-aplausos_4481648.htm#fromView=search&amp;page=1&amp;position=2&amp;uuid=62dfd746-93a8-4d91-837b-4dfa7f3c0a54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1" name="Google Shape;241;g2d35ff39a72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hlinkClick r:id="rId3"/>
              </a:rPr>
              <a:t>https://br.freepik.com/vetores-gratis/leao-bonito-rugindo-ilustracao-de-icone-vetorial-dos-desenhos-animados-natureza-animal-conceito-de-icone-isolado-plano-premium_27954707.htm#fromView=search&amp;page=1&amp;position=14&amp;uuid=152bb35d-37e3-4509-bbda-a3ad4491bccc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hlinkClick r:id="rId4"/>
              </a:rPr>
              <a:t>https://br.freepik.com/vetores-gratis/mao-desenhado-cobra-ilustracao_4377982.htm#fromView=search&amp;page=4&amp;position=5&amp;uuid=60fa4743-332d-4baf-a36f-ef6286eecd9f</a:t>
            </a:r>
            <a:endParaRPr dirty="0"/>
          </a:p>
        </p:txBody>
      </p:sp>
      <p:sp>
        <p:nvSpPr>
          <p:cNvPr id="262" name="Google Shape;262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d35ff39a72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3"/>
              </a:rPr>
              <a:t>https://br.freepik.com/vetores-gratis/leao-bonito-rugindo-ilustracao-de-icone-vetorial-dos-desenhos-animados-natureza-animal-conceito-de-icone-isolado-plano-premium_27954707.htm#fromView=search&amp;page=1&amp;position=14&amp;uuid=152bb35d-37e3-4509-bbda-a3ad4491bccc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4"/>
              </a:rPr>
              <a:t>https://br.freepik.com/vetores-gratis/mao-desenhado-cobra-ilustracao_4377982.htm#fromView=search&amp;page=4&amp;position=5&amp;uuid=60fa4743-332d-4baf-a36f-ef6286eecd9f</a:t>
            </a:r>
            <a:endParaRPr/>
          </a:p>
        </p:txBody>
      </p:sp>
      <p:sp>
        <p:nvSpPr>
          <p:cNvPr id="282" name="Google Shape;282;g2d35ff39a72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hlinkClick r:id="rId3"/>
              </a:rPr>
              <a:t>https://br.freepik.com/vetores-gratis/apito_3139469.htm#fromView=search&amp;page=1&amp;position=8&amp;uuid=6d0eacf8-d2a4-4b0d-a0de-78a63b00268a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hlinkClick r:id="rId4"/>
              </a:rPr>
              <a:t>https://br.freepik.com/vetores-gratis/caminhao-de-transporte-vermelho-desenhado-a-mao_20123570.htm#fromView=search&amp;page=1&amp;position=3&amp;uuid=ab43a30d-0eec-4b01-81d4-3a6059b9c1bb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04" name="Google Shape;304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2d35ff39a72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3"/>
              </a:rPr>
              <a:t>https://br.freepik.com/vetores-gratis/apito_3139469.htm#fromView=search&amp;page=1&amp;position=8&amp;uuid=6d0eacf8-d2a4-4b0d-a0de-78a63b00268a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4"/>
              </a:rPr>
              <a:t>https://br.freepik.com/vetores-gratis/caminhao-de-transporte-vermelho-desenhado-a-mao_20123570.htm#fromView=search&amp;page=1&amp;position=3&amp;uuid=ab43a30d-0eec-4b01-81d4-3a6059b9c1bb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4" name="Google Shape;324;g2d35ff39a72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4" name="Google Shape;344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29bff5210c6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0" name="Google Shape;350;g29bff5210c6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5" name="Google Shape;355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0" name="Google Shape;36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5" name="Google Shape;36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8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(EF02AR14) Perceber, explorar e identificar intensidade, altura e duração por meio de jogos, brincadeiras, canções e práticas diversas de apreciação musical.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3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Caro professor, o termo “grosso” para o som grave será utilizado neste momento para melhor compreensão do estudante.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3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Estabeleça normas de comunicação produtiva e respeitosa durante as discussões em sala de aula. A técnica “Hábitos de discussão” contribui  para o ensino e o reforço de hábitos como escutar ativamente, responder às falas dos colegas, citar fontes e justificar argumentos, promovendo uma discussão ordenada e significativa.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u="sng" dirty="0">
                <a:solidFill>
                  <a:schemeClr val="dk1"/>
                </a:solidFill>
                <a:hlinkClick r:id="rId3"/>
              </a:rPr>
              <a:t>https://www.vectorstock.com/royalty-free-vector/happy-boy-playing-drum-vector-42050318</a:t>
            </a:r>
            <a:r>
              <a:rPr lang="pt-BR" u="sng" dirty="0">
                <a:solidFill>
                  <a:schemeClr val="dk1"/>
                </a:solidFill>
              </a:rPr>
              <a:t> </a:t>
            </a:r>
            <a:endParaRPr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8" name="Google Shape;14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dirty="0"/>
              <a:t>https://br.freepik.com/vetores-gratis/ilustracao-de-carro-de-pascoa-plana_23435134.htm#fromView=search&amp;page=1&amp;position=32&amp;uuid=f93f81d7-c4b2-498b-851f-20143773698d</a:t>
            </a:r>
            <a:endParaRPr dirty="0"/>
          </a:p>
          <a:p>
            <a:pPr marL="15875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875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0"/>
              <a:buNone/>
            </a:pPr>
            <a:endParaRPr b="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u="sng" dirty="0">
                <a:solidFill>
                  <a:schemeClr val="hlink"/>
                </a:solidFill>
                <a:hlinkClick r:id="rId3"/>
              </a:rPr>
              <a:t>https://br.freepik.com/vetores-gratis/megafone-de-desenho-animado-com-uma-ilustracao-de-explosao-amarela-para-anuncios-noticias-de-marketing-e-promocao_336635368.htm#fromView=search&amp;page=1&amp;position=5&amp;uuid=f270f1d5-4ff4-411e-a708-b9e1645cb9e2</a:t>
            </a:r>
            <a:endParaRPr dirty="0"/>
          </a:p>
          <a:p>
            <a:pPr marL="15875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0"/>
              <a:buNone/>
            </a:pPr>
            <a:endParaRPr b="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u="sng" dirty="0">
                <a:solidFill>
                  <a:schemeClr val="hlink"/>
                </a:solidFill>
                <a:hlinkClick r:id="rId3"/>
              </a:rPr>
              <a:t>https://br.freepik.com/vetores-gratis/galo-cantando-fundo_1138479.htm#fromView=search&amp;page=1&amp;position=48&amp;uuid=bf72007b-4423-41d6-89ed-4b6982d49271</a:t>
            </a:r>
            <a:endParaRPr dirty="0"/>
          </a:p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u="sng" dirty="0">
                <a:solidFill>
                  <a:schemeClr val="hlink"/>
                </a:solidFill>
                <a:hlinkClick r:id="rId4"/>
              </a:rPr>
              <a:t>https://br.freepik.com/vetores-gratis/passaro-bonito-agitando-a-mao-vector-de-desenho-animado-icon-ilustracao-icon-de-natureza-animal-vector-plano-isolado_214450551.htm#fromView=search&amp;page=7&amp;position=52&amp;uuid=a4a94424-6e72-4b8c-aedf-e963741ee536</a:t>
            </a:r>
            <a:endParaRPr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" name="Google Shape;18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u="sng" dirty="0">
                <a:solidFill>
                  <a:schemeClr val="hlink"/>
                </a:solidFill>
                <a:hlinkClick r:id="rId3"/>
              </a:rPr>
              <a:t>https://br.freepik.com/vetores-gratis/tambor-de-instrumento-de-heranca-hispanica_136488321.htm#fromView=search&amp;page=5&amp;position=43&amp;uuid=f60a4823-ee01-473e-b4bb-e38c36d66d52</a:t>
            </a:r>
            <a:endParaRPr dirty="0"/>
          </a:p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u="sng" dirty="0">
                <a:solidFill>
                  <a:schemeClr val="hlink"/>
                </a:solidFill>
                <a:hlinkClick r:id="rId4"/>
              </a:rPr>
              <a:t>https://br.freepik.com/vetores-gratis/gato-bonito-esticando-desenhos-animados-ilustracao-de-icone-de-vetor-de-natureza-animal-conceito-de-icone-isolado-plano_24563895.htm#fromView=search&amp;page=1&amp;position=39&amp;uuid=e0f3ce81-94ea-4472-b33b-318bd48ce2d1</a:t>
            </a:r>
            <a:endParaRPr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4" name="Google Shape;20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u="sng" dirty="0">
                <a:solidFill>
                  <a:schemeClr val="hlink"/>
                </a:solidFill>
                <a:hlinkClick r:id="rId3"/>
              </a:rPr>
              <a:t>https://br.freepik.com/vetores-gratis/plano-aproximado-de-gafanhoto-em-estilo-cartoon_12337375.htm#fromView=search&amp;page=3&amp;position=35&amp;uuid=724f75c6-b19f-40e2-be1a-e1558032f58d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u="sng" dirty="0">
                <a:solidFill>
                  <a:schemeClr val="hlink"/>
                </a:solidFill>
                <a:hlinkClick r:id="rId4"/>
              </a:rPr>
              <a:t>https://br.freepik.com/vetores-gratis/cute-cow-floating-cartoon-vector-icon-ilustracao-animal-nature-icon-isolado-vector-plano_134020804.htm#fromView=search&amp;page=4&amp;position=1&amp;uuid=724f75c6-b19f-40e2-be1a-e1558032f58d</a:t>
            </a:r>
            <a:endParaRPr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hlinkClick r:id="rId3"/>
              </a:rPr>
              <a:t>https://br.freepik.com/vetores-gratis/telefone-fixo-retro-ou-telefone-isolado_47755154.htm#fromView=search&amp;page=11&amp;position=5&amp;uuid=ad016cb5-a26b-4799-9849-24a876ae9335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hlinkClick r:id="rId4"/>
              </a:rPr>
              <a:t>https://br.freepik.com/vetores-gratis/plano-de-fundo-colorido-aplausos_4481648.htm#fromView=search&amp;page=1&amp;position=2&amp;uuid=62dfd746-93a8-4d91-837b-4dfa7f3c0a54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22" name="Google Shape;2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700" y="255450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49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25" y="4630550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50" y="402600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50" y="607487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/>
          <p:nvPr/>
        </p:nvSpPr>
        <p:spPr>
          <a:xfrm rot="-5400000">
            <a:off x="8622225" y="110790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7" name="Google Shape;17;p8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8. Aprofundando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5" name="Google Shape;75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8"/>
          <p:cNvSpPr txBox="1"/>
          <p:nvPr/>
        </p:nvSpPr>
        <p:spPr>
          <a:xfrm rot="-60427">
            <a:off x="134914" y="147892"/>
            <a:ext cx="208232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APROFUNDANDO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7" name="Google Shape;77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3CCBBCA3-23ED-1481-626C-034058E43FCB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9. Nova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9bff5210c6_0_1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2" name="Google Shape;82;g29bff5210c6_0_14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g29bff5210c6_0_14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4" name="Google Shape;84;g29bff5210c6_0_14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5" name="Google Shape;85;g29bff5210c6_0_143"/>
          <p:cNvSpPr txBox="1">
            <a:spLocks noGrp="1"/>
          </p:cNvSpPr>
          <p:nvPr>
            <p:ph type="subTitle" idx="2"/>
          </p:nvPr>
        </p:nvSpPr>
        <p:spPr>
          <a:xfrm rot="-60000">
            <a:off x="131681" y="157220"/>
            <a:ext cx="4336952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7E16D4C1-79F7-6594-C9F4-83F715BEA916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10. Sem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9bff5210c6_0_15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9" name="Google Shape;89;g29bff5210c6_0_152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g29bff5210c6_0_152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1" name="Google Shape;91;g29bff5210c6_0_152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95696136-60B7-5482-3D32-5A91B4DEB579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9bff5210c6_0_166"/>
          <p:cNvSpPr txBox="1">
            <a:spLocks noGrp="1"/>
          </p:cNvSpPr>
          <p:nvPr>
            <p:ph type="title"/>
          </p:nvPr>
        </p:nvSpPr>
        <p:spPr>
          <a:xfrm>
            <a:off x="540267" y="445031"/>
            <a:ext cx="8729538" cy="646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Verdana"/>
              <a:buNone/>
              <a:defRPr b="1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95" name="Google Shape;95;g29bff5210c6_0_166"/>
          <p:cNvSpPr txBox="1">
            <a:spLocks noGrp="1"/>
          </p:cNvSpPr>
          <p:nvPr>
            <p:ph type="body" idx="1"/>
          </p:nvPr>
        </p:nvSpPr>
        <p:spPr>
          <a:xfrm>
            <a:off x="540267" y="1360219"/>
            <a:ext cx="7891523" cy="292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lvl="6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lvl="7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lvl="8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a começar">
  <p:cSld name="Para começar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9bff5210c6_0_169"/>
          <p:cNvSpPr txBox="1">
            <a:spLocks noGrp="1"/>
          </p:cNvSpPr>
          <p:nvPr>
            <p:ph type="body" idx="1"/>
          </p:nvPr>
        </p:nvSpPr>
        <p:spPr>
          <a:xfrm>
            <a:off x="540267" y="1770114"/>
            <a:ext cx="7891523" cy="529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L="457200" lvl="0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lvl="6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lvl="7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lvl="8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98" name="Google Shape;98;g29bff5210c6_0_169"/>
          <p:cNvSpPr txBox="1"/>
          <p:nvPr/>
        </p:nvSpPr>
        <p:spPr>
          <a:xfrm>
            <a:off x="1172566" y="445031"/>
            <a:ext cx="3902342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pt-BR" sz="3023" b="1" i="0" u="none" strike="noStrike" cap="none">
                <a:solidFill>
                  <a:srgbClr val="5097C0"/>
                </a:solidFill>
                <a:latin typeface="Arial"/>
                <a:ea typeface="Arial"/>
                <a:cs typeface="Arial"/>
                <a:sym typeface="Arial"/>
              </a:rPr>
              <a:t>PARA COMEÇAR</a:t>
            </a:r>
            <a:endParaRPr sz="1050" b="0" i="0" u="none" strike="noStrike" cap="none">
              <a:solidFill>
                <a:srgbClr val="5097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g29bff5210c6_0_16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1253" y="438413"/>
            <a:ext cx="518183" cy="51825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g29bff5210c6_0_169"/>
          <p:cNvSpPr txBox="1">
            <a:spLocks noGrp="1"/>
          </p:cNvSpPr>
          <p:nvPr>
            <p:ph type="title"/>
          </p:nvPr>
        </p:nvSpPr>
        <p:spPr>
          <a:xfrm>
            <a:off x="540268" y="1215000"/>
            <a:ext cx="8342813" cy="638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 b="1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 que é?">
  <p:cSld name="O que é?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9bff5210c6_0_176"/>
          <p:cNvSpPr txBox="1">
            <a:spLocks noGrp="1"/>
          </p:cNvSpPr>
          <p:nvPr>
            <p:ph type="title"/>
          </p:nvPr>
        </p:nvSpPr>
        <p:spPr>
          <a:xfrm>
            <a:off x="540268" y="1215000"/>
            <a:ext cx="8342813" cy="638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 b="1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3" name="Google Shape;103;g29bff5210c6_0_176"/>
          <p:cNvSpPr txBox="1">
            <a:spLocks noGrp="1"/>
          </p:cNvSpPr>
          <p:nvPr>
            <p:ph type="body" idx="1"/>
          </p:nvPr>
        </p:nvSpPr>
        <p:spPr>
          <a:xfrm>
            <a:off x="540267" y="1770114"/>
            <a:ext cx="7891523" cy="529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L="457200" lvl="0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lvl="6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lvl="7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lvl="8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4" name="Google Shape;104;g29bff5210c6_0_176"/>
          <p:cNvSpPr txBox="1"/>
          <p:nvPr/>
        </p:nvSpPr>
        <p:spPr>
          <a:xfrm>
            <a:off x="1172566" y="445031"/>
            <a:ext cx="4659593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pt-BR" sz="3023" b="1" i="0" u="none" strike="noStrike" cap="none">
                <a:solidFill>
                  <a:srgbClr val="5097C0"/>
                </a:solidFill>
                <a:latin typeface="Arial"/>
                <a:ea typeface="Arial"/>
                <a:cs typeface="Arial"/>
                <a:sym typeface="Arial"/>
              </a:rPr>
              <a:t>O QUE É?</a:t>
            </a:r>
            <a:endParaRPr sz="1050" b="0" i="0" u="none" strike="noStrike" cap="none">
              <a:solidFill>
                <a:srgbClr val="5097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g29bff5210c6_0_17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1107" y="366994"/>
            <a:ext cx="644316" cy="64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aticando">
  <p:cSld name="Praticando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9bff5210c6_0_183"/>
          <p:cNvSpPr txBox="1">
            <a:spLocks noGrp="1"/>
          </p:cNvSpPr>
          <p:nvPr>
            <p:ph type="body" idx="1"/>
          </p:nvPr>
        </p:nvSpPr>
        <p:spPr>
          <a:xfrm>
            <a:off x="540267" y="1770114"/>
            <a:ext cx="7891523" cy="529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L="457200" lvl="0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lvl="6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lvl="7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lvl="8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8" name="Google Shape;108;g29bff5210c6_0_183"/>
          <p:cNvSpPr txBox="1"/>
          <p:nvPr/>
        </p:nvSpPr>
        <p:spPr>
          <a:xfrm>
            <a:off x="1172566" y="445031"/>
            <a:ext cx="3906617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pt-BR" sz="3023" b="1" i="0" u="none" strike="noStrike" cap="none">
                <a:solidFill>
                  <a:srgbClr val="5097C0"/>
                </a:solidFill>
                <a:latin typeface="Arial"/>
                <a:ea typeface="Arial"/>
                <a:cs typeface="Arial"/>
                <a:sym typeface="Arial"/>
              </a:rPr>
              <a:t>PRATICANDO</a:t>
            </a:r>
            <a:endParaRPr sz="1050" b="0" i="0" u="none" strike="noStrike" cap="none">
              <a:solidFill>
                <a:srgbClr val="5097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g29bff5210c6_0_18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0267" y="445031"/>
            <a:ext cx="572551" cy="572625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g29bff5210c6_0_183"/>
          <p:cNvSpPr txBox="1">
            <a:spLocks noGrp="1"/>
          </p:cNvSpPr>
          <p:nvPr>
            <p:ph type="title"/>
          </p:nvPr>
        </p:nvSpPr>
        <p:spPr>
          <a:xfrm>
            <a:off x="540268" y="1215000"/>
            <a:ext cx="8342813" cy="638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 b="1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stematizando">
  <p:cSld name="Sistematizando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9bff5210c6_0_190"/>
          <p:cNvSpPr txBox="1">
            <a:spLocks noGrp="1"/>
          </p:cNvSpPr>
          <p:nvPr>
            <p:ph type="body" idx="1"/>
          </p:nvPr>
        </p:nvSpPr>
        <p:spPr>
          <a:xfrm>
            <a:off x="540267" y="1770114"/>
            <a:ext cx="7891523" cy="529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L="457200" lvl="0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lvl="6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lvl="7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lvl="8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13" name="Google Shape;113;g29bff5210c6_0_190"/>
          <p:cNvSpPr txBox="1"/>
          <p:nvPr/>
        </p:nvSpPr>
        <p:spPr>
          <a:xfrm>
            <a:off x="1172567" y="445031"/>
            <a:ext cx="4437043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pt-BR" sz="3023" b="1" i="0" u="none" strike="noStrike" cap="none">
                <a:solidFill>
                  <a:srgbClr val="5097C0"/>
                </a:solidFill>
                <a:latin typeface="Arial"/>
                <a:ea typeface="Arial"/>
                <a:cs typeface="Arial"/>
                <a:sym typeface="Arial"/>
              </a:rPr>
              <a:t>SISTEMATIZANDO </a:t>
            </a:r>
            <a:endParaRPr sz="1050" b="0" i="0" u="none" strike="noStrike" cap="none">
              <a:solidFill>
                <a:srgbClr val="5097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4" name="Google Shape;114;g29bff5210c6_0_19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9931" y="460192"/>
            <a:ext cx="542236" cy="542306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g29bff5210c6_0_190"/>
          <p:cNvSpPr txBox="1">
            <a:spLocks noGrp="1"/>
          </p:cNvSpPr>
          <p:nvPr>
            <p:ph type="title"/>
          </p:nvPr>
        </p:nvSpPr>
        <p:spPr>
          <a:xfrm>
            <a:off x="540268" y="1215000"/>
            <a:ext cx="8342813" cy="638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 b="1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ferências">
  <p:cSld name="Referências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9bff5210c6_0_204"/>
          <p:cNvSpPr txBox="1"/>
          <p:nvPr/>
        </p:nvSpPr>
        <p:spPr>
          <a:xfrm>
            <a:off x="1172567" y="445031"/>
            <a:ext cx="5313133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3000" b="1" i="0" u="none" strike="noStrike" cap="none">
                <a:solidFill>
                  <a:srgbClr val="5097C0"/>
                </a:solidFill>
                <a:latin typeface="Arial"/>
                <a:ea typeface="Arial"/>
                <a:cs typeface="Arial"/>
                <a:sym typeface="Arial"/>
              </a:rPr>
              <a:t>REFERÊNCIAS</a:t>
            </a:r>
            <a:endParaRPr sz="1050" b="0" i="0" u="none" strike="noStrike" cap="none">
              <a:solidFill>
                <a:srgbClr val="5097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g29bff5210c6_0_204"/>
          <p:cNvSpPr txBox="1">
            <a:spLocks noGrp="1"/>
          </p:cNvSpPr>
          <p:nvPr>
            <p:ph type="body" idx="1"/>
          </p:nvPr>
        </p:nvSpPr>
        <p:spPr>
          <a:xfrm>
            <a:off x="540267" y="1215001"/>
            <a:ext cx="7891523" cy="529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L="457200" lvl="0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lvl="6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lvl="7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lvl="8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pic>
        <p:nvPicPr>
          <p:cNvPr id="119" name="Google Shape;119;g29bff5210c6_0_20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45836" y="403988"/>
            <a:ext cx="636667" cy="6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 e 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" name="Google Shape;20;p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p9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p9"/>
          <p:cNvSpPr txBox="1"/>
          <p:nvPr/>
        </p:nvSpPr>
        <p:spPr>
          <a:xfrm rot="-59789">
            <a:off x="4478371" y="137005"/>
            <a:ext cx="3363809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 DE APRENDIZAGEM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9" name="Google Shape;29;p1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3"/>
          <p:cNvSpPr txBox="1"/>
          <p:nvPr/>
        </p:nvSpPr>
        <p:spPr>
          <a:xfrm rot="-59551">
            <a:off x="134926" y="148991"/>
            <a:ext cx="1991699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1" name="Google Shape;31;p1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" name="Google Shape;32;p1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30251236-F4AE-F1B9-0AC1-F1432B659285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6" name="Google Shape;36;p1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4"/>
          <p:cNvSpPr txBox="1"/>
          <p:nvPr/>
        </p:nvSpPr>
        <p:spPr>
          <a:xfrm rot="-59722">
            <a:off x="134972" y="154375"/>
            <a:ext cx="136430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8" name="Google Shape;38;p1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0F4758A7-2F18-E516-EFAC-CA9C9EB6A4FA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43" name="Google Shape;43;p15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5"/>
          <p:cNvSpPr txBox="1"/>
          <p:nvPr/>
        </p:nvSpPr>
        <p:spPr>
          <a:xfrm rot="-59133">
            <a:off x="134946" y="151223"/>
            <a:ext cx="174415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5" name="Google Shape;45;p15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6" name="Google Shape;46;p15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AD750849-42AE-7C3F-6379-C16079C2C738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0" name="Google Shape;50;p16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16"/>
          <p:cNvSpPr txBox="1"/>
          <p:nvPr/>
        </p:nvSpPr>
        <p:spPr>
          <a:xfrm rot="-59266">
            <a:off x="134913" y="147496"/>
            <a:ext cx="2175323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2" name="Google Shape;52;p16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3" name="Google Shape;53;p16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CFF966B2-6F27-D038-29A1-10F5FB0EF718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7" name="Google Shape;57;p26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26"/>
          <p:cNvSpPr txBox="1"/>
          <p:nvPr/>
        </p:nvSpPr>
        <p:spPr>
          <a:xfrm rot="-59852">
            <a:off x="134836" y="138777"/>
            <a:ext cx="315347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59" name="Google Shape;59;p26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360650" y="504800"/>
            <a:ext cx="3001025" cy="4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26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98DEFFD5-5F30-BB9D-3E6C-5A6B7DD51FFC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11. 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64" name="Google Shape;64;p1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9"/>
          <p:cNvSpPr txBox="1"/>
          <p:nvPr/>
        </p:nvSpPr>
        <p:spPr>
          <a:xfrm rot="-60039">
            <a:off x="134940" y="150748"/>
            <a:ext cx="1769370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66" name="Google Shape;66;p19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ADE8DF6F-85A8-52B8-CFFE-77F4600DA94A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69;p27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70" name="Google Shape;70;p2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" name="Google Shape;71;p2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BC8F9363-F5D1-7776-1434-2FF0F1DC35E9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cao.uol.com.br/disciplinas/fisica/ondas-sonoras--a-timbre-altura-e-intensidade.htm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efape.educacao.sp.gov.br/curriculopaulista/wp-content/uploads/2022/06/PROF_miolo_EF_AI_ARTE_V2_01a05.pdf" TargetMode="External"/><Relationship Id="rId4" Type="http://schemas.openxmlformats.org/officeDocument/2006/relationships/hyperlink" Target="https://efape.educacao.sp.gov.br/curriculopaulista/wp-content/uploads/2023/02/Curriculo_Paulista-etapas-Educa%8D%8Bo-Infantil-e-Ensino-Fundamental-ISBN.pdf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"/>
          <p:cNvSpPr/>
          <p:nvPr/>
        </p:nvSpPr>
        <p:spPr>
          <a:xfrm rot="-48394" flipH="1">
            <a:off x="236565" y="4090382"/>
            <a:ext cx="1342633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"/>
          <p:cNvSpPr/>
          <p:nvPr/>
        </p:nvSpPr>
        <p:spPr>
          <a:xfrm rot="49167">
            <a:off x="235961" y="4552633"/>
            <a:ext cx="3691878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"/>
          <p:cNvSpPr txBox="1"/>
          <p:nvPr/>
        </p:nvSpPr>
        <p:spPr>
          <a:xfrm>
            <a:off x="461400" y="1999425"/>
            <a:ext cx="8221200" cy="14808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529"/>
              </a:srgbClr>
            </a:outerShdw>
          </a:effectLst>
        </p:spPr>
        <p:txBody>
          <a:bodyPr spcFirstLastPara="1" wrap="square" lIns="90000" tIns="18000" rIns="91425" bIns="18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200" b="1" i="0" u="none" strike="noStrike" cap="none">
                <a:solidFill>
                  <a:schemeClr val="dk1"/>
                </a:solidFill>
                <a:latin typeface="Grandstander"/>
                <a:ea typeface="Grandstander"/>
                <a:cs typeface="Grandstander"/>
                <a:sym typeface="Grandstander"/>
              </a:rPr>
              <a:t>VIVENCIANDO OS SONS</a:t>
            </a:r>
            <a:endParaRPr sz="3200" i="0" u="none" strike="noStrike" cap="none">
              <a:solidFill>
                <a:schemeClr val="dk1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27" name="Google Shape;127;p1"/>
          <p:cNvSpPr/>
          <p:nvPr/>
        </p:nvSpPr>
        <p:spPr>
          <a:xfrm rot="-48481" flipH="1">
            <a:off x="7973178" y="297652"/>
            <a:ext cx="893489" cy="68619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4200" b="0" i="0" strike="noStrike" cap="none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</a:t>
            </a:r>
            <a:r>
              <a:rPr lang="pt-BR" sz="4200" b="0" i="0" u="sng" strike="noStrike" cap="none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200" b="0" i="0" u="sng" strike="noStrike" cap="none" baseline="300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"/>
          <p:cNvSpPr txBox="1"/>
          <p:nvPr/>
        </p:nvSpPr>
        <p:spPr>
          <a:xfrm rot="-59535">
            <a:off x="3223103" y="3634314"/>
            <a:ext cx="2702505" cy="386054"/>
          </a:xfrm>
          <a:prstGeom prst="rect">
            <a:avLst/>
          </a:prstGeom>
          <a:solidFill>
            <a:srgbClr val="DE6328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ARTE</a:t>
            </a:r>
            <a:endParaRPr sz="1800" b="0" i="0" u="none" strike="noStrike" cap="none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29" name="Google Shape;129;p1"/>
          <p:cNvSpPr txBox="1"/>
          <p:nvPr/>
        </p:nvSpPr>
        <p:spPr>
          <a:xfrm rot="-59878">
            <a:off x="4020872" y="1700599"/>
            <a:ext cx="1102367" cy="355256"/>
          </a:xfrm>
          <a:prstGeom prst="rect">
            <a:avLst/>
          </a:prstGeom>
          <a:solidFill>
            <a:srgbClr val="DE6328"/>
          </a:solidFill>
          <a:ln>
            <a:noFill/>
          </a:ln>
        </p:spPr>
        <p:txBody>
          <a:bodyPr spcFirstLastPara="1" wrap="square" lIns="90000" tIns="54000" rIns="91425" bIns="54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2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2d35ff39a72_0_49"/>
          <p:cNvSpPr txBox="1"/>
          <p:nvPr/>
        </p:nvSpPr>
        <p:spPr>
          <a:xfrm>
            <a:off x="361255" y="887958"/>
            <a:ext cx="8306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rgbClr val="0F0F0F"/>
                </a:solidFill>
              </a:rPr>
              <a:t>AGORA É COM VOCÊ. VAMOS PRATICAR?</a:t>
            </a:r>
            <a:endParaRPr sz="2600" i="0" u="none" strike="noStrike" cap="none" dirty="0">
              <a:solidFill>
                <a:srgbClr val="0F0F0F"/>
              </a:solidFill>
            </a:endParaRPr>
          </a:p>
        </p:txBody>
      </p:sp>
      <p:sp>
        <p:nvSpPr>
          <p:cNvPr id="244" name="Google Shape;244;g2d35ff39a72_0_49"/>
          <p:cNvSpPr txBox="1"/>
          <p:nvPr/>
        </p:nvSpPr>
        <p:spPr>
          <a:xfrm>
            <a:off x="361235" y="1340650"/>
            <a:ext cx="7697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i="0" u="none" strike="noStrike" cap="none" dirty="0">
                <a:solidFill>
                  <a:srgbClr val="0F0F0F"/>
                </a:solidFill>
              </a:rPr>
              <a:t>SOBRE A </a:t>
            </a:r>
            <a:r>
              <a:rPr lang="pt-BR" sz="2000" b="1" i="0" u="none" strike="noStrike" cap="none" dirty="0">
                <a:solidFill>
                  <a:srgbClr val="0F0F0F"/>
                </a:solidFill>
              </a:rPr>
              <a:t>DURAÇÃO</a:t>
            </a:r>
            <a:r>
              <a:rPr lang="pt-BR" sz="2000" i="0" u="none" strike="noStrike" cap="none" dirty="0">
                <a:solidFill>
                  <a:srgbClr val="0F0F0F"/>
                </a:solidFill>
              </a:rPr>
              <a:t>, RESPONDA: </a:t>
            </a:r>
            <a:br>
              <a:rPr lang="pt-BR" sz="2000" i="0" u="none" strike="noStrike" cap="none" dirty="0">
                <a:solidFill>
                  <a:srgbClr val="0F0F0F"/>
                </a:solidFill>
              </a:rPr>
            </a:br>
            <a:r>
              <a:rPr lang="pt-BR" sz="2000" i="0" u="none" strike="noStrike" cap="none" dirty="0">
                <a:solidFill>
                  <a:srgbClr val="0F0F0F"/>
                </a:solidFill>
              </a:rPr>
              <a:t>QUAL É O SOM </a:t>
            </a:r>
            <a:r>
              <a:rPr lang="pt-BR" sz="2000" b="1" i="0" u="none" strike="noStrike" cap="none" dirty="0">
                <a:solidFill>
                  <a:srgbClr val="0F0F0F"/>
                </a:solidFill>
              </a:rPr>
              <a:t>LONGO </a:t>
            </a:r>
            <a:r>
              <a:rPr lang="pt-BR" sz="2000" i="0" u="none" strike="noStrike" cap="none" dirty="0">
                <a:solidFill>
                  <a:srgbClr val="0F0F0F"/>
                </a:solidFill>
              </a:rPr>
              <a:t>E QUAL É O </a:t>
            </a:r>
            <a:r>
              <a:rPr lang="pt-BR" sz="2000" b="1" i="0" u="none" strike="noStrike" cap="none" dirty="0">
                <a:solidFill>
                  <a:srgbClr val="0F0F0F"/>
                </a:solidFill>
              </a:rPr>
              <a:t>CURTO</a:t>
            </a:r>
            <a:r>
              <a:rPr lang="pt-BR" sz="2000" i="0" u="none" strike="noStrike" cap="none" dirty="0">
                <a:solidFill>
                  <a:srgbClr val="0F0F0F"/>
                </a:solidFill>
              </a:rPr>
              <a:t>?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g2d35ff39a72_0_49"/>
          <p:cNvSpPr txBox="1"/>
          <p:nvPr/>
        </p:nvSpPr>
        <p:spPr>
          <a:xfrm>
            <a:off x="1505237" y="4011568"/>
            <a:ext cx="2418900" cy="400069"/>
          </a:xfrm>
          <a:prstGeom prst="rect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pt-BR" sz="2000" b="1">
                <a:solidFill>
                  <a:schemeClr val="tx1"/>
                </a:solidFill>
              </a:rPr>
              <a:t>LONGO</a:t>
            </a:r>
            <a:endParaRPr sz="2000" u="none" strike="noStrike" cap="none">
              <a:solidFill>
                <a:schemeClr val="tx1"/>
              </a:solidFill>
            </a:endParaRPr>
          </a:p>
        </p:txBody>
      </p:sp>
      <p:sp>
        <p:nvSpPr>
          <p:cNvPr id="246" name="Google Shape;246;g2d35ff39a72_0_49"/>
          <p:cNvSpPr txBox="1"/>
          <p:nvPr/>
        </p:nvSpPr>
        <p:spPr>
          <a:xfrm>
            <a:off x="4827000" y="4036553"/>
            <a:ext cx="2418900" cy="400069"/>
          </a:xfrm>
          <a:prstGeom prst="rect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pt-BR" sz="2000" b="1" dirty="0">
                <a:solidFill>
                  <a:schemeClr val="tx1"/>
                </a:solidFill>
              </a:rPr>
              <a:t>CURTO</a:t>
            </a:r>
            <a:endParaRPr sz="2000" b="1" dirty="0">
              <a:solidFill>
                <a:schemeClr val="tx1"/>
              </a:solidFill>
            </a:endParaRPr>
          </a:p>
        </p:txBody>
      </p:sp>
      <p:pic>
        <p:nvPicPr>
          <p:cNvPr id="247" name="Google Shape;247;g2d35ff39a72_0_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63118" y="2737234"/>
            <a:ext cx="2261026" cy="1100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g2d35ff39a72_0_4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34117" y="2455562"/>
            <a:ext cx="1804671" cy="1487345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g2d35ff39a72_0_49"/>
          <p:cNvSpPr txBox="1"/>
          <p:nvPr/>
        </p:nvSpPr>
        <p:spPr>
          <a:xfrm rot="1787741">
            <a:off x="74564" y="2308656"/>
            <a:ext cx="1804557" cy="431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>
                <a:solidFill>
                  <a:schemeClr val="dk1"/>
                </a:solidFill>
              </a:rPr>
              <a:t>TRIMMMMM</a:t>
            </a:r>
            <a:endParaRPr sz="1200"/>
          </a:p>
        </p:txBody>
      </p:sp>
      <p:sp>
        <p:nvSpPr>
          <p:cNvPr id="250" name="Google Shape;250;g2d35ff39a72_0_49"/>
          <p:cNvSpPr txBox="1"/>
          <p:nvPr/>
        </p:nvSpPr>
        <p:spPr>
          <a:xfrm rot="-1264081">
            <a:off x="7105996" y="1919184"/>
            <a:ext cx="1375335" cy="738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chemeClr val="dk1"/>
                </a:solidFill>
              </a:rPr>
              <a:t>CLAP  </a:t>
            </a:r>
            <a:endParaRPr sz="1800" b="1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chemeClr val="dk1"/>
                </a:solidFill>
              </a:rPr>
              <a:t>       CLAP</a:t>
            </a:r>
            <a:endParaRPr/>
          </a:p>
        </p:txBody>
      </p:sp>
      <p:cxnSp>
        <p:nvCxnSpPr>
          <p:cNvPr id="251" name="Google Shape;251;g2d35ff39a72_0_49"/>
          <p:cNvCxnSpPr/>
          <p:nvPr/>
        </p:nvCxnSpPr>
        <p:spPr>
          <a:xfrm rot="10800000" flipH="1">
            <a:off x="7272375" y="2919525"/>
            <a:ext cx="762000" cy="17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2" name="Google Shape;252;g2d35ff39a72_0_49"/>
          <p:cNvCxnSpPr/>
          <p:nvPr/>
        </p:nvCxnSpPr>
        <p:spPr>
          <a:xfrm rot="10800000" flipH="1">
            <a:off x="7023750" y="1810450"/>
            <a:ext cx="388500" cy="427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3" name="Google Shape;253;g2d35ff39a72_0_49"/>
          <p:cNvCxnSpPr/>
          <p:nvPr/>
        </p:nvCxnSpPr>
        <p:spPr>
          <a:xfrm rot="10800000" flipH="1">
            <a:off x="7163600" y="2501875"/>
            <a:ext cx="380700" cy="217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4" name="Google Shape;254;g2d35ff39a72_0_49"/>
          <p:cNvCxnSpPr/>
          <p:nvPr/>
        </p:nvCxnSpPr>
        <p:spPr>
          <a:xfrm>
            <a:off x="715475" y="3186300"/>
            <a:ext cx="784200" cy="92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5" name="Google Shape;255;g2d35ff39a72_0_49"/>
          <p:cNvCxnSpPr/>
          <p:nvPr/>
        </p:nvCxnSpPr>
        <p:spPr>
          <a:xfrm>
            <a:off x="1375225" y="2214350"/>
            <a:ext cx="528300" cy="637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6" name="Google Shape;256;g2d35ff39a72_0_49"/>
          <p:cNvCxnSpPr/>
          <p:nvPr/>
        </p:nvCxnSpPr>
        <p:spPr>
          <a:xfrm>
            <a:off x="1505142" y="2978547"/>
            <a:ext cx="305100" cy="160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7" name="Google Shape;257;g2d35ff39a72_0_49"/>
          <p:cNvSpPr txBox="1"/>
          <p:nvPr/>
        </p:nvSpPr>
        <p:spPr>
          <a:xfrm>
            <a:off x="361235" y="450957"/>
            <a:ext cx="3000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CORREÇÃO</a:t>
            </a:r>
            <a:endParaRPr sz="2600" dirty="0">
              <a:solidFill>
                <a:schemeClr val="tx1"/>
              </a:solidFill>
            </a:endParaRPr>
          </a:p>
        </p:txBody>
      </p:sp>
      <p:pic>
        <p:nvPicPr>
          <p:cNvPr id="2" name="Google Shape;205;p2">
            <a:extLst>
              <a:ext uri="{FF2B5EF4-FFF2-40B4-BE49-F238E27FC236}">
                <a16:creationId xmlns:a16="http://schemas.microsoft.com/office/drawing/2014/main" id="{B5F7136B-BD6F-C1B5-7AF2-5C00633BF295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12582" y="429047"/>
            <a:ext cx="651783" cy="485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84;p2">
            <a:extLst>
              <a:ext uri="{FF2B5EF4-FFF2-40B4-BE49-F238E27FC236}">
                <a16:creationId xmlns:a16="http://schemas.microsoft.com/office/drawing/2014/main" id="{3D24BC56-125F-7D54-2BAE-E7717B9F50B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544300" y="446361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77;p5">
            <a:extLst>
              <a:ext uri="{FF2B5EF4-FFF2-40B4-BE49-F238E27FC236}">
                <a16:creationId xmlns:a16="http://schemas.microsoft.com/office/drawing/2014/main" id="{AB8FF41E-F4C7-2C9B-B5D0-B34CFA0537E4}"/>
              </a:ext>
            </a:extLst>
          </p:cNvPr>
          <p:cNvSpPr txBox="1"/>
          <p:nvPr/>
        </p:nvSpPr>
        <p:spPr>
          <a:xfrm rot="897">
            <a:off x="7611289" y="459762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9"/>
          <p:cNvSpPr txBox="1"/>
          <p:nvPr/>
        </p:nvSpPr>
        <p:spPr>
          <a:xfrm>
            <a:off x="415635" y="790886"/>
            <a:ext cx="8306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>
                <a:solidFill>
                  <a:srgbClr val="0F0F0F"/>
                </a:solidFill>
              </a:rPr>
              <a:t>AGORA É COM VOCÊ. VAMOS PRATICAR?</a:t>
            </a:r>
            <a:endParaRPr sz="2600" i="0" u="none" strike="noStrike" cap="none">
              <a:solidFill>
                <a:srgbClr val="0F0F0F"/>
              </a:solidFill>
            </a:endParaRPr>
          </a:p>
        </p:txBody>
      </p:sp>
      <p:sp>
        <p:nvSpPr>
          <p:cNvPr id="265" name="Google Shape;265;p29"/>
          <p:cNvSpPr txBox="1"/>
          <p:nvPr/>
        </p:nvSpPr>
        <p:spPr>
          <a:xfrm>
            <a:off x="415635" y="1252307"/>
            <a:ext cx="7697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i="0" u="none" strike="noStrike" cap="none" dirty="0">
                <a:solidFill>
                  <a:srgbClr val="0F0F0F"/>
                </a:solidFill>
              </a:rPr>
              <a:t>SOBRE A</a:t>
            </a:r>
            <a:r>
              <a:rPr lang="pt-BR" sz="2000" b="1" i="0" u="none" strike="noStrike" cap="none" dirty="0">
                <a:solidFill>
                  <a:srgbClr val="0F0F0F"/>
                </a:solidFill>
              </a:rPr>
              <a:t> INTENSIDADE</a:t>
            </a:r>
            <a:r>
              <a:rPr lang="pt-BR" sz="2000" i="0" u="none" strike="noStrike" cap="none" dirty="0">
                <a:solidFill>
                  <a:srgbClr val="0F0F0F"/>
                </a:solidFill>
              </a:rPr>
              <a:t>, RESPONDA: </a:t>
            </a:r>
            <a:br>
              <a:rPr lang="pt-BR" sz="2000" i="0" u="none" strike="noStrike" cap="none" dirty="0">
                <a:solidFill>
                  <a:srgbClr val="0F0F0F"/>
                </a:solidFill>
              </a:rPr>
            </a:br>
            <a:r>
              <a:rPr lang="pt-BR" sz="2000" i="0" u="none" strike="noStrike" cap="none" dirty="0">
                <a:solidFill>
                  <a:srgbClr val="0F0F0F"/>
                </a:solidFill>
              </a:rPr>
              <a:t>QUAL DESTES SONS É </a:t>
            </a:r>
            <a:r>
              <a:rPr lang="pt-BR" sz="2000" b="1" i="0" u="none" strike="noStrike" cap="none" dirty="0">
                <a:solidFill>
                  <a:srgbClr val="0F0F0F"/>
                </a:solidFill>
              </a:rPr>
              <a:t>FRACO</a:t>
            </a:r>
            <a:r>
              <a:rPr lang="pt-BR" sz="2000" i="0" u="none" strike="noStrike" cap="none" dirty="0">
                <a:solidFill>
                  <a:srgbClr val="0F0F0F"/>
                </a:solidFill>
              </a:rPr>
              <a:t> E QUAL DELES É </a:t>
            </a:r>
            <a:r>
              <a:rPr lang="pt-BR" sz="2000" b="1" i="0" u="none" strike="noStrike" cap="none" dirty="0">
                <a:solidFill>
                  <a:srgbClr val="0F0F0F"/>
                </a:solidFill>
              </a:rPr>
              <a:t>FORTE</a:t>
            </a:r>
            <a:r>
              <a:rPr lang="pt-BR" sz="2000" i="0" u="none" strike="noStrike" cap="none" dirty="0">
                <a:solidFill>
                  <a:srgbClr val="0F0F0F"/>
                </a:solidFill>
              </a:rPr>
              <a:t>?</a:t>
            </a:r>
            <a:endParaRPr sz="2000" i="0" u="none" strike="noStrike" cap="none" dirty="0">
              <a:solidFill>
                <a:srgbClr val="0F0F0F"/>
              </a:solidFill>
            </a:endParaRPr>
          </a:p>
        </p:txBody>
      </p:sp>
      <p:sp>
        <p:nvSpPr>
          <p:cNvPr id="266" name="Google Shape;266;p29"/>
          <p:cNvSpPr txBox="1"/>
          <p:nvPr/>
        </p:nvSpPr>
        <p:spPr>
          <a:xfrm>
            <a:off x="1411865" y="4267385"/>
            <a:ext cx="2418906" cy="461665"/>
          </a:xfrm>
          <a:prstGeom prst="rect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  <p:sp>
        <p:nvSpPr>
          <p:cNvPr id="267" name="Google Shape;267;p29"/>
          <p:cNvSpPr txBox="1"/>
          <p:nvPr/>
        </p:nvSpPr>
        <p:spPr>
          <a:xfrm>
            <a:off x="5329336" y="4294611"/>
            <a:ext cx="2418900" cy="461700"/>
          </a:xfrm>
          <a:prstGeom prst="rect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  <p:pic>
        <p:nvPicPr>
          <p:cNvPr id="268" name="Google Shape;268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63729" y="2137102"/>
            <a:ext cx="1967042" cy="1874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29"/>
          <p:cNvPicPr preferRelativeResize="0"/>
          <p:nvPr/>
        </p:nvPicPr>
        <p:blipFill rotWithShape="1">
          <a:blip r:embed="rId5">
            <a:alphaModFix/>
          </a:blip>
          <a:srcRect l="8506" r="5263" b="7906"/>
          <a:stretch/>
        </p:blipFill>
        <p:spPr>
          <a:xfrm>
            <a:off x="5873862" y="2210796"/>
            <a:ext cx="1689904" cy="2002721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29"/>
          <p:cNvSpPr txBox="1"/>
          <p:nvPr/>
        </p:nvSpPr>
        <p:spPr>
          <a:xfrm rot="1304374">
            <a:off x="243645" y="2224425"/>
            <a:ext cx="185805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dk1"/>
                </a:solidFill>
                <a:latin typeface="+mn-lt"/>
                <a:ea typeface="Verdana"/>
                <a:cs typeface="Arial" panose="020B0604020202020204" pitchFamily="34" charset="0"/>
                <a:sym typeface="Verdana"/>
              </a:rPr>
              <a:t>GRRRR</a:t>
            </a:r>
            <a:endParaRPr sz="2000" b="1" dirty="0">
              <a:latin typeface="+mn-lt"/>
            </a:endParaRPr>
          </a:p>
        </p:txBody>
      </p:sp>
      <p:sp>
        <p:nvSpPr>
          <p:cNvPr id="271" name="Google Shape;271;p29"/>
          <p:cNvSpPr txBox="1"/>
          <p:nvPr/>
        </p:nvSpPr>
        <p:spPr>
          <a:xfrm rot="1598085">
            <a:off x="4732935" y="2187719"/>
            <a:ext cx="110283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dk1"/>
                </a:solidFill>
                <a:latin typeface="+mn-lt"/>
                <a:ea typeface="Verdana"/>
                <a:cs typeface="Arial" panose="020B0604020202020204" pitchFamily="34" charset="0"/>
                <a:sym typeface="Verdana"/>
              </a:rPr>
              <a:t>SSSSS</a:t>
            </a:r>
            <a:endParaRPr sz="2000" b="1" dirty="0">
              <a:solidFill>
                <a:schemeClr val="dk1"/>
              </a:solidFill>
              <a:latin typeface="+mn-lt"/>
              <a:ea typeface="Verdana"/>
              <a:cs typeface="Arial" panose="020B0604020202020204" pitchFamily="34" charset="0"/>
              <a:sym typeface="Verdana"/>
            </a:endParaRPr>
          </a:p>
        </p:txBody>
      </p:sp>
      <p:cxnSp>
        <p:nvCxnSpPr>
          <p:cNvPr id="272" name="Google Shape;272;p29"/>
          <p:cNvCxnSpPr/>
          <p:nvPr/>
        </p:nvCxnSpPr>
        <p:spPr>
          <a:xfrm>
            <a:off x="1267125" y="2956150"/>
            <a:ext cx="784200" cy="92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3" name="Google Shape;273;p29"/>
          <p:cNvCxnSpPr/>
          <p:nvPr/>
        </p:nvCxnSpPr>
        <p:spPr>
          <a:xfrm>
            <a:off x="1724850" y="2734900"/>
            <a:ext cx="520500" cy="221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4" name="Google Shape;274;p29"/>
          <p:cNvCxnSpPr/>
          <p:nvPr/>
        </p:nvCxnSpPr>
        <p:spPr>
          <a:xfrm>
            <a:off x="1553925" y="2307575"/>
            <a:ext cx="598500" cy="326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5" name="Google Shape;275;p29"/>
          <p:cNvCxnSpPr/>
          <p:nvPr/>
        </p:nvCxnSpPr>
        <p:spPr>
          <a:xfrm>
            <a:off x="5873850" y="2743150"/>
            <a:ext cx="349800" cy="204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6" name="Google Shape;276;p29"/>
          <p:cNvCxnSpPr/>
          <p:nvPr/>
        </p:nvCxnSpPr>
        <p:spPr>
          <a:xfrm>
            <a:off x="5555300" y="3053475"/>
            <a:ext cx="520500" cy="23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7" name="Google Shape;277;p29"/>
          <p:cNvCxnSpPr/>
          <p:nvPr/>
        </p:nvCxnSpPr>
        <p:spPr>
          <a:xfrm>
            <a:off x="5928225" y="2455200"/>
            <a:ext cx="396300" cy="295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Google Shape;205;p2">
            <a:extLst>
              <a:ext uri="{FF2B5EF4-FFF2-40B4-BE49-F238E27FC236}">
                <a16:creationId xmlns:a16="http://schemas.microsoft.com/office/drawing/2014/main" id="{410879DB-C997-26CF-A21F-60B89CDEDE3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12582" y="429047"/>
            <a:ext cx="651783" cy="48577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77;p5">
            <a:extLst>
              <a:ext uri="{FF2B5EF4-FFF2-40B4-BE49-F238E27FC236}">
                <a16:creationId xmlns:a16="http://schemas.microsoft.com/office/drawing/2014/main" id="{6B354F9A-6A29-5139-A86F-0DABC4BBA4C7}"/>
              </a:ext>
            </a:extLst>
          </p:cNvPr>
          <p:cNvSpPr txBox="1"/>
          <p:nvPr/>
        </p:nvSpPr>
        <p:spPr>
          <a:xfrm rot="897">
            <a:off x="7611289" y="459762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d35ff39a72_0_79"/>
          <p:cNvSpPr txBox="1"/>
          <p:nvPr/>
        </p:nvSpPr>
        <p:spPr>
          <a:xfrm>
            <a:off x="415635" y="879022"/>
            <a:ext cx="8306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>
                <a:solidFill>
                  <a:srgbClr val="0F0F0F"/>
                </a:solidFill>
              </a:rPr>
              <a:t>AGORA É COM VOCÊ. VAMOS PRATICAR?</a:t>
            </a:r>
            <a:endParaRPr sz="2600" i="0" u="none" strike="noStrike" cap="none">
              <a:solidFill>
                <a:srgbClr val="0F0F0F"/>
              </a:solidFill>
            </a:endParaRPr>
          </a:p>
        </p:txBody>
      </p:sp>
      <p:sp>
        <p:nvSpPr>
          <p:cNvPr id="285" name="Google Shape;285;g2d35ff39a72_0_79"/>
          <p:cNvSpPr txBox="1"/>
          <p:nvPr/>
        </p:nvSpPr>
        <p:spPr>
          <a:xfrm>
            <a:off x="415635" y="1415520"/>
            <a:ext cx="7697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i="0" u="none" strike="noStrike" cap="none">
                <a:solidFill>
                  <a:srgbClr val="0F0F0F"/>
                </a:solidFill>
              </a:rPr>
              <a:t>SOBRE A</a:t>
            </a:r>
            <a:r>
              <a:rPr lang="pt-BR" sz="2000" b="1" i="0" u="none" strike="noStrike" cap="none">
                <a:solidFill>
                  <a:srgbClr val="0F0F0F"/>
                </a:solidFill>
              </a:rPr>
              <a:t> INTENSIDADE</a:t>
            </a:r>
            <a:r>
              <a:rPr lang="pt-BR" sz="2000" i="0" u="none" strike="noStrike" cap="none">
                <a:solidFill>
                  <a:srgbClr val="0F0F0F"/>
                </a:solidFill>
              </a:rPr>
              <a:t>, RESPONDA: </a:t>
            </a:r>
            <a:br>
              <a:rPr lang="pt-BR" sz="2000" i="0" u="none" strike="noStrike" cap="none">
                <a:solidFill>
                  <a:srgbClr val="0F0F0F"/>
                </a:solidFill>
              </a:rPr>
            </a:br>
            <a:r>
              <a:rPr lang="pt-BR" sz="2000" i="0" u="none" strike="noStrike" cap="none">
                <a:solidFill>
                  <a:srgbClr val="0F0F0F"/>
                </a:solidFill>
              </a:rPr>
              <a:t>QUAL DESTES SONS É </a:t>
            </a:r>
            <a:r>
              <a:rPr lang="pt-BR" sz="2000" b="1" i="0" u="none" strike="noStrike" cap="none">
                <a:solidFill>
                  <a:srgbClr val="0F0F0F"/>
                </a:solidFill>
              </a:rPr>
              <a:t>FRACO</a:t>
            </a:r>
            <a:r>
              <a:rPr lang="pt-BR" sz="2000" i="0" u="none" strike="noStrike" cap="none">
                <a:solidFill>
                  <a:srgbClr val="0F0F0F"/>
                </a:solidFill>
              </a:rPr>
              <a:t> E QUAL DELES É </a:t>
            </a:r>
            <a:r>
              <a:rPr lang="pt-BR" sz="2000" b="1" i="0" u="none" strike="noStrike" cap="none">
                <a:solidFill>
                  <a:srgbClr val="0F0F0F"/>
                </a:solidFill>
              </a:rPr>
              <a:t>FORTE</a:t>
            </a:r>
            <a:r>
              <a:rPr lang="pt-BR" sz="2000" i="0" u="none" strike="noStrike" cap="none">
                <a:solidFill>
                  <a:srgbClr val="0F0F0F"/>
                </a:solidFill>
              </a:rPr>
              <a:t>?</a:t>
            </a:r>
            <a:endParaRPr sz="2000" i="0" u="none" strike="noStrike" cap="none">
              <a:solidFill>
                <a:srgbClr val="0F0F0F"/>
              </a:solidFill>
            </a:endParaRPr>
          </a:p>
        </p:txBody>
      </p:sp>
      <p:sp>
        <p:nvSpPr>
          <p:cNvPr id="286" name="Google Shape;286;g2d35ff39a72_0_79"/>
          <p:cNvSpPr txBox="1"/>
          <p:nvPr/>
        </p:nvSpPr>
        <p:spPr>
          <a:xfrm>
            <a:off x="1637790" y="4319585"/>
            <a:ext cx="2418900" cy="461700"/>
          </a:xfrm>
          <a:prstGeom prst="rect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  <p:sp>
        <p:nvSpPr>
          <p:cNvPr id="287" name="Google Shape;287;g2d35ff39a72_0_79"/>
          <p:cNvSpPr txBox="1"/>
          <p:nvPr/>
        </p:nvSpPr>
        <p:spPr>
          <a:xfrm>
            <a:off x="5329336" y="4221936"/>
            <a:ext cx="2418900" cy="400069"/>
          </a:xfrm>
          <a:prstGeom prst="rect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pt-BR" sz="2000" b="1" dirty="0">
                <a:solidFill>
                  <a:schemeClr val="tx1"/>
                </a:solidFill>
              </a:rPr>
              <a:t>FRACO</a:t>
            </a:r>
            <a:endParaRPr sz="2000" u="none" strike="noStrike" cap="none" dirty="0">
              <a:solidFill>
                <a:schemeClr val="tx1"/>
              </a:solidFill>
            </a:endParaRPr>
          </a:p>
        </p:txBody>
      </p:sp>
      <p:pic>
        <p:nvPicPr>
          <p:cNvPr id="288" name="Google Shape;288;g2d35ff39a72_0_7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63729" y="2137102"/>
            <a:ext cx="1967042" cy="1874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g2d35ff39a72_0_79"/>
          <p:cNvPicPr preferRelativeResize="0"/>
          <p:nvPr/>
        </p:nvPicPr>
        <p:blipFill rotWithShape="1">
          <a:blip r:embed="rId5">
            <a:alphaModFix/>
          </a:blip>
          <a:srcRect l="8502" r="5268" b="7910"/>
          <a:stretch/>
        </p:blipFill>
        <p:spPr>
          <a:xfrm>
            <a:off x="5777262" y="2198321"/>
            <a:ext cx="1689904" cy="2002721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g2d35ff39a72_0_79"/>
          <p:cNvSpPr txBox="1"/>
          <p:nvPr/>
        </p:nvSpPr>
        <p:spPr>
          <a:xfrm rot="1304374">
            <a:off x="243645" y="2224425"/>
            <a:ext cx="185805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dk1"/>
                </a:solidFill>
                <a:latin typeface="+mn-lt"/>
                <a:ea typeface="Verdana"/>
                <a:cs typeface="Arial" panose="020B0604020202020204" pitchFamily="34" charset="0"/>
                <a:sym typeface="Verdana"/>
              </a:rPr>
              <a:t>GRRRR</a:t>
            </a:r>
            <a:endParaRPr sz="2000" b="1" dirty="0">
              <a:latin typeface="+mn-lt"/>
            </a:endParaRPr>
          </a:p>
        </p:txBody>
      </p:sp>
      <p:sp>
        <p:nvSpPr>
          <p:cNvPr id="291" name="Google Shape;291;g2d35ff39a72_0_79"/>
          <p:cNvSpPr txBox="1"/>
          <p:nvPr/>
        </p:nvSpPr>
        <p:spPr>
          <a:xfrm rot="1598085">
            <a:off x="4732935" y="2187719"/>
            <a:ext cx="110283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dk1"/>
                </a:solidFill>
                <a:latin typeface="+mn-lt"/>
                <a:ea typeface="Verdana"/>
                <a:cs typeface="Arial" panose="020B0604020202020204" pitchFamily="34" charset="0"/>
                <a:sym typeface="Verdana"/>
              </a:rPr>
              <a:t>SSSSS</a:t>
            </a:r>
            <a:endParaRPr sz="2000" b="1" dirty="0">
              <a:solidFill>
                <a:schemeClr val="dk1"/>
              </a:solidFill>
              <a:latin typeface="+mn-lt"/>
              <a:ea typeface="Verdana"/>
              <a:cs typeface="Arial" panose="020B0604020202020204" pitchFamily="34" charset="0"/>
              <a:sym typeface="Verdana"/>
            </a:endParaRPr>
          </a:p>
        </p:txBody>
      </p:sp>
      <p:cxnSp>
        <p:nvCxnSpPr>
          <p:cNvPr id="292" name="Google Shape;292;g2d35ff39a72_0_79"/>
          <p:cNvCxnSpPr/>
          <p:nvPr/>
        </p:nvCxnSpPr>
        <p:spPr>
          <a:xfrm>
            <a:off x="1267125" y="2956150"/>
            <a:ext cx="784200" cy="92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3" name="Google Shape;293;g2d35ff39a72_0_79"/>
          <p:cNvCxnSpPr/>
          <p:nvPr/>
        </p:nvCxnSpPr>
        <p:spPr>
          <a:xfrm>
            <a:off x="1724850" y="2734900"/>
            <a:ext cx="520500" cy="221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4" name="Google Shape;294;g2d35ff39a72_0_79"/>
          <p:cNvCxnSpPr/>
          <p:nvPr/>
        </p:nvCxnSpPr>
        <p:spPr>
          <a:xfrm>
            <a:off x="1553925" y="2307575"/>
            <a:ext cx="598500" cy="326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5" name="Google Shape;295;g2d35ff39a72_0_79"/>
          <p:cNvCxnSpPr>
            <a:stCxn id="291" idx="3"/>
          </p:cNvCxnSpPr>
          <p:nvPr/>
        </p:nvCxnSpPr>
        <p:spPr>
          <a:xfrm>
            <a:off x="5777250" y="2681125"/>
            <a:ext cx="292800" cy="200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6" name="Google Shape;296;g2d35ff39a72_0_79"/>
          <p:cNvCxnSpPr/>
          <p:nvPr/>
        </p:nvCxnSpPr>
        <p:spPr>
          <a:xfrm>
            <a:off x="5203650" y="3080075"/>
            <a:ext cx="577500" cy="18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7" name="Google Shape;297;g2d35ff39a72_0_79"/>
          <p:cNvCxnSpPr/>
          <p:nvPr/>
        </p:nvCxnSpPr>
        <p:spPr>
          <a:xfrm>
            <a:off x="5873850" y="2442575"/>
            <a:ext cx="232200" cy="258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8" name="Google Shape;298;g2d35ff39a72_0_79"/>
          <p:cNvSpPr txBox="1"/>
          <p:nvPr/>
        </p:nvSpPr>
        <p:spPr>
          <a:xfrm>
            <a:off x="1492450" y="4257925"/>
            <a:ext cx="27096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tx1"/>
                </a:solidFill>
              </a:rPr>
              <a:t>FORTE</a:t>
            </a:r>
            <a:endParaRPr sz="2000">
              <a:solidFill>
                <a:schemeClr val="tx1"/>
              </a:solidFill>
            </a:endParaRPr>
          </a:p>
        </p:txBody>
      </p:sp>
      <p:sp>
        <p:nvSpPr>
          <p:cNvPr id="2" name="Google Shape;257;g2d35ff39a72_0_49">
            <a:extLst>
              <a:ext uri="{FF2B5EF4-FFF2-40B4-BE49-F238E27FC236}">
                <a16:creationId xmlns:a16="http://schemas.microsoft.com/office/drawing/2014/main" id="{D008FCAE-0243-145E-32A4-CC165EF6F2E1}"/>
              </a:ext>
            </a:extLst>
          </p:cNvPr>
          <p:cNvSpPr txBox="1"/>
          <p:nvPr/>
        </p:nvSpPr>
        <p:spPr>
          <a:xfrm>
            <a:off x="384884" y="443074"/>
            <a:ext cx="3000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CORREÇÃO</a:t>
            </a:r>
            <a:endParaRPr sz="2600" dirty="0">
              <a:solidFill>
                <a:schemeClr val="tx1"/>
              </a:solidFill>
            </a:endParaRPr>
          </a:p>
        </p:txBody>
      </p:sp>
      <p:pic>
        <p:nvPicPr>
          <p:cNvPr id="3" name="Google Shape;205;p2">
            <a:extLst>
              <a:ext uri="{FF2B5EF4-FFF2-40B4-BE49-F238E27FC236}">
                <a16:creationId xmlns:a16="http://schemas.microsoft.com/office/drawing/2014/main" id="{C46AB05D-F4A9-3B77-F77B-3C038359185D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12582" y="429047"/>
            <a:ext cx="651783" cy="485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84;p2">
            <a:extLst>
              <a:ext uri="{FF2B5EF4-FFF2-40B4-BE49-F238E27FC236}">
                <a16:creationId xmlns:a16="http://schemas.microsoft.com/office/drawing/2014/main" id="{58D467D6-A09E-B706-1A9B-3C585F6F9C30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544300" y="446361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77;p5">
            <a:extLst>
              <a:ext uri="{FF2B5EF4-FFF2-40B4-BE49-F238E27FC236}">
                <a16:creationId xmlns:a16="http://schemas.microsoft.com/office/drawing/2014/main" id="{0D61A29A-ECF6-93A4-E982-2A4D15DA9BE7}"/>
              </a:ext>
            </a:extLst>
          </p:cNvPr>
          <p:cNvSpPr txBox="1"/>
          <p:nvPr/>
        </p:nvSpPr>
        <p:spPr>
          <a:xfrm rot="897">
            <a:off x="7611289" y="459762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1"/>
          <p:cNvSpPr txBox="1"/>
          <p:nvPr/>
        </p:nvSpPr>
        <p:spPr>
          <a:xfrm>
            <a:off x="415635" y="841555"/>
            <a:ext cx="8306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rgbClr val="0F0F0F"/>
                </a:solidFill>
              </a:rPr>
              <a:t>AGORA É COM VOCÊ. VAMOS PRATICAR?</a:t>
            </a:r>
            <a:endParaRPr sz="2600" i="0" u="none" strike="noStrike" cap="none" dirty="0">
              <a:solidFill>
                <a:srgbClr val="0F0F0F"/>
              </a:solidFill>
            </a:endParaRPr>
          </a:p>
        </p:txBody>
      </p:sp>
      <p:sp>
        <p:nvSpPr>
          <p:cNvPr id="307" name="Google Shape;307;p31"/>
          <p:cNvSpPr txBox="1"/>
          <p:nvPr/>
        </p:nvSpPr>
        <p:spPr>
          <a:xfrm>
            <a:off x="415635" y="1242239"/>
            <a:ext cx="7697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i="0" u="none" strike="noStrike" cap="none" dirty="0">
                <a:solidFill>
                  <a:srgbClr val="0F0F0F"/>
                </a:solidFill>
              </a:rPr>
              <a:t>SOBRE A </a:t>
            </a:r>
            <a:r>
              <a:rPr lang="pt-BR" sz="2000" b="1" i="0" u="none" strike="noStrike" cap="none" dirty="0">
                <a:solidFill>
                  <a:srgbClr val="0F0F0F"/>
                </a:solidFill>
              </a:rPr>
              <a:t>ALTURA</a:t>
            </a:r>
            <a:r>
              <a:rPr lang="pt-BR" sz="2000" i="0" u="none" strike="noStrike" cap="none" dirty="0">
                <a:solidFill>
                  <a:srgbClr val="0F0F0F"/>
                </a:solidFill>
              </a:rPr>
              <a:t>, RESPONDA: </a:t>
            </a:r>
            <a:br>
              <a:rPr lang="pt-BR" sz="2000" i="0" u="none" strike="noStrike" cap="none" dirty="0">
                <a:solidFill>
                  <a:srgbClr val="0F0F0F"/>
                </a:solidFill>
              </a:rPr>
            </a:br>
            <a:r>
              <a:rPr lang="pt-BR" sz="2000" i="0" u="none" strike="noStrike" cap="none" dirty="0">
                <a:solidFill>
                  <a:srgbClr val="0F0F0F"/>
                </a:solidFill>
              </a:rPr>
              <a:t>QUAL DESTAS FONTES SONORAS PRODUZ UM SOM </a:t>
            </a:r>
            <a:r>
              <a:rPr lang="pt-BR" sz="2000" b="1" i="0" u="none" strike="noStrike" cap="none" dirty="0">
                <a:solidFill>
                  <a:srgbClr val="0F0F0F"/>
                </a:solidFill>
              </a:rPr>
              <a:t>AGUDO</a:t>
            </a:r>
            <a:r>
              <a:rPr lang="pt-BR" sz="2000" i="0" u="none" strike="noStrike" cap="none" dirty="0">
                <a:solidFill>
                  <a:srgbClr val="0F0F0F"/>
                </a:solidFill>
              </a:rPr>
              <a:t> E QUAL DELAS PRODUZ UM SOM </a:t>
            </a:r>
            <a:r>
              <a:rPr lang="pt-BR" sz="2000" b="1" i="0" u="none" strike="noStrike" cap="none" dirty="0">
                <a:solidFill>
                  <a:srgbClr val="0F0F0F"/>
                </a:solidFill>
              </a:rPr>
              <a:t>GRAVE</a:t>
            </a:r>
            <a:r>
              <a:rPr lang="pt-BR" sz="2000" i="0" u="none" strike="noStrike" cap="none" dirty="0">
                <a:solidFill>
                  <a:srgbClr val="0F0F0F"/>
                </a:solidFill>
              </a:rPr>
              <a:t>? </a:t>
            </a:r>
            <a:endParaRPr sz="2000" i="0" u="none" strike="noStrike" cap="none" dirty="0">
              <a:solidFill>
                <a:srgbClr val="0F0F0F"/>
              </a:solidFill>
            </a:endParaRPr>
          </a:p>
        </p:txBody>
      </p:sp>
      <p:sp>
        <p:nvSpPr>
          <p:cNvPr id="308" name="Google Shape;308;p31"/>
          <p:cNvSpPr txBox="1"/>
          <p:nvPr/>
        </p:nvSpPr>
        <p:spPr>
          <a:xfrm>
            <a:off x="1292468" y="4011567"/>
            <a:ext cx="2418906" cy="461665"/>
          </a:xfrm>
          <a:prstGeom prst="rect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  <p:sp>
        <p:nvSpPr>
          <p:cNvPr id="309" name="Google Shape;309;p31"/>
          <p:cNvSpPr txBox="1"/>
          <p:nvPr/>
        </p:nvSpPr>
        <p:spPr>
          <a:xfrm>
            <a:off x="5693936" y="4011568"/>
            <a:ext cx="2418906" cy="461665"/>
          </a:xfrm>
          <a:prstGeom prst="rect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  <p:pic>
        <p:nvPicPr>
          <p:cNvPr id="310" name="Google Shape;310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53580" y="2434189"/>
            <a:ext cx="2153615" cy="1492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76642" y="2433029"/>
            <a:ext cx="1534732" cy="1423030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31"/>
          <p:cNvSpPr txBox="1"/>
          <p:nvPr/>
        </p:nvSpPr>
        <p:spPr>
          <a:xfrm rot="824067">
            <a:off x="513158" y="2783069"/>
            <a:ext cx="1422782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tx1"/>
                </a:solidFill>
              </a:rPr>
              <a:t>PRIII</a:t>
            </a:r>
            <a:endParaRPr sz="2000" dirty="0">
              <a:solidFill>
                <a:schemeClr val="tx1"/>
              </a:solidFill>
            </a:endParaRPr>
          </a:p>
        </p:txBody>
      </p:sp>
      <p:sp>
        <p:nvSpPr>
          <p:cNvPr id="313" name="Google Shape;313;p31"/>
          <p:cNvSpPr txBox="1"/>
          <p:nvPr/>
        </p:nvSpPr>
        <p:spPr>
          <a:xfrm rot="1021734">
            <a:off x="3814847" y="2586795"/>
            <a:ext cx="2002704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tx1"/>
                </a:solidFill>
              </a:rPr>
              <a:t>VRUM VRUM</a:t>
            </a:r>
            <a:endParaRPr sz="2000">
              <a:solidFill>
                <a:schemeClr val="tx1"/>
              </a:solidFill>
            </a:endParaRPr>
          </a:p>
        </p:txBody>
      </p:sp>
      <p:cxnSp>
        <p:nvCxnSpPr>
          <p:cNvPr id="314" name="Google Shape;314;p31"/>
          <p:cNvCxnSpPr/>
          <p:nvPr/>
        </p:nvCxnSpPr>
        <p:spPr>
          <a:xfrm>
            <a:off x="5648525" y="2587300"/>
            <a:ext cx="513000" cy="365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5" name="Google Shape;315;p31"/>
          <p:cNvCxnSpPr/>
          <p:nvPr/>
        </p:nvCxnSpPr>
        <p:spPr>
          <a:xfrm rot="10800000" flipH="1">
            <a:off x="5531975" y="3710825"/>
            <a:ext cx="688500" cy="18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6" name="Google Shape;316;p31"/>
          <p:cNvCxnSpPr/>
          <p:nvPr/>
        </p:nvCxnSpPr>
        <p:spPr>
          <a:xfrm>
            <a:off x="5706875" y="3184013"/>
            <a:ext cx="446700" cy="156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7" name="Google Shape;317;p31"/>
          <p:cNvCxnSpPr/>
          <p:nvPr/>
        </p:nvCxnSpPr>
        <p:spPr>
          <a:xfrm>
            <a:off x="1696125" y="2571750"/>
            <a:ext cx="396300" cy="295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8" name="Google Shape;318;p31"/>
          <p:cNvCxnSpPr/>
          <p:nvPr/>
        </p:nvCxnSpPr>
        <p:spPr>
          <a:xfrm rot="10800000" flipH="1">
            <a:off x="1328600" y="3496225"/>
            <a:ext cx="676200" cy="31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9" name="Google Shape;319;p31"/>
          <p:cNvCxnSpPr/>
          <p:nvPr/>
        </p:nvCxnSpPr>
        <p:spPr>
          <a:xfrm>
            <a:off x="1616075" y="3138925"/>
            <a:ext cx="427500" cy="116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Google Shape;205;p2">
            <a:extLst>
              <a:ext uri="{FF2B5EF4-FFF2-40B4-BE49-F238E27FC236}">
                <a16:creationId xmlns:a16="http://schemas.microsoft.com/office/drawing/2014/main" id="{70A2C703-489B-ED53-22DF-17A85CFBE190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12582" y="429047"/>
            <a:ext cx="651783" cy="48577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77;p5">
            <a:extLst>
              <a:ext uri="{FF2B5EF4-FFF2-40B4-BE49-F238E27FC236}">
                <a16:creationId xmlns:a16="http://schemas.microsoft.com/office/drawing/2014/main" id="{08294A28-9BDD-0CC5-EAFD-4781E30752D8}"/>
              </a:ext>
            </a:extLst>
          </p:cNvPr>
          <p:cNvSpPr txBox="1"/>
          <p:nvPr/>
        </p:nvSpPr>
        <p:spPr>
          <a:xfrm rot="897">
            <a:off x="7611289" y="459762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2d35ff39a72_0_108"/>
          <p:cNvSpPr txBox="1"/>
          <p:nvPr/>
        </p:nvSpPr>
        <p:spPr>
          <a:xfrm>
            <a:off x="415635" y="917399"/>
            <a:ext cx="8306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rgbClr val="0F0F0F"/>
                </a:solidFill>
              </a:rPr>
              <a:t>AGORA É COM VOCÊ. VAMOS PRATICAR?</a:t>
            </a:r>
            <a:endParaRPr sz="2600" i="0" u="none" strike="noStrike" cap="none" dirty="0">
              <a:solidFill>
                <a:srgbClr val="0F0F0F"/>
              </a:solidFill>
            </a:endParaRPr>
          </a:p>
        </p:txBody>
      </p:sp>
      <p:sp>
        <p:nvSpPr>
          <p:cNvPr id="327" name="Google Shape;327;g2d35ff39a72_0_108"/>
          <p:cNvSpPr txBox="1"/>
          <p:nvPr/>
        </p:nvSpPr>
        <p:spPr>
          <a:xfrm>
            <a:off x="415635" y="1334155"/>
            <a:ext cx="7697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i="0" u="none" strike="noStrike" cap="none">
                <a:solidFill>
                  <a:srgbClr val="0F0F0F"/>
                </a:solidFill>
              </a:rPr>
              <a:t>SOBRE A </a:t>
            </a:r>
            <a:r>
              <a:rPr lang="pt-BR" sz="2000" b="1" i="0" u="none" strike="noStrike" cap="none">
                <a:solidFill>
                  <a:srgbClr val="0F0F0F"/>
                </a:solidFill>
              </a:rPr>
              <a:t>ALTURA</a:t>
            </a:r>
            <a:r>
              <a:rPr lang="pt-BR" sz="2000" i="0" u="none" strike="noStrike" cap="none">
                <a:solidFill>
                  <a:srgbClr val="0F0F0F"/>
                </a:solidFill>
              </a:rPr>
              <a:t>, RESPONDA: </a:t>
            </a:r>
            <a:br>
              <a:rPr lang="pt-BR" sz="2000" i="0" u="none" strike="noStrike" cap="none">
                <a:solidFill>
                  <a:srgbClr val="0F0F0F"/>
                </a:solidFill>
              </a:rPr>
            </a:br>
            <a:r>
              <a:rPr lang="pt-BR" sz="2000" i="0" u="none" strike="noStrike" cap="none">
                <a:solidFill>
                  <a:srgbClr val="0F0F0F"/>
                </a:solidFill>
              </a:rPr>
              <a:t>QUAL DESTAS FONTES SONORAS PRODUZ UM SOM </a:t>
            </a:r>
            <a:r>
              <a:rPr lang="pt-BR" sz="2000" b="1" i="0" u="none" strike="noStrike" cap="none">
                <a:solidFill>
                  <a:srgbClr val="0F0F0F"/>
                </a:solidFill>
              </a:rPr>
              <a:t>AGUDO</a:t>
            </a:r>
            <a:r>
              <a:rPr lang="pt-BR" sz="2000" i="0" u="none" strike="noStrike" cap="none">
                <a:solidFill>
                  <a:srgbClr val="0F0F0F"/>
                </a:solidFill>
              </a:rPr>
              <a:t> E QUAL DELAS PRODUZ UM SOM </a:t>
            </a:r>
            <a:r>
              <a:rPr lang="pt-BR" sz="2000" b="1" i="0" u="none" strike="noStrike" cap="none">
                <a:solidFill>
                  <a:srgbClr val="0F0F0F"/>
                </a:solidFill>
              </a:rPr>
              <a:t>GRAVE</a:t>
            </a:r>
            <a:r>
              <a:rPr lang="pt-BR" sz="2000" i="0" u="none" strike="noStrike" cap="none">
                <a:solidFill>
                  <a:srgbClr val="0F0F0F"/>
                </a:solidFill>
              </a:rPr>
              <a:t>? </a:t>
            </a:r>
            <a:endParaRPr sz="2000" i="0" u="none" strike="noStrike" cap="none">
              <a:solidFill>
                <a:srgbClr val="0F0F0F"/>
              </a:solidFill>
            </a:endParaRPr>
          </a:p>
        </p:txBody>
      </p:sp>
      <p:sp>
        <p:nvSpPr>
          <p:cNvPr id="328" name="Google Shape;328;g2d35ff39a72_0_108"/>
          <p:cNvSpPr txBox="1"/>
          <p:nvPr/>
        </p:nvSpPr>
        <p:spPr>
          <a:xfrm>
            <a:off x="1292468" y="4011567"/>
            <a:ext cx="2418900" cy="400069"/>
          </a:xfrm>
          <a:prstGeom prst="rect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pt-BR" sz="2000" b="1" dirty="0">
                <a:solidFill>
                  <a:schemeClr val="tx1"/>
                </a:solidFill>
              </a:rPr>
              <a:t>AGUDO</a:t>
            </a:r>
            <a:endParaRPr sz="2000" u="none" strike="noStrike" cap="none" dirty="0">
              <a:solidFill>
                <a:schemeClr val="tx1"/>
              </a:solidFill>
            </a:endParaRPr>
          </a:p>
        </p:txBody>
      </p:sp>
      <p:sp>
        <p:nvSpPr>
          <p:cNvPr id="329" name="Google Shape;329;g2d35ff39a72_0_108"/>
          <p:cNvSpPr txBox="1"/>
          <p:nvPr/>
        </p:nvSpPr>
        <p:spPr>
          <a:xfrm>
            <a:off x="5693936" y="4011568"/>
            <a:ext cx="2418900" cy="400069"/>
          </a:xfrm>
          <a:prstGeom prst="rect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pt-BR" sz="2000" b="1">
                <a:solidFill>
                  <a:schemeClr val="tx1"/>
                </a:solidFill>
              </a:rPr>
              <a:t>GRAVE</a:t>
            </a:r>
            <a:endParaRPr sz="2000" b="1">
              <a:solidFill>
                <a:schemeClr val="tx1"/>
              </a:solidFill>
            </a:endParaRPr>
          </a:p>
        </p:txBody>
      </p:sp>
      <p:pic>
        <p:nvPicPr>
          <p:cNvPr id="330" name="Google Shape;330;g2d35ff39a72_0_10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53580" y="2434189"/>
            <a:ext cx="2153615" cy="1492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g2d35ff39a72_0_10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76642" y="2433029"/>
            <a:ext cx="1534732" cy="1423030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g2d35ff39a72_0_108"/>
          <p:cNvSpPr txBox="1"/>
          <p:nvPr/>
        </p:nvSpPr>
        <p:spPr>
          <a:xfrm rot="824067">
            <a:off x="513158" y="2783069"/>
            <a:ext cx="1422782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dk1"/>
                </a:solidFill>
              </a:rPr>
              <a:t>PRIII</a:t>
            </a:r>
            <a:endParaRPr sz="2000"/>
          </a:p>
        </p:txBody>
      </p:sp>
      <p:sp>
        <p:nvSpPr>
          <p:cNvPr id="333" name="Google Shape;333;g2d35ff39a72_0_108"/>
          <p:cNvSpPr txBox="1"/>
          <p:nvPr/>
        </p:nvSpPr>
        <p:spPr>
          <a:xfrm rot="1021734">
            <a:off x="3814847" y="2586795"/>
            <a:ext cx="2002704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dk1"/>
                </a:solidFill>
              </a:rPr>
              <a:t>VRUM VRUM</a:t>
            </a:r>
            <a:endParaRPr sz="2000"/>
          </a:p>
        </p:txBody>
      </p:sp>
      <p:cxnSp>
        <p:nvCxnSpPr>
          <p:cNvPr id="334" name="Google Shape;334;g2d35ff39a72_0_108"/>
          <p:cNvCxnSpPr/>
          <p:nvPr/>
        </p:nvCxnSpPr>
        <p:spPr>
          <a:xfrm>
            <a:off x="5648525" y="2587300"/>
            <a:ext cx="513000" cy="365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5" name="Google Shape;335;g2d35ff39a72_0_108"/>
          <p:cNvCxnSpPr/>
          <p:nvPr/>
        </p:nvCxnSpPr>
        <p:spPr>
          <a:xfrm rot="10800000" flipH="1">
            <a:off x="5531975" y="3710825"/>
            <a:ext cx="688500" cy="18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6" name="Google Shape;336;g2d35ff39a72_0_108"/>
          <p:cNvCxnSpPr/>
          <p:nvPr/>
        </p:nvCxnSpPr>
        <p:spPr>
          <a:xfrm>
            <a:off x="5706875" y="3184013"/>
            <a:ext cx="446700" cy="156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7" name="Google Shape;337;g2d35ff39a72_0_108"/>
          <p:cNvCxnSpPr/>
          <p:nvPr/>
        </p:nvCxnSpPr>
        <p:spPr>
          <a:xfrm>
            <a:off x="1696125" y="2571750"/>
            <a:ext cx="396300" cy="295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8" name="Google Shape;338;g2d35ff39a72_0_108"/>
          <p:cNvCxnSpPr/>
          <p:nvPr/>
        </p:nvCxnSpPr>
        <p:spPr>
          <a:xfrm rot="10800000" flipH="1">
            <a:off x="1328600" y="3496225"/>
            <a:ext cx="676200" cy="31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9" name="Google Shape;339;g2d35ff39a72_0_108"/>
          <p:cNvCxnSpPr/>
          <p:nvPr/>
        </p:nvCxnSpPr>
        <p:spPr>
          <a:xfrm>
            <a:off x="1616075" y="3138925"/>
            <a:ext cx="427500" cy="116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Google Shape;205;p2">
            <a:extLst>
              <a:ext uri="{FF2B5EF4-FFF2-40B4-BE49-F238E27FC236}">
                <a16:creationId xmlns:a16="http://schemas.microsoft.com/office/drawing/2014/main" id="{D2053082-3528-36D1-1729-8C43D71FA0D0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12582" y="429047"/>
            <a:ext cx="651783" cy="485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84;p2">
            <a:extLst>
              <a:ext uri="{FF2B5EF4-FFF2-40B4-BE49-F238E27FC236}">
                <a16:creationId xmlns:a16="http://schemas.microsoft.com/office/drawing/2014/main" id="{E9C556C6-D75F-A035-C0B1-E8F6D4F5BB4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544300" y="446361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57;g2d35ff39a72_0_49">
            <a:extLst>
              <a:ext uri="{FF2B5EF4-FFF2-40B4-BE49-F238E27FC236}">
                <a16:creationId xmlns:a16="http://schemas.microsoft.com/office/drawing/2014/main" id="{491AB317-54F6-0A83-1D61-3E05E5542A59}"/>
              </a:ext>
            </a:extLst>
          </p:cNvPr>
          <p:cNvSpPr txBox="1"/>
          <p:nvPr/>
        </p:nvSpPr>
        <p:spPr>
          <a:xfrm>
            <a:off x="384884" y="443074"/>
            <a:ext cx="3000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CORREÇÃO</a:t>
            </a:r>
            <a:endParaRPr sz="2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3"/>
          <p:cNvSpPr txBox="1"/>
          <p:nvPr/>
        </p:nvSpPr>
        <p:spPr>
          <a:xfrm>
            <a:off x="418054" y="610097"/>
            <a:ext cx="4426200" cy="4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600" b="1">
                <a:solidFill>
                  <a:srgbClr val="0F0F0F"/>
                </a:solidFill>
              </a:rPr>
              <a:t>V</a:t>
            </a:r>
            <a:r>
              <a:rPr lang="pt-BR" sz="2600" b="1" i="0" u="none" strike="noStrike" cap="none">
                <a:solidFill>
                  <a:srgbClr val="0F0F0F"/>
                </a:solidFill>
              </a:rPr>
              <a:t>AMOS REFLETIR</a:t>
            </a:r>
            <a:endParaRPr sz="2600" i="0" u="none" strike="noStrike" cap="none">
              <a:solidFill>
                <a:srgbClr val="0F0F0F"/>
              </a:solidFill>
            </a:endParaRPr>
          </a:p>
        </p:txBody>
      </p:sp>
      <p:sp>
        <p:nvSpPr>
          <p:cNvPr id="347" name="Google Shape;347;p23"/>
          <p:cNvSpPr txBox="1"/>
          <p:nvPr/>
        </p:nvSpPr>
        <p:spPr>
          <a:xfrm>
            <a:off x="418054" y="1079597"/>
            <a:ext cx="8307900" cy="3631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+mn-lt"/>
                <a:ea typeface="Verdana"/>
                <a:cs typeface="Arial" panose="020B0604020202020204" pitchFamily="34" charset="0"/>
                <a:sym typeface="Verdana"/>
              </a:rPr>
              <a:t>VAMOS CONVERSAR SOBRE A EXPERIÊNCIA COM AS PROPRIEDADES DO SOM: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457200" marR="0" lvl="0" indent="-381000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312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+mn-lt"/>
                <a:ea typeface="Verdana"/>
                <a:cs typeface="Arial" panose="020B0604020202020204" pitchFamily="34" charset="0"/>
                <a:sym typeface="Verdana"/>
              </a:rPr>
              <a:t>A SUA VOZ E A VOZ DO COLEGA SÃO AGUDAS OU GRAVES?</a:t>
            </a:r>
            <a:endParaRPr sz="2000" dirty="0">
              <a:latin typeface="+mn-lt"/>
            </a:endParaRPr>
          </a:p>
          <a:p>
            <a:pPr marL="457200" marR="0" lvl="0" indent="-381000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312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+mn-lt"/>
                <a:ea typeface="Verdana"/>
                <a:cs typeface="Arial" panose="020B0604020202020204" pitchFamily="34" charset="0"/>
                <a:sym typeface="Verdana"/>
              </a:rPr>
              <a:t>PRESTE 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+mn-lt"/>
                <a:ea typeface="Verdana"/>
                <a:cs typeface="Arial" panose="020B0604020202020204" pitchFamily="34" charset="0"/>
                <a:sym typeface="Verdana"/>
              </a:rPr>
              <a:t>ATENÇÃO AOS SONS DA ESCOLA. QUAL DELES VOCÊ CLASSIFICA COMO CURTO?</a:t>
            </a:r>
            <a:endParaRPr sz="2000" dirty="0">
              <a:latin typeface="+mn-lt"/>
            </a:endParaRPr>
          </a:p>
          <a:p>
            <a:pPr marL="457200" marR="0" lvl="0" indent="-381000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312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+mn-lt"/>
                <a:ea typeface="Verdana"/>
                <a:cs typeface="Arial" panose="020B0604020202020204" pitchFamily="34" charset="0"/>
                <a:sym typeface="Verdana"/>
              </a:rPr>
              <a:t>O SINAL DA ESCOLA É FORTE OU FRACO?</a:t>
            </a:r>
          </a:p>
          <a:p>
            <a:pPr marL="457200" marR="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3120"/>
              <a:buFont typeface="Arial"/>
              <a:buChar char="•"/>
            </a:pPr>
            <a:endParaRPr sz="20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+mn-lt"/>
                <a:ea typeface="Verdana"/>
                <a:cs typeface="Arial" panose="020B0604020202020204" pitchFamily="34" charset="0"/>
                <a:sym typeface="Verdana"/>
              </a:rPr>
              <a:t>REGISTRE NO SEU CADERNO DE DESENHO O QUE VOCÊ APRENDEU NESTA AULA DE MÚSICA!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+mn-lt"/>
                <a:ea typeface="Times New Roman"/>
                <a:cs typeface="Times New Roman"/>
                <a:sym typeface="Times New Roman"/>
              </a:rPr>
              <a:t> </a:t>
            </a:r>
            <a:endParaRPr sz="20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29bff5210c6_0_222"/>
          <p:cNvSpPr txBox="1">
            <a:spLocks noGrp="1"/>
          </p:cNvSpPr>
          <p:nvPr>
            <p:ph type="body" idx="1"/>
          </p:nvPr>
        </p:nvSpPr>
        <p:spPr>
          <a:xfrm>
            <a:off x="3584699" y="1670491"/>
            <a:ext cx="5062687" cy="156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 dirty="0">
                <a:latin typeface="+mn-lt"/>
                <a:ea typeface="Verdana"/>
                <a:cs typeface="Arial" panose="020B0604020202020204" pitchFamily="34" charset="0"/>
                <a:sym typeface="Verdana"/>
              </a:rPr>
              <a:t>CONHECEMOS </a:t>
            </a:r>
            <a:r>
              <a:rPr lang="pt-BR" dirty="0">
                <a:solidFill>
                  <a:srgbClr val="000000"/>
                </a:solidFill>
                <a:latin typeface="+mn-lt"/>
                <a:ea typeface="Verdana"/>
                <a:cs typeface="Arial" panose="020B0604020202020204" pitchFamily="34" charset="0"/>
                <a:sym typeface="Verdana"/>
              </a:rPr>
              <a:t>AS PROPRIEDADES DO SOM: INTENSIDADE, ALTURA E DURAÇÃO</a:t>
            </a:r>
            <a:r>
              <a:rPr lang="pt-BR" dirty="0">
                <a:latin typeface="+mn-lt"/>
                <a:ea typeface="Verdana"/>
                <a:cs typeface="Arial" panose="020B0604020202020204" pitchFamily="34" charset="0"/>
                <a:sym typeface="Verdana"/>
              </a:rPr>
              <a:t>.</a:t>
            </a:r>
            <a:endParaRPr dirty="0">
              <a:latin typeface="+mn-l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4"/>
          <p:cNvSpPr txBox="1">
            <a:spLocks noGrp="1"/>
          </p:cNvSpPr>
          <p:nvPr>
            <p:ph type="body" idx="1"/>
          </p:nvPr>
        </p:nvSpPr>
        <p:spPr>
          <a:xfrm>
            <a:off x="390293" y="605169"/>
            <a:ext cx="8392760" cy="4031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indent="0">
              <a:spcAft>
                <a:spcPts val="1200"/>
              </a:spcAft>
            </a:pPr>
            <a:r>
              <a:rPr lang="pt-BR" sz="1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BISQUOLO, Paulo Augusto. Ondas sonoras – Timbre, altura e intensidade. </a:t>
            </a:r>
            <a:r>
              <a:rPr lang="pt-BR" sz="15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UOL Educação.</a:t>
            </a:r>
            <a:r>
              <a:rPr lang="pt-BR" sz="1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Disponível em:  </a:t>
            </a:r>
            <a:r>
              <a:rPr lang="pt-BR" sz="1500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https://educacao.uol.com.br/disciplinas/</a:t>
            </a:r>
            <a:r>
              <a:rPr lang="pt-BR" sz="1500" u="sng" dirty="0" err="1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fisica</a:t>
            </a:r>
            <a:r>
              <a:rPr lang="pt-BR" sz="1500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/ondas-sonoras--a-timbre-altura-e-intensidade.htm</a:t>
            </a:r>
            <a:r>
              <a:rPr lang="pt-BR" sz="1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Acesso em: 23 out. 2024.</a:t>
            </a:r>
          </a:p>
          <a:p>
            <a:pPr marL="0" indent="0">
              <a:spcAft>
                <a:spcPts val="1200"/>
              </a:spcAft>
            </a:pPr>
            <a:r>
              <a:rPr lang="pt-BR" sz="1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LEMOV, Doug. </a:t>
            </a:r>
            <a:r>
              <a:rPr lang="pt-BR" sz="15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Aula nota 10 3.0</a:t>
            </a:r>
            <a:r>
              <a:rPr lang="pt-BR" sz="1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 63 Técnicas para Melhorar a Gestão da Sala de Aula. 3ª ed. Porto Alegre: Editora Penso, 2022.</a:t>
            </a:r>
          </a:p>
          <a:p>
            <a:pPr marL="0" indent="0">
              <a:spcAft>
                <a:spcPts val="1200"/>
              </a:spcAft>
            </a:pPr>
            <a:r>
              <a:rPr lang="pt-BR" sz="1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SÃO PAULO (Estado). Secretaria da Educação. </a:t>
            </a:r>
            <a:r>
              <a:rPr lang="pt-BR" sz="15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Currículo Paulista: </a:t>
            </a:r>
            <a:r>
              <a:rPr lang="pt-BR" sz="1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etapas Educação Infantil e Ensino Fundamental, 2019. Disponível em: </a:t>
            </a:r>
            <a:r>
              <a:rPr lang="pt-BR" sz="1500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https://efape.educacao.sp.gov.br/</a:t>
            </a:r>
            <a:r>
              <a:rPr lang="pt-BR" sz="1500" u="sng" dirty="0" err="1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curriculopaulista</a:t>
            </a:r>
            <a:r>
              <a:rPr lang="pt-BR" sz="1500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/</a:t>
            </a:r>
            <a:r>
              <a:rPr lang="pt-BR" sz="1500" u="sng" dirty="0" err="1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wp-content</a:t>
            </a:r>
            <a:r>
              <a:rPr lang="pt-BR" sz="1500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/uploads/2023/02/Curriculo_Paulista-etapas-Educa%C3%A7%C3%A3o-Infantil-e-Ensino-Fundamental-ISBN.pdf</a:t>
            </a:r>
            <a:r>
              <a:rPr lang="pt-BR" sz="1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Acesso em: 23 out. 2024.</a:t>
            </a:r>
          </a:p>
          <a:p>
            <a:pPr marL="0" indent="0">
              <a:spcAft>
                <a:spcPts val="1200"/>
              </a:spcAft>
            </a:pPr>
            <a:r>
              <a:rPr lang="pt-BR" sz="1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SÃO PAULO (Estado). </a:t>
            </a:r>
            <a:r>
              <a:rPr lang="pt-BR" sz="15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Currículo em Ação.</a:t>
            </a:r>
            <a:r>
              <a:rPr lang="pt-BR" sz="1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Arte – Ensino Fundamental – Anos Iniciais. Caderno do Professor. Volume 1. Coordenadoria Pedagógica – COPED. 2023. Disponível em: </a:t>
            </a:r>
            <a:r>
              <a:rPr lang="pt-BR" sz="1500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https://efape.educacao.sp.gov.br/</a:t>
            </a:r>
            <a:r>
              <a:rPr lang="pt-BR" sz="1500" u="sng" dirty="0" err="1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curriculopaulista</a:t>
            </a:r>
            <a:r>
              <a:rPr lang="pt-BR" sz="1500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/</a:t>
            </a:r>
            <a:r>
              <a:rPr lang="pt-BR" sz="1500" u="sng" dirty="0" err="1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wp-content</a:t>
            </a:r>
            <a:r>
              <a:rPr lang="pt-BR" sz="1500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/uploads/2022/06/PROF_miolo_EF_AI_ARTE_V2_01a05.pdf</a:t>
            </a:r>
            <a:r>
              <a:rPr lang="pt-BR" sz="1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Acesso em: 23 out. 2024.</a:t>
            </a:r>
            <a:endParaRPr sz="1500" dirty="0">
              <a:latin typeface="+mj-l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5"/>
          <p:cNvSpPr txBox="1"/>
          <p:nvPr/>
        </p:nvSpPr>
        <p:spPr>
          <a:xfrm>
            <a:off x="456011" y="662625"/>
            <a:ext cx="7873950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Aft>
                <a:spcPts val="1200"/>
              </a:spcAft>
              <a:buNone/>
            </a:pPr>
            <a:r>
              <a:rPr lang="pt-BR" sz="1800" b="1" i="0" u="none" strike="noStrike" cap="none" dirty="0">
                <a:solidFill>
                  <a:srgbClr val="000000"/>
                </a:solidFill>
              </a:rPr>
              <a:t>Lista de imagens e vídeos</a:t>
            </a:r>
            <a:endParaRPr sz="1800" b="1" i="0" u="none" strike="noStrike" cap="none" dirty="0">
              <a:solidFill>
                <a:srgbClr val="000000"/>
              </a:solidFill>
            </a:endParaRPr>
          </a:p>
          <a:p>
            <a:pPr marL="0" lvl="0" indent="0" algn="l" rtl="0">
              <a:spcAft>
                <a:spcPts val="1200"/>
              </a:spcAft>
              <a:buSzPts val="1100"/>
              <a:buNone/>
            </a:pPr>
            <a:r>
              <a:rPr lang="pt-BR" sz="1800" b="1" dirty="0">
                <a:solidFill>
                  <a:schemeClr val="dk1"/>
                </a:solidFill>
              </a:rPr>
              <a:t>Slide 1 – </a:t>
            </a:r>
            <a:r>
              <a:rPr lang="pt-BR" sz="1800" dirty="0">
                <a:solidFill>
                  <a:schemeClr val="dk1"/>
                </a:solidFill>
              </a:rPr>
              <a:t>Imagem de capa: SEDUC-SP</a:t>
            </a:r>
            <a:r>
              <a:rPr lang="pt-BR" sz="1800" i="0" u="none" strike="noStrike" cap="none" dirty="0">
                <a:solidFill>
                  <a:srgbClr val="000000"/>
                </a:solidFill>
              </a:rPr>
              <a:t> </a:t>
            </a:r>
            <a:endParaRPr sz="1800" i="0" u="none" strike="noStrike" cap="none" dirty="0">
              <a:solidFill>
                <a:srgbClr val="000000"/>
              </a:solidFill>
            </a:endParaRPr>
          </a:p>
          <a:p>
            <a:pPr marL="0" marR="0" lvl="0" indent="0" algn="l" rtl="0">
              <a:spcAft>
                <a:spcPts val="1200"/>
              </a:spcAft>
              <a:buNone/>
            </a:pPr>
            <a:r>
              <a:rPr lang="pt-BR" sz="1800" b="1" i="0" u="none" strike="noStrike" cap="none" dirty="0">
                <a:solidFill>
                  <a:srgbClr val="000000"/>
                </a:solidFill>
              </a:rPr>
              <a:t>Slides 3, 4, 5, 6, 7, 8, 9, 1</a:t>
            </a:r>
            <a:r>
              <a:rPr lang="pt-BR" sz="1800" b="1" dirty="0"/>
              <a:t>0</a:t>
            </a:r>
            <a:r>
              <a:rPr lang="pt-BR" sz="1800" b="1" i="0" u="none" strike="noStrike" cap="none" dirty="0">
                <a:solidFill>
                  <a:srgbClr val="000000"/>
                </a:solidFill>
              </a:rPr>
              <a:t>, 11, 12, 13 e 14 – </a:t>
            </a:r>
            <a:r>
              <a:rPr lang="pt-BR" sz="1800" i="0" u="none" strike="noStrike" cap="none" dirty="0">
                <a:solidFill>
                  <a:srgbClr val="000000"/>
                </a:solidFill>
              </a:rPr>
              <a:t>© </a:t>
            </a:r>
            <a:r>
              <a:rPr lang="pt-BR" sz="1800" i="0" u="none" strike="noStrike" cap="none" dirty="0" err="1">
                <a:solidFill>
                  <a:srgbClr val="000000"/>
                </a:solidFill>
              </a:rPr>
              <a:t>Freepik</a:t>
            </a:r>
            <a:r>
              <a:rPr lang="pt-BR" sz="1800" i="0" u="none" strike="noStrike" cap="none" dirty="0">
                <a:solidFill>
                  <a:srgbClr val="000000"/>
                </a:solidFill>
              </a:rPr>
              <a:t> </a:t>
            </a:r>
            <a:endParaRPr sz="1800" i="0" u="none" strike="noStrike" cap="none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200"/>
              <a:buFont typeface="Arial"/>
              <a:buChar char="●"/>
            </a:pPr>
            <a:r>
              <a:rPr lang="pt-BR" i="0" u="none" strike="noStrike">
                <a:solidFill>
                  <a:srgbClr val="000000"/>
                </a:solidFill>
              </a:rPr>
              <a:t>CONHECER OS PARÂMETROS DO SOM: INTENSIDADE, ALTURA E DURAÇÃO.</a:t>
            </a:r>
            <a:endParaRPr sz="2200"/>
          </a:p>
        </p:txBody>
      </p:sp>
      <p:sp>
        <p:nvSpPr>
          <p:cNvPr id="135" name="Google Shape;135;p2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200"/>
              <a:buFont typeface="Arial"/>
              <a:buChar char="●"/>
            </a:pPr>
            <a:r>
              <a:rPr lang="pt-BR" i="0" u="none" strike="noStrike" dirty="0">
                <a:solidFill>
                  <a:srgbClr val="000000"/>
                </a:solidFill>
              </a:rPr>
              <a:t>PARÂMETROS DO SOM: INTENSIDADE, ALTURA E DURAÇÃO.</a:t>
            </a:r>
            <a:endParaRPr sz="2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"/>
          <p:cNvSpPr txBox="1"/>
          <p:nvPr/>
        </p:nvSpPr>
        <p:spPr>
          <a:xfrm>
            <a:off x="4681479" y="1941832"/>
            <a:ext cx="4121145" cy="253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Char char="●"/>
            </a:pPr>
            <a:r>
              <a:rPr lang="pt-BR" sz="2000" i="0" u="none" strike="noStrike" cap="none">
                <a:solidFill>
                  <a:srgbClr val="000000"/>
                </a:solidFill>
              </a:rPr>
              <a:t>O QUE É SOM? O SOM É SEMPRE IGUAL?</a:t>
            </a:r>
            <a:endParaRPr sz="2000"/>
          </a:p>
          <a:p>
            <a:pPr marL="101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i="0" u="none" strike="noStrike" cap="none">
              <a:solidFill>
                <a:srgbClr val="5097C0"/>
              </a:solidFill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</a:pPr>
            <a:r>
              <a:rPr lang="pt-BR" sz="2000" i="0" u="none" strike="noStrike" cap="none">
                <a:solidFill>
                  <a:srgbClr val="000000"/>
                </a:solidFill>
              </a:rPr>
              <a:t>O QUE É UM SOM </a:t>
            </a:r>
            <a:r>
              <a:rPr lang="pt-BR" sz="2000" b="1" i="0" u="none" strike="noStrike" cap="none">
                <a:solidFill>
                  <a:schemeClr val="dk1"/>
                </a:solidFill>
              </a:rPr>
              <a:t>GRAVE</a:t>
            </a:r>
            <a:r>
              <a:rPr lang="pt-BR" sz="2000" i="0" u="none" strike="noStrike" cap="none">
                <a:solidFill>
                  <a:srgbClr val="000000"/>
                </a:solidFill>
              </a:rPr>
              <a:t> (GROSSO)? </a:t>
            </a:r>
            <a:br>
              <a:rPr lang="pt-BR" sz="2000" i="0" u="none" strike="noStrike" cap="none">
                <a:solidFill>
                  <a:srgbClr val="000000"/>
                </a:solidFill>
              </a:rPr>
            </a:br>
            <a:r>
              <a:rPr lang="pt-BR" sz="2000" i="0" u="none" strike="noStrike" cap="none">
                <a:solidFill>
                  <a:srgbClr val="000000"/>
                </a:solidFill>
              </a:rPr>
              <a:t>E UM SOM </a:t>
            </a:r>
            <a:r>
              <a:rPr lang="pt-BR" sz="2000" b="1" i="0" u="none" strike="noStrike" cap="none">
                <a:solidFill>
                  <a:schemeClr val="dk1"/>
                </a:solidFill>
              </a:rPr>
              <a:t>AGUDO </a:t>
            </a:r>
            <a:r>
              <a:rPr lang="pt-BR" sz="2000" i="0" u="none" strike="noStrike" cap="none">
                <a:solidFill>
                  <a:srgbClr val="000000"/>
                </a:solidFill>
              </a:rPr>
              <a:t>(FINO)?</a:t>
            </a:r>
            <a:endParaRPr sz="2000" i="0" u="none" strike="noStrike" cap="none">
              <a:solidFill>
                <a:srgbClr val="5097C0"/>
              </a:solidFill>
            </a:endParaRPr>
          </a:p>
          <a:p>
            <a:pPr marL="101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3"/>
          <p:cNvSpPr txBox="1"/>
          <p:nvPr/>
        </p:nvSpPr>
        <p:spPr>
          <a:xfrm>
            <a:off x="4918733" y="1013334"/>
            <a:ext cx="4035600" cy="4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</a:rPr>
              <a:t>PARÂMETROS DO SOM</a:t>
            </a:r>
            <a:endParaRPr sz="2600" i="0" u="none" strike="noStrike" cap="none" dirty="0">
              <a:solidFill>
                <a:schemeClr val="dk1"/>
              </a:solidFill>
            </a:endParaRPr>
          </a:p>
        </p:txBody>
      </p:sp>
      <p:pic>
        <p:nvPicPr>
          <p:cNvPr id="142" name="Google Shape;142;p3" descr="Menino feliz tocando tamb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0977" y="625732"/>
            <a:ext cx="3170170" cy="4276166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3"/>
          <p:cNvSpPr txBox="1"/>
          <p:nvPr/>
        </p:nvSpPr>
        <p:spPr>
          <a:xfrm>
            <a:off x="5838624" y="410182"/>
            <a:ext cx="2964000" cy="4311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600" b="1" dirty="0"/>
              <a:t>HÁBITOS DE DISCUSSÃO</a:t>
            </a:r>
            <a:endParaRPr sz="16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" name="Google Shape;145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94980" y="296082"/>
            <a:ext cx="556444" cy="469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19;p17">
            <a:extLst>
              <a:ext uri="{FF2B5EF4-FFF2-40B4-BE49-F238E27FC236}">
                <a16:creationId xmlns:a16="http://schemas.microsoft.com/office/drawing/2014/main" id="{50DCF7FD-B2B3-F18E-B020-998B6F0E4B7B}"/>
              </a:ext>
            </a:extLst>
          </p:cNvPr>
          <p:cNvSpPr txBox="1">
            <a:spLocks/>
          </p:cNvSpPr>
          <p:nvPr/>
        </p:nvSpPr>
        <p:spPr>
          <a:xfrm rot="897">
            <a:off x="7611289" y="459762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"/>
          <p:cNvSpPr txBox="1"/>
          <p:nvPr/>
        </p:nvSpPr>
        <p:spPr>
          <a:xfrm>
            <a:off x="434100" y="943071"/>
            <a:ext cx="4254900" cy="692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PARÂMETROS DO SOM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6"/>
          <p:cNvSpPr txBox="1"/>
          <p:nvPr/>
        </p:nvSpPr>
        <p:spPr>
          <a:xfrm>
            <a:off x="434096" y="1399978"/>
            <a:ext cx="4137900" cy="3231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2000" i="0" u="none" strike="noStrike" cap="none" dirty="0">
                <a:solidFill>
                  <a:srgbClr val="000000"/>
                </a:solidFill>
              </a:rPr>
              <a:t>DÊ EXEMPLOS DE UM SOM </a:t>
            </a:r>
            <a:r>
              <a:rPr lang="pt-BR" sz="2000" b="1" i="0" u="none" strike="noStrike" cap="none" dirty="0">
                <a:solidFill>
                  <a:srgbClr val="74489D"/>
                </a:solidFill>
              </a:rPr>
              <a:t>FORTE</a:t>
            </a:r>
            <a:r>
              <a:rPr lang="pt-BR" sz="2000" b="1" i="0" u="none" strike="noStrike" cap="none" dirty="0">
                <a:solidFill>
                  <a:srgbClr val="000000"/>
                </a:solidFill>
              </a:rPr>
              <a:t> </a:t>
            </a:r>
            <a:r>
              <a:rPr lang="pt-BR" sz="2000" i="0" u="none" strike="noStrike" cap="none" dirty="0">
                <a:solidFill>
                  <a:srgbClr val="000000"/>
                </a:solidFill>
              </a:rPr>
              <a:t>(ALTO) E DE UM SOM </a:t>
            </a:r>
            <a:r>
              <a:rPr lang="pt-BR" sz="2000" b="1" i="0" u="none" strike="noStrike" cap="none" dirty="0">
                <a:solidFill>
                  <a:srgbClr val="74489D"/>
                </a:solidFill>
              </a:rPr>
              <a:t>FRACO</a:t>
            </a:r>
            <a:r>
              <a:rPr lang="pt-BR" sz="2000" i="0" u="none" strike="noStrike" cap="none" dirty="0">
                <a:solidFill>
                  <a:srgbClr val="083C92"/>
                </a:solidFill>
              </a:rPr>
              <a:t> </a:t>
            </a:r>
            <a:r>
              <a:rPr lang="pt-BR" sz="2000" i="0" u="none" strike="noStrike" cap="none" dirty="0">
                <a:solidFill>
                  <a:srgbClr val="000000"/>
                </a:solidFill>
              </a:rPr>
              <a:t>(BAIXO).</a:t>
            </a:r>
            <a:endParaRPr sz="2000" i="0" u="none" strike="noStrike" cap="none" dirty="0">
              <a:solidFill>
                <a:srgbClr val="5097C0"/>
              </a:solidFill>
            </a:endParaRPr>
          </a:p>
          <a:p>
            <a:pPr marL="0" marR="0" lvl="0" indent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2000" i="0" u="none" strike="noStrike" cap="none" dirty="0">
                <a:solidFill>
                  <a:srgbClr val="000000"/>
                </a:solidFill>
              </a:rPr>
              <a:t>TODOS OS SONS SÃO DO MESMO TAMANHO? O QUE É PRECISO PARA UM SOM SER CONSIDERADO </a:t>
            </a:r>
            <a:r>
              <a:rPr lang="pt-BR" sz="2000" b="1" i="0" u="none" strike="noStrike" cap="none" dirty="0">
                <a:solidFill>
                  <a:srgbClr val="74489D"/>
                </a:solidFill>
              </a:rPr>
              <a:t>LONGO</a:t>
            </a:r>
            <a:r>
              <a:rPr lang="pt-BR" sz="2000" i="0" u="none" strike="noStrike" cap="none" dirty="0">
                <a:solidFill>
                  <a:srgbClr val="000000"/>
                </a:solidFill>
              </a:rPr>
              <a:t> OU </a:t>
            </a:r>
            <a:r>
              <a:rPr lang="pt-BR" sz="2000" b="1" i="0" u="none" strike="noStrike" cap="none" dirty="0">
                <a:solidFill>
                  <a:srgbClr val="74489D"/>
                </a:solidFill>
              </a:rPr>
              <a:t>CURTO</a:t>
            </a:r>
            <a:r>
              <a:rPr lang="pt-BR" sz="2000" i="0" u="none" strike="noStrike" cap="none" dirty="0">
                <a:solidFill>
                  <a:srgbClr val="000000"/>
                </a:solidFill>
              </a:rPr>
              <a:t>?</a:t>
            </a:r>
            <a:endParaRPr sz="2000" i="0" u="none" strike="noStrike" cap="none" dirty="0">
              <a:solidFill>
                <a:srgbClr val="5097C0"/>
              </a:solidFill>
            </a:endParaRPr>
          </a:p>
          <a:p>
            <a:pPr marL="0" marR="0" lvl="0" indent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" name="Google Shape;152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86908" y="943071"/>
            <a:ext cx="3904800" cy="39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6"/>
          <p:cNvSpPr txBox="1"/>
          <p:nvPr/>
        </p:nvSpPr>
        <p:spPr>
          <a:xfrm rot="-2264170">
            <a:off x="7799583" y="1662074"/>
            <a:ext cx="1400920" cy="738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BEEP! BEEP!</a:t>
            </a:r>
            <a:r>
              <a:rPr lang="pt-BR" sz="1800" b="1" dirty="0">
                <a:solidFill>
                  <a:schemeClr val="lt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!</a:t>
            </a:r>
            <a:endParaRPr dirty="0"/>
          </a:p>
        </p:txBody>
      </p:sp>
      <p:cxnSp>
        <p:nvCxnSpPr>
          <p:cNvPr id="154" name="Google Shape;154;p6"/>
          <p:cNvCxnSpPr/>
          <p:nvPr/>
        </p:nvCxnSpPr>
        <p:spPr>
          <a:xfrm rot="10800000" flipH="1">
            <a:off x="7668625" y="1950325"/>
            <a:ext cx="349800" cy="497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5" name="Google Shape;155;p6"/>
          <p:cNvCxnSpPr/>
          <p:nvPr/>
        </p:nvCxnSpPr>
        <p:spPr>
          <a:xfrm rot="10800000" flipH="1">
            <a:off x="7769625" y="2346500"/>
            <a:ext cx="318600" cy="365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6" name="Google Shape;156;p6"/>
          <p:cNvCxnSpPr/>
          <p:nvPr/>
        </p:nvCxnSpPr>
        <p:spPr>
          <a:xfrm rot="10800000" flipH="1">
            <a:off x="7919075" y="2517475"/>
            <a:ext cx="472200" cy="388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Google Shape;144;p3">
            <a:extLst>
              <a:ext uri="{FF2B5EF4-FFF2-40B4-BE49-F238E27FC236}">
                <a16:creationId xmlns:a16="http://schemas.microsoft.com/office/drawing/2014/main" id="{BFAFE0E1-FC5B-4B7C-5A21-FCC6354D61ED}"/>
              </a:ext>
            </a:extLst>
          </p:cNvPr>
          <p:cNvSpPr txBox="1"/>
          <p:nvPr/>
        </p:nvSpPr>
        <p:spPr>
          <a:xfrm>
            <a:off x="5838624" y="410182"/>
            <a:ext cx="2964000" cy="4311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600" b="1" dirty="0"/>
              <a:t>HÁBITOS DE DISCUSSÃO</a:t>
            </a:r>
            <a:endParaRPr sz="16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Google Shape;145;p3">
            <a:extLst>
              <a:ext uri="{FF2B5EF4-FFF2-40B4-BE49-F238E27FC236}">
                <a16:creationId xmlns:a16="http://schemas.microsoft.com/office/drawing/2014/main" id="{1F48F8F7-844F-7BAE-4D6F-45F4ACCC20DD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94980" y="296082"/>
            <a:ext cx="556444" cy="46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0"/>
          <p:cNvSpPr txBox="1"/>
          <p:nvPr/>
        </p:nvSpPr>
        <p:spPr>
          <a:xfrm>
            <a:off x="540474" y="864520"/>
            <a:ext cx="8069100" cy="4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600" b="1" i="0" u="none" strike="noStrike" cap="none">
                <a:solidFill>
                  <a:srgbClr val="0F0F0F"/>
                </a:solidFill>
              </a:rPr>
              <a:t>PARÂMETROS DO SOM</a:t>
            </a:r>
            <a:endParaRPr sz="2600" i="0" u="none" strike="noStrike" cap="none">
              <a:solidFill>
                <a:srgbClr val="0F0F0F"/>
              </a:solidFill>
            </a:endParaRPr>
          </a:p>
        </p:txBody>
      </p:sp>
      <p:sp>
        <p:nvSpPr>
          <p:cNvPr id="164" name="Google Shape;164;p20"/>
          <p:cNvSpPr txBox="1"/>
          <p:nvPr/>
        </p:nvSpPr>
        <p:spPr>
          <a:xfrm>
            <a:off x="537449" y="1510795"/>
            <a:ext cx="8069100" cy="3016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i="0" u="none" strike="noStrike" cap="none" dirty="0">
                <a:solidFill>
                  <a:srgbClr val="000000"/>
                </a:solidFill>
              </a:rPr>
              <a:t>SÃO AS CARACTERÍSTICAS QUE DEFINEM TODOS OS SONS. </a:t>
            </a:r>
            <a:endParaRPr sz="2000" i="0" u="none" strike="noStrike" cap="none" dirty="0">
              <a:solidFill>
                <a:srgbClr val="000000"/>
              </a:solidFill>
            </a:endParaRPr>
          </a:p>
          <a:p>
            <a:pPr marL="0" marR="0" lvl="0" indent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2000" i="0" u="none" strike="noStrike" cap="none" dirty="0">
                <a:solidFill>
                  <a:srgbClr val="000000"/>
                </a:solidFill>
              </a:rPr>
              <a:t>ELES SÃO FUNDAMENTAIS PARA COMPREENDERMOS OS SONS. </a:t>
            </a:r>
            <a:endParaRPr sz="2000" i="0" u="none" strike="noStrike" cap="none" dirty="0">
              <a:solidFill>
                <a:srgbClr val="000000"/>
              </a:solidFill>
            </a:endParaRPr>
          </a:p>
          <a:p>
            <a:pPr marL="0" marR="0" lvl="0" indent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2000" i="0" u="none" strike="noStrike" cap="none" dirty="0">
                <a:solidFill>
                  <a:srgbClr val="000000"/>
                </a:solidFill>
              </a:rPr>
              <a:t>VAMOS CONHECER ALGUNS PARÂMETROS?</a:t>
            </a:r>
            <a:endParaRPr sz="2000" i="0" u="none" strike="noStrike" cap="none" dirty="0">
              <a:solidFill>
                <a:srgbClr val="000000"/>
              </a:solidFill>
            </a:endParaRPr>
          </a:p>
          <a:p>
            <a:pPr marL="0" marR="0" lvl="0" indent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2000" b="1" i="0" u="none" strike="noStrike" cap="none" dirty="0">
                <a:solidFill>
                  <a:srgbClr val="000099"/>
                </a:solidFill>
              </a:rPr>
              <a:t>     </a:t>
            </a:r>
            <a:r>
              <a:rPr lang="pt-BR" sz="2000" b="1" i="0" u="none" strike="noStrike" cap="none" dirty="0">
                <a:solidFill>
                  <a:srgbClr val="74489D"/>
                </a:solidFill>
              </a:rPr>
              <a:t>DURAÇÃO</a:t>
            </a:r>
            <a:endParaRPr sz="2000" i="0" u="none" strike="noStrike" cap="none" dirty="0">
              <a:solidFill>
                <a:srgbClr val="74489D"/>
              </a:solidFill>
            </a:endParaRPr>
          </a:p>
          <a:p>
            <a:pPr marL="0" marR="0" lvl="0" indent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2000" b="1" i="0" u="none" strike="noStrike" cap="none" dirty="0">
                <a:solidFill>
                  <a:srgbClr val="74489D"/>
                </a:solidFill>
              </a:rPr>
              <a:t>     INTENSIDADE </a:t>
            </a:r>
            <a:endParaRPr sz="2000" i="0" u="none" strike="noStrike" cap="none" dirty="0">
              <a:solidFill>
                <a:srgbClr val="74489D"/>
              </a:solidFill>
            </a:endParaRPr>
          </a:p>
          <a:p>
            <a:pPr marL="0" marR="0" lvl="0" indent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2000" b="1" i="0" u="none" strike="noStrike" cap="none" dirty="0">
                <a:solidFill>
                  <a:srgbClr val="74489D"/>
                </a:solidFill>
              </a:rPr>
              <a:t>     ALTURA</a:t>
            </a:r>
            <a:r>
              <a:rPr lang="pt-BR" sz="2000" b="1" i="0" u="none" strike="noStrike" cap="none" dirty="0">
                <a:solidFill>
                  <a:srgbClr val="000099"/>
                </a:solidFill>
              </a:rPr>
              <a:t>  </a:t>
            </a:r>
            <a:endParaRPr sz="2000" i="0" u="none" strike="noStrike" cap="none" dirty="0">
              <a:solidFill>
                <a:srgbClr val="000000"/>
              </a:solidFill>
            </a:endParaRPr>
          </a:p>
        </p:txBody>
      </p:sp>
      <p:pic>
        <p:nvPicPr>
          <p:cNvPr id="165" name="Google Shape;165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35725" y="2571750"/>
            <a:ext cx="2702025" cy="16814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19;p17">
            <a:extLst>
              <a:ext uri="{FF2B5EF4-FFF2-40B4-BE49-F238E27FC236}">
                <a16:creationId xmlns:a16="http://schemas.microsoft.com/office/drawing/2014/main" id="{BFDE3A2D-B4EF-5010-22D8-49853B7351D4}"/>
              </a:ext>
            </a:extLst>
          </p:cNvPr>
          <p:cNvSpPr txBox="1">
            <a:spLocks/>
          </p:cNvSpPr>
          <p:nvPr/>
        </p:nvSpPr>
        <p:spPr>
          <a:xfrm rot="897">
            <a:off x="7611289" y="459762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5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711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rPr lang="pt-BR" i="0" u="none" strike="noStrike">
                <a:solidFill>
                  <a:srgbClr val="000000"/>
                </a:solidFill>
              </a:rPr>
              <a:t>É A QUANTIDADE DE TEMPO QUE DURA O SOM.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rPr lang="pt-BR" i="0" u="none" strike="noStrike">
                <a:solidFill>
                  <a:srgbClr val="000000"/>
                </a:solidFill>
              </a:rPr>
              <a:t>OS SONS PODEM SER </a:t>
            </a:r>
            <a:r>
              <a:rPr lang="pt-BR" b="1" i="0" u="none" strike="noStrike">
                <a:solidFill>
                  <a:srgbClr val="0F0F0F"/>
                </a:solidFill>
              </a:rPr>
              <a:t>LONGOS</a:t>
            </a:r>
            <a:r>
              <a:rPr lang="pt-BR" i="0" u="none" strike="noStrike">
                <a:solidFill>
                  <a:srgbClr val="000000"/>
                </a:solidFill>
              </a:rPr>
              <a:t> OU </a:t>
            </a:r>
            <a:r>
              <a:rPr lang="pt-BR" b="1" i="0" u="none" strike="noStrike">
                <a:solidFill>
                  <a:srgbClr val="0F0F0F"/>
                </a:solidFill>
              </a:rPr>
              <a:t>CURTOS</a:t>
            </a:r>
            <a:r>
              <a:rPr lang="pt-BR" i="0" u="none" strike="noStrike">
                <a:solidFill>
                  <a:srgbClr val="000000"/>
                </a:solidFill>
              </a:rPr>
              <a:t>.</a:t>
            </a:r>
            <a:endParaRPr/>
          </a:p>
        </p:txBody>
      </p:sp>
      <p:sp>
        <p:nvSpPr>
          <p:cNvPr id="172" name="Google Shape;172;p5"/>
          <p:cNvSpPr txBox="1">
            <a:spLocks noGrp="1"/>
          </p:cNvSpPr>
          <p:nvPr>
            <p:ph type="title"/>
          </p:nvPr>
        </p:nvSpPr>
        <p:spPr>
          <a:xfrm>
            <a:off x="676656" y="685650"/>
            <a:ext cx="3180519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</a:pPr>
            <a:r>
              <a:rPr lang="pt-BR" i="0" u="none" strike="noStrike" dirty="0">
                <a:solidFill>
                  <a:srgbClr val="0F0F0F"/>
                </a:solidFill>
              </a:rPr>
              <a:t>DURAÇÃO</a:t>
            </a:r>
            <a:endParaRPr dirty="0">
              <a:solidFill>
                <a:srgbClr val="0F0F0F"/>
              </a:solidFill>
            </a:endParaRPr>
          </a:p>
        </p:txBody>
      </p:sp>
      <p:sp>
        <p:nvSpPr>
          <p:cNvPr id="173" name="Google Shape;173;p5"/>
          <p:cNvSpPr txBox="1"/>
          <p:nvPr/>
        </p:nvSpPr>
        <p:spPr>
          <a:xfrm>
            <a:off x="926216" y="2101632"/>
            <a:ext cx="1889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>
                <a:solidFill>
                  <a:srgbClr val="0F0F0F"/>
                </a:solidFill>
              </a:rPr>
              <a:t>LONGO</a:t>
            </a:r>
            <a:endParaRPr sz="2000" i="0" u="none" strike="noStrike" cap="none">
              <a:solidFill>
                <a:srgbClr val="0F0F0F"/>
              </a:solidFill>
            </a:endParaRPr>
          </a:p>
        </p:txBody>
      </p:sp>
      <p:sp>
        <p:nvSpPr>
          <p:cNvPr id="174" name="Google Shape;174;p5"/>
          <p:cNvSpPr txBox="1"/>
          <p:nvPr/>
        </p:nvSpPr>
        <p:spPr>
          <a:xfrm>
            <a:off x="5754624" y="2097025"/>
            <a:ext cx="1889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>
                <a:solidFill>
                  <a:srgbClr val="0F0F0F"/>
                </a:solidFill>
              </a:rPr>
              <a:t>CURTO</a:t>
            </a:r>
            <a:endParaRPr sz="2000" i="0" u="none" strike="noStrike" cap="none">
              <a:solidFill>
                <a:srgbClr val="0F0F0F"/>
              </a:solidFill>
            </a:endParaRPr>
          </a:p>
        </p:txBody>
      </p:sp>
      <p:pic>
        <p:nvPicPr>
          <p:cNvPr id="175" name="Google Shape;175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1375" y="2599279"/>
            <a:ext cx="2259440" cy="21857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67736" y="2529201"/>
            <a:ext cx="2006723" cy="2325882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5"/>
          <p:cNvSpPr txBox="1"/>
          <p:nvPr/>
        </p:nvSpPr>
        <p:spPr>
          <a:xfrm rot="20664838">
            <a:off x="2453565" y="2333662"/>
            <a:ext cx="3000159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dk1"/>
                </a:solidFill>
                <a:latin typeface="+mn-lt"/>
                <a:ea typeface="Verdana"/>
                <a:cs typeface="Arial" panose="020B0604020202020204" pitchFamily="34" charset="0"/>
                <a:sym typeface="Verdana"/>
              </a:rPr>
              <a:t>COCORICÓ ÓÓÓÓÓÓ</a:t>
            </a:r>
            <a:endParaRPr sz="2000" dirty="0">
              <a:solidFill>
                <a:schemeClr val="dk1"/>
              </a:solidFill>
              <a:latin typeface="+mn-lt"/>
            </a:endParaRPr>
          </a:p>
        </p:txBody>
      </p:sp>
      <p:sp>
        <p:nvSpPr>
          <p:cNvPr id="178" name="Google Shape;178;p5"/>
          <p:cNvSpPr txBox="1"/>
          <p:nvPr/>
        </p:nvSpPr>
        <p:spPr>
          <a:xfrm rot="-1840667">
            <a:off x="7364704" y="2368930"/>
            <a:ext cx="1010174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dk1"/>
                </a:solidFill>
                <a:latin typeface="+mn-lt"/>
                <a:ea typeface="Verdana"/>
                <a:cs typeface="Arial" panose="020B0604020202020204" pitchFamily="34" charset="0"/>
                <a:sym typeface="Verdana"/>
              </a:rPr>
              <a:t>PIU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dk1"/>
                </a:solidFill>
                <a:latin typeface="+mn-lt"/>
                <a:ea typeface="Verdana"/>
                <a:cs typeface="Arial" panose="020B0604020202020204" pitchFamily="34" charset="0"/>
                <a:sym typeface="Verdana"/>
              </a:rPr>
              <a:t>PIU</a:t>
            </a:r>
            <a:endParaRPr sz="2000" dirty="0">
              <a:solidFill>
                <a:schemeClr val="dk1"/>
              </a:solidFill>
              <a:latin typeface="+mn-lt"/>
            </a:endParaRPr>
          </a:p>
        </p:txBody>
      </p:sp>
      <p:cxnSp>
        <p:nvCxnSpPr>
          <p:cNvPr id="179" name="Google Shape;179;p5"/>
          <p:cNvCxnSpPr/>
          <p:nvPr/>
        </p:nvCxnSpPr>
        <p:spPr>
          <a:xfrm rot="10800000" flipH="1">
            <a:off x="7145550" y="2882600"/>
            <a:ext cx="321000" cy="333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0" name="Google Shape;180;p5"/>
          <p:cNvCxnSpPr/>
          <p:nvPr/>
        </p:nvCxnSpPr>
        <p:spPr>
          <a:xfrm rot="10800000" flipH="1">
            <a:off x="7412225" y="3410825"/>
            <a:ext cx="637200" cy="163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1" name="Google Shape;181;p5"/>
          <p:cNvCxnSpPr/>
          <p:nvPr/>
        </p:nvCxnSpPr>
        <p:spPr>
          <a:xfrm rot="10800000" flipH="1">
            <a:off x="7291500" y="3139025"/>
            <a:ext cx="392700" cy="271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Google Shape;119;p17">
            <a:extLst>
              <a:ext uri="{FF2B5EF4-FFF2-40B4-BE49-F238E27FC236}">
                <a16:creationId xmlns:a16="http://schemas.microsoft.com/office/drawing/2014/main" id="{60AC1743-F98F-80A5-3A69-F780DF01D923}"/>
              </a:ext>
            </a:extLst>
          </p:cNvPr>
          <p:cNvSpPr txBox="1">
            <a:spLocks/>
          </p:cNvSpPr>
          <p:nvPr/>
        </p:nvSpPr>
        <p:spPr>
          <a:xfrm rot="897">
            <a:off x="7611289" y="459762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1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1159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>
                <a:solidFill>
                  <a:srgbClr val="000000"/>
                </a:solidFill>
              </a:rPr>
              <a:t>ESTABELECE SE O SOM É FORTE OU FRACO. SE É UM SOM FORTE, TEM UMA INTENSIDADE MAIOR.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>
                <a:solidFill>
                  <a:srgbClr val="000000"/>
                </a:solidFill>
              </a:rPr>
              <a:t>SE É FRACO, A INTENSIDADE É MENOR.  </a:t>
            </a:r>
            <a:endParaRPr dirty="0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 dirty="0"/>
          </a:p>
        </p:txBody>
      </p:sp>
      <p:sp>
        <p:nvSpPr>
          <p:cNvPr id="188" name="Google Shape;188;p11"/>
          <p:cNvSpPr txBox="1">
            <a:spLocks noGrp="1"/>
          </p:cNvSpPr>
          <p:nvPr>
            <p:ph type="title"/>
          </p:nvPr>
        </p:nvSpPr>
        <p:spPr>
          <a:xfrm>
            <a:off x="456450" y="654625"/>
            <a:ext cx="3176619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pt-BR" dirty="0">
                <a:solidFill>
                  <a:srgbClr val="0F0F0F"/>
                </a:solidFill>
              </a:rPr>
              <a:t>INTENSIDADE</a:t>
            </a:r>
            <a:endParaRPr dirty="0">
              <a:solidFill>
                <a:srgbClr val="0F0F0F"/>
              </a:solidFill>
            </a:endParaRPr>
          </a:p>
        </p:txBody>
      </p:sp>
      <p:sp>
        <p:nvSpPr>
          <p:cNvPr id="189" name="Google Shape;189;p11"/>
          <p:cNvSpPr txBox="1"/>
          <p:nvPr/>
        </p:nvSpPr>
        <p:spPr>
          <a:xfrm>
            <a:off x="1963514" y="2411521"/>
            <a:ext cx="1889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>
                <a:solidFill>
                  <a:srgbClr val="0F0F0F"/>
                </a:solidFill>
              </a:rPr>
              <a:t>FORTE</a:t>
            </a:r>
            <a:endParaRPr sz="2000" i="0" u="none" strike="noStrike" cap="none">
              <a:solidFill>
                <a:srgbClr val="0F0F0F"/>
              </a:solidFill>
            </a:endParaRPr>
          </a:p>
        </p:txBody>
      </p:sp>
      <p:sp>
        <p:nvSpPr>
          <p:cNvPr id="190" name="Google Shape;190;p11"/>
          <p:cNvSpPr txBox="1"/>
          <p:nvPr/>
        </p:nvSpPr>
        <p:spPr>
          <a:xfrm>
            <a:off x="5754624" y="2399489"/>
            <a:ext cx="1889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>
                <a:solidFill>
                  <a:srgbClr val="0F0F0F"/>
                </a:solidFill>
              </a:rPr>
              <a:t>FRACO</a:t>
            </a:r>
            <a:endParaRPr sz="1300" i="0" u="none" strike="noStrike" cap="none">
              <a:solidFill>
                <a:srgbClr val="0F0F0F"/>
              </a:solidFill>
            </a:endParaRPr>
          </a:p>
        </p:txBody>
      </p:sp>
      <p:pic>
        <p:nvPicPr>
          <p:cNvPr id="191" name="Google Shape;191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17123" y="2908726"/>
            <a:ext cx="2026487" cy="1876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88729" y="2868117"/>
            <a:ext cx="1889759" cy="1916889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11"/>
          <p:cNvSpPr txBox="1"/>
          <p:nvPr/>
        </p:nvSpPr>
        <p:spPr>
          <a:xfrm rot="1244605">
            <a:off x="548625" y="3024525"/>
            <a:ext cx="1191754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dk1"/>
                </a:solidFill>
                <a:latin typeface="+mn-lt"/>
                <a:ea typeface="Verdana"/>
                <a:cs typeface="Arial" panose="020B0604020202020204" pitchFamily="34" charset="0"/>
                <a:sym typeface="Verdana"/>
              </a:rPr>
              <a:t>TUM</a:t>
            </a:r>
            <a:r>
              <a:rPr lang="pt-BR" sz="2000" dirty="0">
                <a:solidFill>
                  <a:schemeClr val="dk1"/>
                </a:solidFill>
                <a:latin typeface="+mn-lt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sz="2000" dirty="0">
              <a:solidFill>
                <a:schemeClr val="lt1"/>
              </a:solidFill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dk1"/>
                </a:solidFill>
                <a:latin typeface="+mn-lt"/>
                <a:ea typeface="Verdana"/>
                <a:cs typeface="Arial" panose="020B0604020202020204" pitchFamily="34" charset="0"/>
                <a:sym typeface="Verdana"/>
              </a:rPr>
              <a:t>  TUM</a:t>
            </a:r>
            <a:endParaRPr sz="2000" dirty="0">
              <a:latin typeface="+mn-lt"/>
            </a:endParaRPr>
          </a:p>
        </p:txBody>
      </p:sp>
      <p:sp>
        <p:nvSpPr>
          <p:cNvPr id="194" name="Google Shape;194;p11"/>
          <p:cNvSpPr txBox="1"/>
          <p:nvPr/>
        </p:nvSpPr>
        <p:spPr>
          <a:xfrm rot="-1181210">
            <a:off x="7135749" y="3207572"/>
            <a:ext cx="1541504" cy="492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dk1"/>
                </a:solidFill>
                <a:latin typeface="+mn-lt"/>
                <a:ea typeface="Verdana"/>
                <a:cs typeface="Arial" panose="020B0604020202020204" pitchFamily="34" charset="0"/>
                <a:sym typeface="Verdana"/>
              </a:rPr>
              <a:t>MIAU</a:t>
            </a:r>
            <a:endParaRPr sz="2000" dirty="0">
              <a:latin typeface="+mn-lt"/>
            </a:endParaRPr>
          </a:p>
        </p:txBody>
      </p:sp>
      <p:cxnSp>
        <p:nvCxnSpPr>
          <p:cNvPr id="195" name="Google Shape;195;p11"/>
          <p:cNvCxnSpPr/>
          <p:nvPr/>
        </p:nvCxnSpPr>
        <p:spPr>
          <a:xfrm rot="10800000" flipH="1">
            <a:off x="6852800" y="4009050"/>
            <a:ext cx="668100" cy="48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6" name="Google Shape;196;p11"/>
          <p:cNvCxnSpPr/>
          <p:nvPr/>
        </p:nvCxnSpPr>
        <p:spPr>
          <a:xfrm rot="10800000" flipH="1">
            <a:off x="6813975" y="3431250"/>
            <a:ext cx="564300" cy="368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7" name="Google Shape;197;p11"/>
          <p:cNvCxnSpPr/>
          <p:nvPr/>
        </p:nvCxnSpPr>
        <p:spPr>
          <a:xfrm rot="10800000" flipH="1">
            <a:off x="6813975" y="3849000"/>
            <a:ext cx="441000" cy="110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8" name="Google Shape;198;p11"/>
          <p:cNvCxnSpPr/>
          <p:nvPr/>
        </p:nvCxnSpPr>
        <p:spPr>
          <a:xfrm>
            <a:off x="915600" y="3928463"/>
            <a:ext cx="700500" cy="18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9" name="Google Shape;199;p11"/>
          <p:cNvCxnSpPr/>
          <p:nvPr/>
        </p:nvCxnSpPr>
        <p:spPr>
          <a:xfrm>
            <a:off x="1204300" y="2828150"/>
            <a:ext cx="520500" cy="489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0" name="Google Shape;200;p11"/>
          <p:cNvCxnSpPr/>
          <p:nvPr/>
        </p:nvCxnSpPr>
        <p:spPr>
          <a:xfrm>
            <a:off x="1445150" y="3589575"/>
            <a:ext cx="279900" cy="132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Google Shape;119;p17">
            <a:extLst>
              <a:ext uri="{FF2B5EF4-FFF2-40B4-BE49-F238E27FC236}">
                <a16:creationId xmlns:a16="http://schemas.microsoft.com/office/drawing/2014/main" id="{0A897312-FB1E-D663-7853-D888EFD61FF8}"/>
              </a:ext>
            </a:extLst>
          </p:cNvPr>
          <p:cNvSpPr txBox="1">
            <a:spLocks/>
          </p:cNvSpPr>
          <p:nvPr/>
        </p:nvSpPr>
        <p:spPr>
          <a:xfrm rot="897">
            <a:off x="7611289" y="459762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2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824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rPr lang="pt-BR" dirty="0">
                <a:solidFill>
                  <a:srgbClr val="0F0F0F"/>
                </a:solidFill>
              </a:rPr>
              <a:t>UM SOM PODE SER </a:t>
            </a:r>
            <a:r>
              <a:rPr lang="pt-BR" b="1" dirty="0">
                <a:solidFill>
                  <a:srgbClr val="0F0F0F"/>
                </a:solidFill>
              </a:rPr>
              <a:t>AGUDO</a:t>
            </a:r>
            <a:r>
              <a:rPr lang="pt-BR" dirty="0">
                <a:solidFill>
                  <a:srgbClr val="0F0F0F"/>
                </a:solidFill>
              </a:rPr>
              <a:t>, COMO O SOM DE UM GRILO, OU </a:t>
            </a:r>
            <a:r>
              <a:rPr lang="pt-BR" b="1" dirty="0">
                <a:solidFill>
                  <a:srgbClr val="0F0F0F"/>
                </a:solidFill>
              </a:rPr>
              <a:t>GRAVE</a:t>
            </a:r>
            <a:r>
              <a:rPr lang="pt-BR" dirty="0">
                <a:solidFill>
                  <a:srgbClr val="0F0F0F"/>
                </a:solidFill>
              </a:rPr>
              <a:t>, COMO UM MUGIDO DE UM BOI.</a:t>
            </a:r>
            <a:endParaRPr dirty="0">
              <a:solidFill>
                <a:srgbClr val="0F0F0F"/>
              </a:solidFill>
            </a:endParaRPr>
          </a:p>
        </p:txBody>
      </p:sp>
      <p:sp>
        <p:nvSpPr>
          <p:cNvPr id="207" name="Google Shape;207;p12"/>
          <p:cNvSpPr txBox="1">
            <a:spLocks noGrp="1"/>
          </p:cNvSpPr>
          <p:nvPr>
            <p:ph type="title"/>
          </p:nvPr>
        </p:nvSpPr>
        <p:spPr>
          <a:xfrm>
            <a:off x="516592" y="653700"/>
            <a:ext cx="3115816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pt-BR" sz="2400" dirty="0">
                <a:solidFill>
                  <a:srgbClr val="0F0F0F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ALTURA</a:t>
            </a:r>
            <a:endParaRPr sz="2400" dirty="0">
              <a:solidFill>
                <a:srgbClr val="0F0F0F"/>
              </a:solidFill>
            </a:endParaRPr>
          </a:p>
        </p:txBody>
      </p:sp>
      <p:sp>
        <p:nvSpPr>
          <p:cNvPr id="208" name="Google Shape;208;p12"/>
          <p:cNvSpPr txBox="1"/>
          <p:nvPr/>
        </p:nvSpPr>
        <p:spPr>
          <a:xfrm>
            <a:off x="2014353" y="2095623"/>
            <a:ext cx="1889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>
                <a:solidFill>
                  <a:srgbClr val="0F0F0F"/>
                </a:solidFill>
              </a:rPr>
              <a:t>AGUDO</a:t>
            </a:r>
            <a:endParaRPr sz="2000" i="0" u="none" strike="noStrike" cap="none">
              <a:solidFill>
                <a:srgbClr val="0F0F0F"/>
              </a:solidFill>
            </a:endParaRPr>
          </a:p>
        </p:txBody>
      </p:sp>
      <p:sp>
        <p:nvSpPr>
          <p:cNvPr id="209" name="Google Shape;209;p12"/>
          <p:cNvSpPr txBox="1"/>
          <p:nvPr/>
        </p:nvSpPr>
        <p:spPr>
          <a:xfrm>
            <a:off x="6295292" y="2138773"/>
            <a:ext cx="1889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>
                <a:solidFill>
                  <a:srgbClr val="0F0F0F"/>
                </a:solidFill>
              </a:rPr>
              <a:t>GRAVE</a:t>
            </a:r>
            <a:endParaRPr sz="2000" i="0" u="none" strike="noStrike" cap="none">
              <a:solidFill>
                <a:srgbClr val="0F0F0F"/>
              </a:solidFill>
            </a:endParaRPr>
          </a:p>
        </p:txBody>
      </p:sp>
      <p:pic>
        <p:nvPicPr>
          <p:cNvPr id="210" name="Google Shape;210;p12"/>
          <p:cNvPicPr preferRelativeResize="0"/>
          <p:nvPr/>
        </p:nvPicPr>
        <p:blipFill rotWithShape="1">
          <a:blip r:embed="rId3">
            <a:alphaModFix/>
          </a:blip>
          <a:srcRect l="6906" r="8355"/>
          <a:stretch/>
        </p:blipFill>
        <p:spPr>
          <a:xfrm>
            <a:off x="7028450" y="2936825"/>
            <a:ext cx="1720150" cy="176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935292">
            <a:off x="1956330" y="2956096"/>
            <a:ext cx="2658661" cy="1602496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12"/>
          <p:cNvSpPr txBox="1"/>
          <p:nvPr/>
        </p:nvSpPr>
        <p:spPr>
          <a:xfrm rot="898222">
            <a:off x="808099" y="2949844"/>
            <a:ext cx="1080058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dk1"/>
                </a:solidFill>
                <a:latin typeface="+mn-lt"/>
                <a:ea typeface="Verdana"/>
                <a:cs typeface="Arial" panose="020B0604020202020204" pitchFamily="34" charset="0"/>
                <a:sym typeface="Verdana"/>
              </a:rPr>
              <a:t>CRI       </a:t>
            </a:r>
            <a:endParaRPr sz="2000" b="1" dirty="0">
              <a:solidFill>
                <a:schemeClr val="dk1"/>
              </a:solidFill>
              <a:latin typeface="+mn-lt"/>
              <a:ea typeface="Verdana"/>
              <a:cs typeface="Arial" panose="020B0604020202020204" pitchFamily="34" charset="0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dk1"/>
                </a:solidFill>
                <a:latin typeface="+mn-lt"/>
                <a:ea typeface="Verdana"/>
                <a:cs typeface="Arial" panose="020B0604020202020204" pitchFamily="34" charset="0"/>
                <a:sym typeface="Verdana"/>
              </a:rPr>
              <a:t>  CRI</a:t>
            </a:r>
            <a:endParaRPr sz="2000" dirty="0">
              <a:latin typeface="+mn-lt"/>
            </a:endParaRPr>
          </a:p>
        </p:txBody>
      </p:sp>
      <p:cxnSp>
        <p:nvCxnSpPr>
          <p:cNvPr id="213" name="Google Shape;213;p12"/>
          <p:cNvCxnSpPr/>
          <p:nvPr/>
        </p:nvCxnSpPr>
        <p:spPr>
          <a:xfrm rot="10800000" flipH="1">
            <a:off x="1328600" y="3884875"/>
            <a:ext cx="668100" cy="209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4" name="Google Shape;214;p12"/>
          <p:cNvCxnSpPr/>
          <p:nvPr/>
        </p:nvCxnSpPr>
        <p:spPr>
          <a:xfrm>
            <a:off x="1538400" y="2843675"/>
            <a:ext cx="536100" cy="287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5" name="Google Shape;215;p12"/>
          <p:cNvCxnSpPr/>
          <p:nvPr/>
        </p:nvCxnSpPr>
        <p:spPr>
          <a:xfrm>
            <a:off x="1654925" y="3457500"/>
            <a:ext cx="388500" cy="101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6" name="Google Shape;216;p12"/>
          <p:cNvCxnSpPr/>
          <p:nvPr/>
        </p:nvCxnSpPr>
        <p:spPr>
          <a:xfrm flipH="1">
            <a:off x="6244750" y="3767400"/>
            <a:ext cx="691500" cy="171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7" name="Google Shape;217;p12"/>
          <p:cNvCxnSpPr/>
          <p:nvPr/>
        </p:nvCxnSpPr>
        <p:spPr>
          <a:xfrm rot="10800000">
            <a:off x="6396100" y="3612750"/>
            <a:ext cx="489600" cy="31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8" name="Google Shape;218;p12"/>
          <p:cNvCxnSpPr/>
          <p:nvPr/>
        </p:nvCxnSpPr>
        <p:spPr>
          <a:xfrm>
            <a:off x="6295300" y="3326100"/>
            <a:ext cx="590400" cy="163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9" name="Google Shape;219;p12"/>
          <p:cNvSpPr txBox="1"/>
          <p:nvPr/>
        </p:nvSpPr>
        <p:spPr>
          <a:xfrm rot="666705">
            <a:off x="5318065" y="3261985"/>
            <a:ext cx="1173703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dk1"/>
                </a:solidFill>
                <a:latin typeface="+mn-lt"/>
                <a:ea typeface="Verdana"/>
                <a:cs typeface="Arial" panose="020B0604020202020204" pitchFamily="34" charset="0"/>
                <a:sym typeface="Verdana"/>
              </a:rPr>
              <a:t>MÚÚÚÚ</a:t>
            </a:r>
            <a:endParaRPr sz="2000" dirty="0">
              <a:latin typeface="+mn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7"/>
          <p:cNvSpPr txBox="1"/>
          <p:nvPr/>
        </p:nvSpPr>
        <p:spPr>
          <a:xfrm>
            <a:off x="418810" y="682347"/>
            <a:ext cx="8306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>
                <a:solidFill>
                  <a:srgbClr val="0F0F0F"/>
                </a:solidFill>
              </a:rPr>
              <a:t>AGORA É COM VOCÊ. VAMOS PRATICAR?</a:t>
            </a:r>
            <a:endParaRPr sz="2600" i="0" u="none" strike="noStrike" cap="none">
              <a:solidFill>
                <a:srgbClr val="0F0F0F"/>
              </a:solidFill>
            </a:endParaRPr>
          </a:p>
        </p:txBody>
      </p:sp>
      <p:sp>
        <p:nvSpPr>
          <p:cNvPr id="225" name="Google Shape;225;p17"/>
          <p:cNvSpPr txBox="1"/>
          <p:nvPr/>
        </p:nvSpPr>
        <p:spPr>
          <a:xfrm>
            <a:off x="361235" y="1185359"/>
            <a:ext cx="7697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i="0" u="none" strike="noStrike" cap="none" dirty="0">
                <a:solidFill>
                  <a:srgbClr val="0F0F0F"/>
                </a:solidFill>
              </a:rPr>
              <a:t>SOBRE A </a:t>
            </a:r>
            <a:r>
              <a:rPr lang="pt-BR" sz="2000" b="1" i="0" u="none" strike="noStrike" cap="none" dirty="0">
                <a:solidFill>
                  <a:srgbClr val="0F0F0F"/>
                </a:solidFill>
              </a:rPr>
              <a:t>DURAÇÃO</a:t>
            </a:r>
            <a:r>
              <a:rPr lang="pt-BR" sz="2000" i="0" u="none" strike="noStrike" cap="none" dirty="0">
                <a:solidFill>
                  <a:srgbClr val="0F0F0F"/>
                </a:solidFill>
              </a:rPr>
              <a:t>, RESPONDA: </a:t>
            </a:r>
            <a:br>
              <a:rPr lang="pt-BR" sz="2000" i="0" u="none" strike="noStrike" cap="none" dirty="0">
                <a:solidFill>
                  <a:srgbClr val="0F0F0F"/>
                </a:solidFill>
              </a:rPr>
            </a:br>
            <a:r>
              <a:rPr lang="pt-BR" sz="2000" i="0" u="none" strike="noStrike" cap="none" dirty="0">
                <a:solidFill>
                  <a:srgbClr val="0F0F0F"/>
                </a:solidFill>
              </a:rPr>
              <a:t>QUAL É O SOM </a:t>
            </a:r>
            <a:r>
              <a:rPr lang="pt-BR" sz="2000" b="1" i="0" u="none" strike="noStrike" cap="none" dirty="0">
                <a:solidFill>
                  <a:srgbClr val="0F0F0F"/>
                </a:solidFill>
              </a:rPr>
              <a:t>LONGO </a:t>
            </a:r>
            <a:r>
              <a:rPr lang="pt-BR" sz="2000" i="0" u="none" strike="noStrike" cap="none" dirty="0">
                <a:solidFill>
                  <a:srgbClr val="0F0F0F"/>
                </a:solidFill>
              </a:rPr>
              <a:t>E QUAL É O </a:t>
            </a:r>
            <a:r>
              <a:rPr lang="pt-BR" sz="2000" b="1" i="0" u="none" strike="noStrike" cap="none" dirty="0">
                <a:solidFill>
                  <a:srgbClr val="0F0F0F"/>
                </a:solidFill>
              </a:rPr>
              <a:t>CURTO</a:t>
            </a:r>
            <a:r>
              <a:rPr lang="pt-BR" sz="2000" i="0" u="none" strike="noStrike" cap="none" dirty="0">
                <a:solidFill>
                  <a:srgbClr val="0F0F0F"/>
                </a:solidFill>
              </a:rPr>
              <a:t>? </a:t>
            </a:r>
            <a:endParaRPr sz="2000" i="0" u="none" strike="noStrike" cap="none" dirty="0">
              <a:solidFill>
                <a:srgbClr val="0F0F0F"/>
              </a:solidFill>
            </a:endParaRPr>
          </a:p>
        </p:txBody>
      </p:sp>
      <p:sp>
        <p:nvSpPr>
          <p:cNvPr id="226" name="Google Shape;226;p17"/>
          <p:cNvSpPr txBox="1"/>
          <p:nvPr/>
        </p:nvSpPr>
        <p:spPr>
          <a:xfrm>
            <a:off x="1505237" y="4011568"/>
            <a:ext cx="2418906" cy="461665"/>
          </a:xfrm>
          <a:prstGeom prst="rect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  <p:sp>
        <p:nvSpPr>
          <p:cNvPr id="227" name="Google Shape;227;p17"/>
          <p:cNvSpPr txBox="1"/>
          <p:nvPr/>
        </p:nvSpPr>
        <p:spPr>
          <a:xfrm>
            <a:off x="4827000" y="4036553"/>
            <a:ext cx="2418906" cy="461665"/>
          </a:xfrm>
          <a:prstGeom prst="rect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  <p:pic>
        <p:nvPicPr>
          <p:cNvPr id="228" name="Google Shape;228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63118" y="2737234"/>
            <a:ext cx="2261025" cy="1100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34117" y="2455562"/>
            <a:ext cx="1804671" cy="1487345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17"/>
          <p:cNvSpPr txBox="1"/>
          <p:nvPr/>
        </p:nvSpPr>
        <p:spPr>
          <a:xfrm rot="1787741">
            <a:off x="74564" y="2277992"/>
            <a:ext cx="1804557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dk1"/>
                </a:solidFill>
              </a:rPr>
              <a:t>TRIMMMMM</a:t>
            </a:r>
            <a:endParaRPr sz="2000" dirty="0"/>
          </a:p>
        </p:txBody>
      </p:sp>
      <p:sp>
        <p:nvSpPr>
          <p:cNvPr id="231" name="Google Shape;231;p17"/>
          <p:cNvSpPr txBox="1"/>
          <p:nvPr/>
        </p:nvSpPr>
        <p:spPr>
          <a:xfrm rot="-1264081">
            <a:off x="7105996" y="1888468"/>
            <a:ext cx="1375335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dk1"/>
                </a:solidFill>
              </a:rPr>
              <a:t>CLAP  </a:t>
            </a:r>
            <a:endParaRPr sz="2000" b="1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dk1"/>
                </a:solidFill>
              </a:rPr>
              <a:t>       CLAP</a:t>
            </a:r>
            <a:endParaRPr sz="2000"/>
          </a:p>
        </p:txBody>
      </p:sp>
      <p:cxnSp>
        <p:nvCxnSpPr>
          <p:cNvPr id="232" name="Google Shape;232;p17"/>
          <p:cNvCxnSpPr/>
          <p:nvPr/>
        </p:nvCxnSpPr>
        <p:spPr>
          <a:xfrm rot="10800000" flipH="1">
            <a:off x="7272375" y="2919525"/>
            <a:ext cx="762000" cy="17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3" name="Google Shape;233;p17"/>
          <p:cNvCxnSpPr/>
          <p:nvPr/>
        </p:nvCxnSpPr>
        <p:spPr>
          <a:xfrm rot="10800000" flipH="1">
            <a:off x="7023750" y="1810450"/>
            <a:ext cx="388500" cy="427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4" name="Google Shape;234;p17"/>
          <p:cNvCxnSpPr/>
          <p:nvPr/>
        </p:nvCxnSpPr>
        <p:spPr>
          <a:xfrm rot="10800000" flipH="1">
            <a:off x="7163600" y="2501875"/>
            <a:ext cx="380700" cy="217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5" name="Google Shape;235;p17"/>
          <p:cNvCxnSpPr/>
          <p:nvPr/>
        </p:nvCxnSpPr>
        <p:spPr>
          <a:xfrm>
            <a:off x="715475" y="3186300"/>
            <a:ext cx="784200" cy="92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6" name="Google Shape;236;p17"/>
          <p:cNvCxnSpPr/>
          <p:nvPr/>
        </p:nvCxnSpPr>
        <p:spPr>
          <a:xfrm>
            <a:off x="1375225" y="2214350"/>
            <a:ext cx="528300" cy="637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7" name="Google Shape;237;p17"/>
          <p:cNvCxnSpPr/>
          <p:nvPr/>
        </p:nvCxnSpPr>
        <p:spPr>
          <a:xfrm>
            <a:off x="1505142" y="2978547"/>
            <a:ext cx="305100" cy="160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" name="Google Shape;205;p2">
            <a:extLst>
              <a:ext uri="{FF2B5EF4-FFF2-40B4-BE49-F238E27FC236}">
                <a16:creationId xmlns:a16="http://schemas.microsoft.com/office/drawing/2014/main" id="{CE92B3D4-26C3-0C8D-5362-208C32A4785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12582" y="429047"/>
            <a:ext cx="651783" cy="485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1521</Words>
  <Application>Microsoft Office PowerPoint</Application>
  <PresentationFormat>Apresentação na tela (16:9)</PresentationFormat>
  <Paragraphs>132</Paragraphs>
  <Slides>19</Slides>
  <Notes>19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7" baseType="lpstr">
      <vt:lpstr>Grandstander</vt:lpstr>
      <vt:lpstr>Verdana</vt:lpstr>
      <vt:lpstr>Arial</vt:lpstr>
      <vt:lpstr>Lato</vt:lpstr>
      <vt:lpstr>Calibri</vt:lpstr>
      <vt:lpstr>Grandstander Medium</vt:lpstr>
      <vt:lpstr>Grandstander SemiBold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DURAÇÃO</vt:lpstr>
      <vt:lpstr>INTENSIDADE</vt:lpstr>
      <vt:lpstr>ALTURA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Walter Junior</dc:creator>
  <cp:lastModifiedBy>Lucas Sampaio Lucena</cp:lastModifiedBy>
  <cp:revision>6</cp:revision>
  <dcterms:modified xsi:type="dcterms:W3CDTF">2024-10-24T14:09:42Z</dcterms:modified>
</cp:coreProperties>
</file>