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5143500" type="screen16x9"/>
  <p:notesSz cx="6858000" cy="9144000"/>
  <p:embeddedFontLst>
    <p:embeddedFont>
      <p:font typeface="Grandstander" pitchFamily="2" charset="0"/>
      <p:regular r:id="rId17"/>
      <p:bold r:id="rId18"/>
      <p:italic r:id="rId19"/>
      <p:boldItalic r:id="rId20"/>
    </p:embeddedFont>
    <p:embeddedFont>
      <p:font typeface="Grandstander Medium" pitchFamily="2" charset="0"/>
      <p:regular r:id="rId21"/>
      <p:italic r:id="rId22"/>
    </p:embeddedFont>
    <p:embeddedFont>
      <p:font typeface="Grandstander SemiBold" pitchFamily="2" charset="0"/>
      <p:bold r:id="rId23"/>
      <p:boldItalic r:id="rId24"/>
    </p:embeddedFont>
    <p:embeddedFont>
      <p:font typeface="Lato" panose="020F0502020204030203" pitchFamily="34" charset="0"/>
      <p:regular r:id="rId25"/>
      <p:bold r:id="rId26"/>
      <p:italic r:id="rId27"/>
      <p:boldItalic r:id="rId28"/>
    </p:embeddedFont>
    <p:embeddedFont>
      <p:font typeface="Verdana" panose="020B0604030504040204" pitchFamily="34" charset="0"/>
      <p:regular r:id="rId29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73" userDrawn="1">
          <p15:clr>
            <a:srgbClr val="747775"/>
          </p15:clr>
        </p15:guide>
        <p15:guide id="2" pos="272" userDrawn="1">
          <p15:clr>
            <a:srgbClr val="747775"/>
          </p15:clr>
        </p15:guide>
        <p15:guide id="3" pos="2880" userDrawn="1">
          <p15:clr>
            <a:srgbClr val="747775"/>
          </p15:clr>
        </p15:guide>
      </p15:sldGuideLst>
    </p:ext>
    <p:ext uri="{2D200454-40CA-4A62-9FC3-DE9A4176ACB9}">
      <p15:notes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7" roundtripDataSignature="AMtx7mgPDISIk7fTLj0VoP8pFhEi5ZRITA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C02D012-0CF2-07AD-4F6E-C55C46E7E897}" name="Yara Regina Kositis" initials="YK" userId="ffd25005068dc11a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48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260" autoAdjust="0"/>
  </p:normalViewPr>
  <p:slideViewPr>
    <p:cSldViewPr snapToGrid="0">
      <p:cViewPr varScale="1">
        <p:scale>
          <a:sx n="111" d="100"/>
          <a:sy n="111" d="100"/>
        </p:scale>
        <p:origin x="318" y="96"/>
      </p:cViewPr>
      <p:guideLst>
        <p:guide orient="horz" pos="373"/>
        <p:guide pos="27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30" d="100"/>
          <a:sy n="130" d="100"/>
        </p:scale>
        <p:origin x="1176" y="-29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9" Type="http://schemas.openxmlformats.org/officeDocument/2006/relationships/viewProps" Target="viewProps.xml"/><Relationship Id="rId21" Type="http://schemas.openxmlformats.org/officeDocument/2006/relationships/font" Target="fonts/font5.fntdata"/><Relationship Id="rId42" Type="http://schemas.microsoft.com/office/2018/10/relationships/authors" Target="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37" Type="http://customschemas.google.com/relationships/presentationmetadata" Target="meta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JI9L5aZqJIE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child-playing-drums-ilustra%C3%A7%C3%A3o-royalty-free/861030516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gettyimages.com.br/detail/ilustra%C3%A7%C3%A3o/music-staff-with-music-notes-vector-ilustra%C3%A7%C3%A3o-royalty-free/475582788?phrase=PARTITURA&amp;adppopup=true" TargetMode="External"/><Relationship Id="rId4" Type="http://schemas.openxmlformats.org/officeDocument/2006/relationships/hyperlink" Target="https://br.freepik.com/vetores-gratis/menina-em-moldura-redonda-de-arco-iris-com-simbolos-de-melodia_18681496.htm#page=11&amp;query=JOGO%20MUSICAL%20CRIAN%C3%87A&amp;position=6&amp;from_view=search&amp;track=ais" TargetMode="Externa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child-playing-drums-ilustra%C3%A7%C3%A3o-royalty-free/861030516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usicca.com/pt/piano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br.freepik.com/vetores-gratis/menina-em-moldura-redonda-de-arco-iris-com-simbolos-de-melodia_18681496.htm#page=11&amp;query=JOGO%20MUSICAL%20CRIAN%C3%87A&amp;position=6&amp;from_view=search&amp;track=ais" TargetMode="External"/><Relationship Id="rId5" Type="http://schemas.openxmlformats.org/officeDocument/2006/relationships/hyperlink" Target="https://www.musicca.com/pt/bateria" TargetMode="External"/><Relationship Id="rId4" Type="http://schemas.openxmlformats.org/officeDocument/2006/relationships/hyperlink" Target="https://www.musicca.com/pt/guitarra" TargetMode="Externa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music-staff-with-music-notes-vector-ilustra%C3%A7%C3%A3o-royalty-free/475582788?phrase=PARTITURA&amp;adppopup=true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" name="Google Shape;5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Material digital previsto para duas aulas.</a:t>
            </a: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-158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pt-BR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 para que a noção de altura fique ainda mais evidente, sugerimos que você cante e dance com a turma a música sugerida acima:</a:t>
            </a:r>
            <a:endParaRPr b="0" dirty="0"/>
          </a:p>
          <a:p>
            <a:pPr marL="158750" lvl="0" indent="-158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pt-BR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Para a representação do som “agudo”, o corpo deverá ficar ereto.</a:t>
            </a:r>
          </a:p>
          <a:p>
            <a:pPr marL="158750" lvl="0" indent="-158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pt-BR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Para a representação do som “médio”, o corpo deverá ficar encolhido.</a:t>
            </a:r>
          </a:p>
          <a:p>
            <a:pPr marL="158750" lvl="0" indent="-158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pt-BR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Já para a representação do som “grave”, o corpo deverá ficar agachado.</a:t>
            </a: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pt-BR" b="0" dirty="0"/>
            </a:br>
            <a:r>
              <a:rPr lang="pt-BR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MÚSICA: </a:t>
            </a:r>
            <a:r>
              <a:rPr lang="pt-BR" sz="1800" b="0" i="0" u="sng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https://www.youtube.com/watch?v=JI9L5aZqJIE</a:t>
            </a:r>
            <a:r>
              <a:rPr lang="pt-BR" sz="1800" u="sng" dirty="0"/>
              <a:t> </a:t>
            </a:r>
            <a:r>
              <a:rPr lang="pt-BR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dirty="0"/>
          </a:p>
        </p:txBody>
      </p:sp>
      <p:sp>
        <p:nvSpPr>
          <p:cNvPr id="169" name="Google Shape;169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80" name="Google Shape;180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90" name="Google Shape;190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Imagem Slide 3: </a:t>
            </a:r>
            <a:r>
              <a:rPr lang="pt-BR" sz="1100" b="0" i="0" u="sng" strike="noStrik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https://www.gettyimages.com.br/detail/ilustra%C3%A7%C3%A3o/child-playing-drums-ilustra%C3%A7%C3%A3o-royalty-free/861030516</a:t>
            </a:r>
            <a:r>
              <a:rPr lang="pt-BR" sz="1100" b="0" i="0" u="none" strike="noStrik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?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dirty="0"/>
              <a:t>Imagem Slide 4: </a:t>
            </a:r>
            <a:r>
              <a:rPr lang="pt-BR" sz="1100" b="0" i="0" u="sng" strike="noStrik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https://br.freepik.com/vetores-gratis/menina-em-moldura-redonda-de-arco-iris-com-simbolos-de-melodia_18681496.htm#page=11&amp;query=JOGO%20MUSICAL%20CRIAN%C3%87A&amp;position=6&amp;from_view=search&amp;track=ais</a:t>
            </a:r>
            <a:endParaRPr lang="pt-BR" sz="1100" b="0" i="0" u="sng" strike="noStrik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dirty="0"/>
              <a:t>Imagem Slide 5: </a:t>
            </a:r>
            <a:r>
              <a:rPr lang="pt-BR" dirty="0">
                <a:hlinkClick r:id="rId5"/>
              </a:rPr>
              <a:t>https://www.gettyimages.com.br/detail/ilustra%C3%A7%C3%A3o/music-staff-with-music-notes-vector-ilustra%C3%A7%C3%A3o-royalty-free/475582788?phrase=PARTITURA&amp;adppopup=true</a:t>
            </a:r>
            <a:r>
              <a:rPr lang="pt-BR" dirty="0"/>
              <a:t> </a:t>
            </a:r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98" name="Google Shape;198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6" name="Google Shape;20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29bff5210c6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" name="Google Shape;74;g29bff5210c6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pt-BR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HABILIDADE: </a:t>
            </a:r>
            <a:r>
              <a:rPr lang="pt-BR" sz="1800" b="0" i="0" u="none" strike="noStrik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(EF02AR14) Perceber, explorar e identificar a intensidade, a altura e a duração por meio de jogos, brincadeiras, canções e práticas diversas de apreciação musical. 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(Currículo Paulista, 2019)</a:t>
            </a: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1900" dirty="0">
                <a:solidFill>
                  <a:schemeClr val="dk1"/>
                </a:solidFill>
              </a:rPr>
              <a:t>Caro Professor,</a:t>
            </a:r>
            <a:r>
              <a:rPr lang="pt-BR" sz="1900" b="1" dirty="0">
                <a:solidFill>
                  <a:schemeClr val="dk1"/>
                </a:solidFill>
              </a:rPr>
              <a:t> </a:t>
            </a:r>
            <a:r>
              <a:rPr lang="pt-BR" sz="1900" dirty="0">
                <a:solidFill>
                  <a:schemeClr val="dk1"/>
                </a:solidFill>
              </a:rPr>
              <a:t>estabeleça normas de comunicação produtiva e respeitosa durante as discussões em sala de aula, ensine e reforce hábitos como escutar ativamente, responder às falas dos colegas, citar fontes e justificar argumentos, promovendo uma discussão ordenada e significativa.</a:t>
            </a:r>
          </a:p>
          <a:p>
            <a:pPr marL="15875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pt-BR" sz="2000" b="0" i="0" u="sng" strike="noStrik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Imagem: https://www.gettyimages.com.br/detail/ilustra%C3%A7%C3%A3o/child-playing-drums-ilustra%C3%A7%C3%A3o-royalty-free/861030516</a:t>
            </a:r>
            <a:r>
              <a:rPr lang="pt-BR" sz="2000" b="0" i="0" u="none" strike="noStrik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?</a:t>
            </a:r>
          </a:p>
          <a:p>
            <a:pPr marL="15875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pt-BR" sz="2000" b="0" i="0" u="none" strike="noStrik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 </a:t>
            </a:r>
            <a:endParaRPr lang="pt-BR" sz="2000" b="0" dirty="0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9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80" name="Google Shape;8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pt-BR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 segue abaixo uma sugestão para explorar com os estudantes os sons graves e agudos que temos no piano e no violão. </a:t>
            </a:r>
            <a:br>
              <a:rPr lang="pt-BR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br>
              <a:rPr lang="pt-BR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Simulador de: </a:t>
            </a:r>
            <a:r>
              <a:rPr lang="pt-BR" sz="1800" b="0" i="0" u="sng" strike="noStrike" dirty="0">
                <a:solidFill>
                  <a:srgbClr val="2200CC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Piano virtual – Tocar piano online | Musicca https://www.musicca.com/pt/piano</a:t>
            </a:r>
            <a:br>
              <a:rPr lang="pt-BR" sz="1800" b="0" i="0" u="sng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br>
              <a:rPr lang="pt-BR" sz="1800" b="0" i="0" u="sng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pt-BR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Simulador de (violão): </a:t>
            </a:r>
            <a:r>
              <a:rPr lang="pt-BR" sz="1800" b="0" i="0" u="sng" strike="noStrike" dirty="0">
                <a:solidFill>
                  <a:srgbClr val="2200CC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Guitarra virtual – Tocar guitarra online | Musicca https://www.musicca.com/pt/guitarra</a:t>
            </a:r>
            <a:br>
              <a:rPr lang="pt-BR" sz="1800" b="0" i="0" u="sng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br>
              <a:rPr lang="pt-BR" sz="1800" b="0" i="0" u="sng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pt-BR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Simulador de: </a:t>
            </a:r>
            <a:r>
              <a:rPr lang="pt-BR" sz="1800" b="0" i="0" u="sng" strike="noStrike" dirty="0">
                <a:solidFill>
                  <a:srgbClr val="2200CC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Bateria virtual – Toca bateria online | Musicca</a:t>
            </a:r>
            <a:r>
              <a:rPr lang="pt-BR" sz="1800" b="0" i="0" u="sng" strike="noStrike" dirty="0">
                <a:solidFill>
                  <a:srgbClr val="2200CC"/>
                </a:solidFill>
                <a:latin typeface="Arial"/>
                <a:ea typeface="Arial"/>
                <a:cs typeface="Arial"/>
                <a:sym typeface="Arial"/>
              </a:rPr>
              <a:t> https://www.musicca.com/pt/bateria</a:t>
            </a:r>
            <a:endParaRPr dirty="0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b="0" dirty="0"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100" b="0" i="0" u="sng" strike="noStrik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https://br.freepik.com/vetores-gratis/menina-em-moldura-redonda-de-arco-iris-com-simbolos-de-melodia_18681496.htm#page=11&amp;query=JOGO%20MUSICAL%20CRIAN%C3%87A&amp;position=6&amp;from_view=search&amp;track=ais</a:t>
            </a: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" name="Google Shape;104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Imagem: </a:t>
            </a:r>
            <a:r>
              <a:rPr lang="pt-BR" dirty="0">
                <a:hlinkClick r:id="rId3"/>
              </a:rPr>
              <a:t>https://www.gettyimages.com.br/detail/ilustra%C3%A7%C3%A3o/music-staff-with-music-notes-vector-ilustra%C3%A7%C3%A3o-royalty-free/475582788?phrase=PARTITURA&amp;adppopup=true</a:t>
            </a:r>
            <a:r>
              <a:rPr lang="pt-BR" dirty="0"/>
              <a:t> </a:t>
            </a:r>
            <a:endParaRPr dirty="0"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8" name="Google Shape;118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Caro professor como sugestão temos o vídeo da professora usando o corpo para montar a escala musical. </a:t>
            </a:r>
            <a:br>
              <a:rPr lang="pt-BR"/>
            </a:br>
            <a:r>
              <a:rPr lang="pt-BR"/>
              <a:t>Assista antes de apresentar a música e o vídeo oriente os estudantes conforme a professora demonstrou no vídeo.</a:t>
            </a:r>
            <a:br>
              <a:rPr lang="pt-BR"/>
            </a:br>
            <a:r>
              <a:rPr lang="pt-BR"/>
              <a:t>O professor pode adaptar a atividade fazendo somente os movimento ou trabalhar a canção com os estudantes. </a:t>
            </a:r>
            <a:br>
              <a:rPr lang="pt-BR"/>
            </a:br>
            <a:r>
              <a:rPr lang="pt-BR"/>
              <a:t> https://www.youtube.com/watch?v=0IMvBajYC3Y</a:t>
            </a:r>
            <a:br>
              <a:rPr lang="pt-BR"/>
            </a:br>
            <a:br>
              <a:rPr lang="pt-BR"/>
            </a:br>
            <a:r>
              <a:rPr lang="pt-BR"/>
              <a:t>https://www.gettyimages.com.br/detail/ilustra%C3%A7%C3%A3o/sheet-music-sound-series-treble-clef-sheet-ilustra%C3%A7%C3%A3o-royalty-free/1475474456?phrase=PARTITURA+clave+de+sol&amp;adppopup=true</a:t>
            </a:r>
            <a:br>
              <a:rPr lang="pt-BR"/>
            </a:br>
            <a:endParaRPr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0" name="Google Shape;130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pt-BR" b="0" i="0" u="none" strike="noStrik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CADA ESPAÇO DENTRO DA CAIXA PODE SER PREENCHIDO PARA AS INDICAÇÕES: </a:t>
            </a:r>
            <a:endParaRPr b="0" dirty="0"/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pt-BR" b="0" i="0" u="none" strike="noStrik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EIXO VERTICAL – DIFERENTES ALTURAS. </a:t>
            </a:r>
            <a:endParaRPr b="0" i="0" u="none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pt-BR" b="0" i="0" u="none" strike="noStrik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EIXO HORIZONTAL – O PULSO NA PASSAGEM DO TEMPO.</a:t>
            </a:r>
            <a:endParaRPr b="0" i="0" u="none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br>
              <a:rPr lang="pt-BR" dirty="0"/>
            </a:br>
            <a:endParaRPr dirty="0"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4" name="Google Shape;144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57" name="Google Shape;157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Linguagens">
  <p:cSld name="1. Capa - Linguage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31700" y="255450"/>
            <a:ext cx="1037050" cy="101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pic>
        <p:nvPicPr>
          <p:cNvPr id="12" name="Google Shape;12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9878" y="255449"/>
            <a:ext cx="1090250" cy="86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34025" y="4630550"/>
            <a:ext cx="2034725" cy="26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22450" y="402600"/>
            <a:ext cx="1090250" cy="409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093950" y="607487"/>
            <a:ext cx="1037050" cy="1004213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8"/>
          <p:cNvSpPr txBox="1"/>
          <p:nvPr/>
        </p:nvSpPr>
        <p:spPr>
          <a:xfrm rot="-5400000">
            <a:off x="8622225" y="110790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7" name="Google Shape;17;p8"/>
          <p:cNvSpPr/>
          <p:nvPr/>
        </p:nvSpPr>
        <p:spPr>
          <a:xfrm rot="-48255" flipH="1">
            <a:off x="8006887" y="784003"/>
            <a:ext cx="812180" cy="424256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000" b="0" i="0" u="none" strike="noStrike" cap="none" dirty="0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0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 e objetivo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20" name="Google Shape;20;p9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9"/>
          <p:cNvSpPr/>
          <p:nvPr/>
        </p:nvSpPr>
        <p:spPr>
          <a:xfrm>
            <a:off x="4550725" y="225325"/>
            <a:ext cx="4411200" cy="4701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9"/>
          <p:cNvSpPr txBox="1">
            <a:spLocks noGrp="1"/>
          </p:cNvSpPr>
          <p:nvPr>
            <p:ph type="body" idx="1"/>
          </p:nvPr>
        </p:nvSpPr>
        <p:spPr>
          <a:xfrm>
            <a:off x="48188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" name="Google Shape;23;p9"/>
          <p:cNvSpPr txBox="1"/>
          <p:nvPr/>
        </p:nvSpPr>
        <p:spPr>
          <a:xfrm rot="-59810">
            <a:off x="134959" y="152901"/>
            <a:ext cx="153473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CONTEÚDOS</a:t>
            </a:r>
            <a:endParaRPr sz="1800" b="0" i="0" u="none" strike="noStrike" cap="none" dirty="0">
              <a:solidFill>
                <a:schemeClr val="lt1"/>
              </a:solidFill>
              <a:highlight>
                <a:srgbClr val="00FFFF"/>
              </a:highlight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4" name="Google Shape;24;p9"/>
          <p:cNvSpPr txBox="1"/>
          <p:nvPr/>
        </p:nvSpPr>
        <p:spPr>
          <a:xfrm rot="-59789">
            <a:off x="4478371" y="137005"/>
            <a:ext cx="3363809" cy="386162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 DE APRENDIZAGEM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5" name="Google Shape;25;p9"/>
          <p:cNvSpPr txBox="1">
            <a:spLocks noGrp="1"/>
          </p:cNvSpPr>
          <p:nvPr>
            <p:ph type="body" idx="2"/>
          </p:nvPr>
        </p:nvSpPr>
        <p:spPr>
          <a:xfrm>
            <a:off x="4343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6" name="Google Shape;26;p9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3. Para começ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29" name="Google Shape;29;p13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13"/>
          <p:cNvSpPr txBox="1"/>
          <p:nvPr/>
        </p:nvSpPr>
        <p:spPr>
          <a:xfrm rot="-59551">
            <a:off x="134926" y="148991"/>
            <a:ext cx="1991699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32" name="Google Shape;32;p13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3" name="Google Shape;33;p13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12F00176-142E-E60A-096D-3AB88D08F38B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9. Nova seçã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g29bff5210c6_0_14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36" name="Google Shape;36;g29bff5210c6_0_143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g29bff5210c6_0_143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9" name="Google Shape;39;g29bff5210c6_0_143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0" name="Google Shape;40;g29bff5210c6_0_143"/>
          <p:cNvSpPr txBox="1">
            <a:spLocks noGrp="1"/>
          </p:cNvSpPr>
          <p:nvPr>
            <p:ph type="subTitle" idx="2"/>
          </p:nvPr>
        </p:nvSpPr>
        <p:spPr>
          <a:xfrm rot="-60000">
            <a:off x="131681" y="157220"/>
            <a:ext cx="4336952" cy="367500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80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8DE0E2EE-31CD-BFB3-DB41-CA54594B27D2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11. Referência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43" name="Google Shape;43;p19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19"/>
          <p:cNvSpPr txBox="1"/>
          <p:nvPr/>
        </p:nvSpPr>
        <p:spPr>
          <a:xfrm rot="-60039">
            <a:off x="134940" y="150748"/>
            <a:ext cx="1769370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46" name="Google Shape;46;p19"/>
          <p:cNvSpPr txBox="1">
            <a:spLocks noGrp="1"/>
          </p:cNvSpPr>
          <p:nvPr>
            <p:ph type="body" idx="1"/>
          </p:nvPr>
        </p:nvSpPr>
        <p:spPr>
          <a:xfrm>
            <a:off x="459300" y="797675"/>
            <a:ext cx="8295900" cy="38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059DAB7B-8671-2AC9-0C5D-3E3CBBB32B06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2. Fechament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oogle Shape;48;p11"/>
          <p:cNvGrpSpPr/>
          <p:nvPr/>
        </p:nvGrpSpPr>
        <p:grpSpPr>
          <a:xfrm>
            <a:off x="3213025" y="1212517"/>
            <a:ext cx="3022750" cy="2990400"/>
            <a:chOff x="3060625" y="1076550"/>
            <a:chExt cx="3022750" cy="2990400"/>
          </a:xfrm>
        </p:grpSpPr>
        <p:pic>
          <p:nvPicPr>
            <p:cNvPr id="49" name="Google Shape;49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" name="Google Shape;50;p1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16E26F26-DC06-E85E-17B8-AC431FCDFF0A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. Não usar - Base para orientações internas">
  <p:cSld name="13. Não usar - para orientações internas ">
    <p:bg>
      <p:bgPr>
        <a:solidFill>
          <a:srgbClr val="5200F9"/>
        </a:soli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9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2024_AI_B1_V1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54" name="Google Shape;54;p29"/>
          <p:cNvSpPr/>
          <p:nvPr/>
        </p:nvSpPr>
        <p:spPr>
          <a:xfrm>
            <a:off x="204850" y="225325"/>
            <a:ext cx="8757000" cy="861300"/>
          </a:xfrm>
          <a:prstGeom prst="roundRect">
            <a:avLst>
              <a:gd name="adj" fmla="val 1629"/>
            </a:avLst>
          </a:prstGeom>
          <a:solidFill>
            <a:srgbClr val="FCFCF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8" name="Google Shape;8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JI9L5aZqJIE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fape.educacao.sp.gov.br/curriculopaulista/wp-content/uploads/2022/06/PROF_miolo_EF_AI_ARTE_V2_01a05.pdf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efape.educacao.sp.gov.br/curriculopaulista/wp-content/uploads/2023/02/Curriculo_Paulista-etapas-Educa%C3%A7%C3%A3o-Infantil-e-Ensino-Fundamental-ISBN.pdf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JI9L5aZqJIE&amp;ab_channel=ThelmaChan-Topic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"/>
          <p:cNvSpPr/>
          <p:nvPr/>
        </p:nvSpPr>
        <p:spPr>
          <a:xfrm rot="-48394" flipH="1">
            <a:off x="236565" y="4090382"/>
            <a:ext cx="1342633" cy="330035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1600" b="0" i="0" u="sng" strike="noStrike" cap="none" baseline="30000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1"/>
          <p:cNvSpPr/>
          <p:nvPr/>
        </p:nvSpPr>
        <p:spPr>
          <a:xfrm rot="49167">
            <a:off x="235961" y="4552633"/>
            <a:ext cx="3691878" cy="330035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1"/>
          <p:cNvSpPr txBox="1"/>
          <p:nvPr/>
        </p:nvSpPr>
        <p:spPr>
          <a:xfrm>
            <a:off x="461400" y="1999425"/>
            <a:ext cx="8221200" cy="1480800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3137"/>
              </a:srgbClr>
            </a:outerShdw>
          </a:effectLst>
        </p:spPr>
        <p:txBody>
          <a:bodyPr spcFirstLastPara="1" wrap="square" lIns="90000" tIns="18000" rIns="91425" bIns="18000" anchor="ctr" anchorCtr="0">
            <a:norm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600" b="1" i="0" u="none" strike="noStrike" cap="none" dirty="0">
                <a:solidFill>
                  <a:srgbClr val="000000"/>
                </a:solidFill>
                <a:latin typeface="Grandstander"/>
                <a:ea typeface="Grandstander"/>
                <a:cs typeface="Grandstander"/>
                <a:sym typeface="Grandstander"/>
              </a:rPr>
              <a:t>BRINCANDO COM A ALTURA – PARTE 2</a:t>
            </a:r>
            <a:endParaRPr dirty="0"/>
          </a:p>
        </p:txBody>
      </p:sp>
      <p:sp>
        <p:nvSpPr>
          <p:cNvPr id="62" name="Google Shape;62;p1"/>
          <p:cNvSpPr/>
          <p:nvPr/>
        </p:nvSpPr>
        <p:spPr>
          <a:xfrm rot="-48481" flipH="1">
            <a:off x="7973178" y="297652"/>
            <a:ext cx="893489" cy="68619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42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</a:t>
            </a:r>
            <a:r>
              <a:rPr lang="pt-BR" sz="4200" u="sng" baseline="300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2200" b="0" i="0" u="sng" strike="noStrike" cap="none" baseline="300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1"/>
          <p:cNvSpPr txBox="1"/>
          <p:nvPr/>
        </p:nvSpPr>
        <p:spPr>
          <a:xfrm rot="-59535">
            <a:off x="3220662" y="3495813"/>
            <a:ext cx="2702505" cy="386156"/>
          </a:xfrm>
          <a:prstGeom prst="rect">
            <a:avLst/>
          </a:prstGeom>
          <a:solidFill>
            <a:srgbClr val="DE6328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ARTE</a:t>
            </a:r>
            <a:endParaRPr sz="1800" b="0" i="0" u="none" strike="noStrike" cap="none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64" name="Google Shape;64;p1"/>
          <p:cNvSpPr txBox="1"/>
          <p:nvPr/>
        </p:nvSpPr>
        <p:spPr>
          <a:xfrm rot="-59878">
            <a:off x="4020872" y="1700599"/>
            <a:ext cx="1102367" cy="355256"/>
          </a:xfrm>
          <a:prstGeom prst="rect">
            <a:avLst/>
          </a:prstGeom>
          <a:solidFill>
            <a:srgbClr val="DE6328"/>
          </a:solidFill>
          <a:ln>
            <a:noFill/>
          </a:ln>
        </p:spPr>
        <p:txBody>
          <a:bodyPr spcFirstLastPara="1" wrap="square" lIns="90000" tIns="54000" rIns="91425" bIns="54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5</a:t>
            </a:r>
            <a:endParaRPr sz="1800" b="0" i="0" u="none" strike="noStrike" cap="none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cxnSp>
        <p:nvCxnSpPr>
          <p:cNvPr id="65" name="Google Shape;65;p1"/>
          <p:cNvCxnSpPr/>
          <p:nvPr/>
        </p:nvCxnSpPr>
        <p:spPr>
          <a:xfrm>
            <a:off x="5143624" y="5126158"/>
            <a:ext cx="0" cy="266400"/>
          </a:xfrm>
          <a:prstGeom prst="straightConnector1">
            <a:avLst/>
          </a:prstGeom>
          <a:noFill/>
          <a:ln w="127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9" name="Google Shape;69;p1"/>
          <p:cNvCxnSpPr>
            <a:stCxn id="62" idx="1"/>
          </p:cNvCxnSpPr>
          <p:nvPr/>
        </p:nvCxnSpPr>
        <p:spPr>
          <a:xfrm>
            <a:off x="8866623" y="634449"/>
            <a:ext cx="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822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3"/>
          <p:cNvSpPr txBox="1">
            <a:spLocks noGrp="1"/>
          </p:cNvSpPr>
          <p:nvPr>
            <p:ph type="body" idx="1"/>
          </p:nvPr>
        </p:nvSpPr>
        <p:spPr>
          <a:xfrm>
            <a:off x="345058" y="1143306"/>
            <a:ext cx="8501015" cy="21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dirty="0">
                <a:solidFill>
                  <a:schemeClr val="dk1"/>
                </a:solidFill>
              </a:rPr>
              <a:t>AGORA QUE VOCÊ APRENDEU E PRATICOU COM UM JOGO MUSICAL, VAMOS CANTAR E DANÇAR? PRESTE ATENÇÃO </a:t>
            </a:r>
            <a:br>
              <a:rPr lang="pt-BR" dirty="0">
                <a:solidFill>
                  <a:schemeClr val="dk1"/>
                </a:solidFill>
              </a:rPr>
            </a:br>
            <a:r>
              <a:rPr lang="pt-BR" dirty="0">
                <a:solidFill>
                  <a:schemeClr val="dk1"/>
                </a:solidFill>
              </a:rPr>
              <a:t>NA CANÇÃO:</a:t>
            </a:r>
            <a:endParaRPr dirty="0"/>
          </a:p>
          <a:p>
            <a:pPr marL="9144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dirty="0"/>
          </a:p>
        </p:txBody>
      </p:sp>
      <p:sp>
        <p:nvSpPr>
          <p:cNvPr id="173" name="Google Shape;173;p23"/>
          <p:cNvSpPr txBox="1"/>
          <p:nvPr/>
        </p:nvSpPr>
        <p:spPr>
          <a:xfrm>
            <a:off x="297927" y="535304"/>
            <a:ext cx="72219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CANTANDO E DANÇANDO COM A ALTURA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23"/>
          <p:cNvSpPr txBox="1"/>
          <p:nvPr/>
        </p:nvSpPr>
        <p:spPr>
          <a:xfrm rot="-59852">
            <a:off x="134906" y="146894"/>
            <a:ext cx="2226752" cy="3860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SISTEMATIZANDO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75" name="Google Shape;175;p23"/>
          <p:cNvSpPr txBox="1"/>
          <p:nvPr/>
        </p:nvSpPr>
        <p:spPr>
          <a:xfrm>
            <a:off x="2195955" y="4290013"/>
            <a:ext cx="5343239" cy="40007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u="sng" dirty="0">
                <a:solidFill>
                  <a:schemeClr val="hlink"/>
                </a:solidFill>
                <a:latin typeface="+mj-lt"/>
                <a:ea typeface="Verdana"/>
                <a:cs typeface="Verdana"/>
                <a:sym typeface="Verdana"/>
                <a:hlinkClick r:id="rId3"/>
              </a:rPr>
              <a:t>https://www.youtube.com/watch?v=JI9L5aZqJIE</a:t>
            </a:r>
            <a:endParaRPr dirty="0">
              <a:latin typeface="+mj-lt"/>
            </a:endParaRPr>
          </a:p>
        </p:txBody>
      </p:sp>
      <p:pic>
        <p:nvPicPr>
          <p:cNvPr id="176" name="Google Shape;176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38786" y="2294184"/>
            <a:ext cx="2666428" cy="19958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434277">
            <a:off x="8173928" y="277908"/>
            <a:ext cx="538751" cy="77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645660" y="4160880"/>
            <a:ext cx="616258" cy="4946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6"/>
          <p:cNvSpPr txBox="1">
            <a:spLocks noGrp="1"/>
          </p:cNvSpPr>
          <p:nvPr>
            <p:ph type="body" idx="1"/>
          </p:nvPr>
        </p:nvSpPr>
        <p:spPr>
          <a:xfrm>
            <a:off x="3355455" y="1572044"/>
            <a:ext cx="5365138" cy="260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1950" lvl="0" indent="-361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130000"/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dk1"/>
                </a:solidFill>
              </a:rPr>
              <a:t>COMPREENDEMOS E IDENTIFICAMOS OS SONS GRAVES E AGUDOS POR MEIO DE JOGOS E ESCUTA ATIVA. </a:t>
            </a:r>
            <a:endParaRPr dirty="0"/>
          </a:p>
          <a:p>
            <a:pPr marL="34290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7030A0"/>
              </a:buClr>
              <a:buSzPct val="130000"/>
              <a:buFont typeface="Arial" panose="020B0604020202020204" pitchFamily="34" charset="0"/>
              <a:buChar char="•"/>
            </a:pPr>
            <a:endParaRPr dirty="0"/>
          </a:p>
        </p:txBody>
      </p:sp>
      <p:sp>
        <p:nvSpPr>
          <p:cNvPr id="186" name="Google Shape;186;p26"/>
          <p:cNvSpPr txBox="1"/>
          <p:nvPr/>
        </p:nvSpPr>
        <p:spPr>
          <a:xfrm rot="-59852">
            <a:off x="134803" y="135023"/>
            <a:ext cx="358476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pic>
        <p:nvPicPr>
          <p:cNvPr id="187" name="Google Shape;187;p26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276793" y="202216"/>
            <a:ext cx="3001025" cy="42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5"/>
          <p:cNvSpPr txBox="1">
            <a:spLocks noGrp="1"/>
          </p:cNvSpPr>
          <p:nvPr>
            <p:ph type="body" idx="1"/>
          </p:nvPr>
        </p:nvSpPr>
        <p:spPr>
          <a:xfrm>
            <a:off x="229378" y="879430"/>
            <a:ext cx="8517807" cy="3384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2000"/>
            </a:pPr>
            <a:r>
              <a:rPr lang="pt-BR" dirty="0"/>
              <a:t>LEMOV, D. </a:t>
            </a:r>
            <a:r>
              <a:rPr lang="pt-BR" b="1" dirty="0"/>
              <a:t>Aula nota 10 3.0</a:t>
            </a:r>
            <a:r>
              <a:rPr lang="pt-BR" dirty="0"/>
              <a:t>: 63 técnicas para melhorar a gestão da sala de aula. </a:t>
            </a:r>
            <a:br>
              <a:rPr lang="pt-BR" dirty="0"/>
            </a:br>
            <a:r>
              <a:rPr lang="pt-BR" dirty="0"/>
              <a:t>Porto Alegre: Penso, 2022.</a:t>
            </a:r>
            <a:endParaRPr dirty="0"/>
          </a:p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2000"/>
            </a:pPr>
            <a:r>
              <a:rPr lang="pt-BR" dirty="0"/>
              <a:t>SÃO PAULO (Estado) Secretaria da Educação. </a:t>
            </a:r>
            <a:r>
              <a:rPr lang="pt-BR" b="1" dirty="0"/>
              <a:t>Currículo em Ação</a:t>
            </a:r>
            <a:r>
              <a:rPr lang="pt-BR" dirty="0"/>
              <a:t>, 2023. </a:t>
            </a:r>
            <a:br>
              <a:rPr lang="pt-BR" dirty="0"/>
            </a:br>
            <a:r>
              <a:rPr lang="pt-BR" dirty="0"/>
              <a:t>Caderno do Professor, Arte – Ensino Fundamental – Anos Iniciais, v. 2. Disponível em: </a:t>
            </a:r>
            <a:r>
              <a:rPr lang="pt-BR" dirty="0">
                <a:hlinkClick r:id="rId3"/>
              </a:rPr>
              <a:t>https://efape.educacao.sp.gov.br/curriculopaulista/wp-content/uploads/2022/06/PROF_miolo_EF_AI_ARTE_V2_01a05.pdf</a:t>
            </a:r>
            <a:r>
              <a:rPr lang="pt-BR" dirty="0"/>
              <a:t>. Acesso em: 7 mar. 2023.</a:t>
            </a:r>
            <a:endParaRPr dirty="0"/>
          </a:p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2000"/>
            </a:pPr>
            <a:r>
              <a:rPr lang="pt-BR" dirty="0"/>
              <a:t>SÃO PAULO (Estado) Secretaria da Educação. </a:t>
            </a:r>
            <a:r>
              <a:rPr lang="pt-BR" b="1" dirty="0"/>
              <a:t>Currículo Paulista</a:t>
            </a:r>
            <a:r>
              <a:rPr lang="pt-BR" dirty="0"/>
              <a:t>: etapas Educação Infantil e Ensino Fundamental, 2019. Disponível em: </a:t>
            </a:r>
            <a:r>
              <a:rPr lang="pt-BR" dirty="0">
                <a:hlinkClick r:id="rId4"/>
              </a:rPr>
              <a:t>https://efape.educacao.sp.gov.br/curriculopaulista/wp-content/uploads/2023/02/Curriculo_Paulista-etapas-Educa%C3%A7%C3%A3o-Infantil-e-Ensino-Fundamental-ISBN.pdf</a:t>
            </a:r>
            <a:r>
              <a:rPr lang="pt-BR" dirty="0"/>
              <a:t>. Acesso em: 7 mar. 2023.</a:t>
            </a:r>
            <a:endParaRPr dirty="0"/>
          </a:p>
          <a:p>
            <a:pPr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</a:pPr>
            <a:endParaRPr dirty="0"/>
          </a:p>
          <a:p>
            <a:pPr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</a:pP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</a:pP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</a:pP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71;g2d3f296cd60_2_64">
            <a:extLst>
              <a:ext uri="{FF2B5EF4-FFF2-40B4-BE49-F238E27FC236}">
                <a16:creationId xmlns:a16="http://schemas.microsoft.com/office/drawing/2014/main" id="{C171FB22-F63E-9DF9-5A59-841DC6C38821}"/>
              </a:ext>
            </a:extLst>
          </p:cNvPr>
          <p:cNvSpPr txBox="1">
            <a:spLocks/>
          </p:cNvSpPr>
          <p:nvPr/>
        </p:nvSpPr>
        <p:spPr>
          <a:xfrm>
            <a:off x="332896" y="902689"/>
            <a:ext cx="7827693" cy="1831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buClr>
                <a:schemeClr val="dk1"/>
              </a:buClr>
              <a:buSzPts val="2400"/>
              <a:buFont typeface="Arial"/>
              <a:buNone/>
            </a:pPr>
            <a:r>
              <a:rPr lang="pt-BR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Lista de imagens e vídeos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</a:pPr>
            <a:r>
              <a:rPr lang="pt-BR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 1 – </a:t>
            </a:r>
            <a:r>
              <a:rPr lang="pt-BR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Imagem de capa: SEDUC.</a:t>
            </a:r>
          </a:p>
          <a:p>
            <a:pPr marL="0" indent="0">
              <a:spcBef>
                <a:spcPts val="600"/>
              </a:spcBef>
            </a:pPr>
            <a:r>
              <a:rPr lang="pt-BR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Slides 3 e 5 – </a:t>
            </a:r>
            <a:r>
              <a:rPr lang="pt-BR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Getty Images.</a:t>
            </a:r>
          </a:p>
          <a:p>
            <a:pPr marL="0" indent="0">
              <a:spcBef>
                <a:spcPts val="600"/>
              </a:spcBef>
            </a:pPr>
            <a:r>
              <a:rPr lang="pt-BR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 4 – © </a:t>
            </a:r>
            <a:r>
              <a:rPr lang="pt-BR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Freepik.</a:t>
            </a:r>
          </a:p>
          <a:p>
            <a:pPr marL="0" indent="0">
              <a:spcBef>
                <a:spcPts val="600"/>
              </a:spcBef>
            </a:pPr>
            <a:r>
              <a:rPr lang="pt-BR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 10 – </a:t>
            </a:r>
            <a:r>
              <a:rPr lang="pt-BR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Disponível em: </a:t>
            </a:r>
            <a:r>
              <a:rPr lang="pt-BR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https://www.youtube.com/watch?v=JI9L5aZqJIE&amp;ab_channel=ThelmaChan-Topic</a:t>
            </a:r>
            <a:r>
              <a:rPr lang="pt-BR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29bff5210c6_0_217"/>
          <p:cNvSpPr txBox="1">
            <a:spLocks noGrp="1"/>
          </p:cNvSpPr>
          <p:nvPr>
            <p:ph type="body" idx="1"/>
          </p:nvPr>
        </p:nvSpPr>
        <p:spPr>
          <a:xfrm>
            <a:off x="4818874" y="740314"/>
            <a:ext cx="4096525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2000"/>
              <a:buChar char="●"/>
            </a:pPr>
            <a:r>
              <a:rPr lang="pt-BR" dirty="0"/>
              <a:t>PERCEBER E IDENTIFICAR SONS GRAVES E AGUDOS POR MEIO DE ESCUTA E REPRESENTAÇÃO.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dirty="0"/>
          </a:p>
          <a:p>
            <a:pPr marL="342900" lvl="0" indent="-215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dirty="0"/>
          </a:p>
        </p:txBody>
      </p:sp>
      <p:sp>
        <p:nvSpPr>
          <p:cNvPr id="77" name="Google Shape;77;g29bff5210c6_0_217"/>
          <p:cNvSpPr txBox="1">
            <a:spLocks noGrp="1"/>
          </p:cNvSpPr>
          <p:nvPr>
            <p:ph type="body" idx="2"/>
          </p:nvPr>
        </p:nvSpPr>
        <p:spPr>
          <a:xfrm>
            <a:off x="3587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2000"/>
              <a:buChar char="●"/>
            </a:pPr>
            <a:r>
              <a:rPr lang="pt-BR" dirty="0"/>
              <a:t>PARÂMETRO DO SOM: ALTURA;</a:t>
            </a:r>
            <a:endParaRPr dirty="0"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2000"/>
              <a:buChar char="●"/>
            </a:pPr>
            <a:r>
              <a:rPr lang="pt-BR" dirty="0"/>
              <a:t>JOGO MUSICAL.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"/>
          <p:cNvSpPr txBox="1">
            <a:spLocks noGrp="1"/>
          </p:cNvSpPr>
          <p:nvPr>
            <p:ph type="body" idx="1"/>
          </p:nvPr>
        </p:nvSpPr>
        <p:spPr>
          <a:xfrm>
            <a:off x="244649" y="1144213"/>
            <a:ext cx="5701800" cy="36471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2000"/>
              <a:buChar char="●"/>
            </a:pPr>
            <a:r>
              <a:rPr lang="pt-BR" dirty="0"/>
              <a:t>VAMOS CONVERSAR E RELEMBRAR:</a:t>
            </a:r>
            <a:endParaRPr dirty="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dirty="0"/>
          </a:p>
          <a:p>
            <a:pPr marL="5588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2000"/>
              <a:buFont typeface="Arial"/>
              <a:buAutoNum type="arabicPeriod"/>
            </a:pPr>
            <a:r>
              <a:rPr lang="pt-BR" dirty="0"/>
              <a:t>NA AULA PASSADA, BRINCAMOS COM OS  PARÂMETROS DO SOM, VOCÊ SE LEMBRA QUAIS ERAM? FALE-ME DE QUAIS VOCÊ SE LEMBRA.</a:t>
            </a:r>
            <a:endParaRPr dirty="0"/>
          </a:p>
          <a:p>
            <a:pPr marL="5588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2000"/>
              <a:buFont typeface="Arial"/>
              <a:buAutoNum type="arabicPeriod"/>
            </a:pPr>
            <a:r>
              <a:rPr lang="pt-BR" dirty="0"/>
              <a:t>QUAIS OUTRAS CARACTERÍSTICAS O SOM PODE TER? </a:t>
            </a:r>
            <a:endParaRPr dirty="0"/>
          </a:p>
          <a:p>
            <a:pPr marL="5588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2000"/>
              <a:buAutoNum type="arabicPeriod"/>
            </a:pPr>
            <a:r>
              <a:rPr lang="pt-BR" dirty="0"/>
              <a:t>COMO ESSAS CARACTERÍSTICAS APARECEM NA MÚSICA?</a:t>
            </a:r>
            <a:endParaRPr dirty="0"/>
          </a:p>
        </p:txBody>
      </p:sp>
      <p:sp>
        <p:nvSpPr>
          <p:cNvPr id="86" name="Google Shape;86;p2"/>
          <p:cNvSpPr txBox="1"/>
          <p:nvPr/>
        </p:nvSpPr>
        <p:spPr>
          <a:xfrm>
            <a:off x="358775" y="607200"/>
            <a:ext cx="46086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PARÂMETROS DO SOM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" name="Google Shape;88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27350" y="469150"/>
            <a:ext cx="3027450" cy="491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28074" y="294325"/>
            <a:ext cx="718375" cy="606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m 4" descr="Imagem digital fictícia de personagem de desenho animado&#10;&#10;Descrição gerada automaticamente">
            <a:extLst>
              <a:ext uri="{FF2B5EF4-FFF2-40B4-BE49-F238E27FC236}">
                <a16:creationId xmlns:a16="http://schemas.microsoft.com/office/drawing/2014/main" id="{2C498D75-1AE6-315B-EA03-547A7633F7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6449" y="1582570"/>
            <a:ext cx="2908351" cy="32087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2"/>
          <p:cNvSpPr txBox="1"/>
          <p:nvPr/>
        </p:nvSpPr>
        <p:spPr>
          <a:xfrm>
            <a:off x="360432" y="608674"/>
            <a:ext cx="5245362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ALTURA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2"/>
          <p:cNvSpPr txBox="1">
            <a:spLocks noGrp="1"/>
          </p:cNvSpPr>
          <p:nvPr>
            <p:ph type="body" idx="1"/>
          </p:nvPr>
        </p:nvSpPr>
        <p:spPr>
          <a:xfrm>
            <a:off x="241703" y="1193674"/>
            <a:ext cx="5080326" cy="30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2000"/>
              <a:buNone/>
            </a:pPr>
            <a:r>
              <a:rPr lang="pt-BR" dirty="0"/>
              <a:t>COMO APRENDEMOS NA AULA ANTERIOR, A ALTURA É UM PARÂMETRO DO SOM QUE QUALIFICA OS SONS EM AGUDOS E GRAVES. </a:t>
            </a:r>
            <a:endParaRPr dirty="0"/>
          </a:p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2000"/>
              <a:buNone/>
            </a:pPr>
            <a:r>
              <a:rPr lang="pt-BR" dirty="0"/>
              <a:t>NO SUPORTE QUE CRIAMOS PARA BRINCAR COM AS ALTURAS, OS SONS AGUDOS FICAVAM NA PARTE SUPERIOR E OS SONS GRAVES, NA INFERIOR. VOCÊ SABE POR QUÊ? </a:t>
            </a:r>
            <a:endParaRPr dirty="0"/>
          </a:p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2000"/>
              <a:buNone/>
            </a:pPr>
            <a:endParaRPr dirty="0"/>
          </a:p>
          <a:p>
            <a:pPr marL="457200" lvl="0" indent="0" algn="just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2000"/>
              <a:buNone/>
            </a:pPr>
            <a:endParaRPr sz="1800" dirty="0"/>
          </a:p>
        </p:txBody>
      </p:sp>
      <p:sp>
        <p:nvSpPr>
          <p:cNvPr id="96" name="Google Shape;96;p12"/>
          <p:cNvSpPr txBox="1"/>
          <p:nvPr/>
        </p:nvSpPr>
        <p:spPr>
          <a:xfrm rot="743">
            <a:off x="7638561" y="4605471"/>
            <a:ext cx="1387200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2"/>
          <p:cNvSpPr txBox="1"/>
          <p:nvPr/>
        </p:nvSpPr>
        <p:spPr>
          <a:xfrm rot="-59852">
            <a:off x="134957" y="152623"/>
            <a:ext cx="156274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pic>
        <p:nvPicPr>
          <p:cNvPr id="7" name="Imagem 6" descr="Desenho de personagem de desenho animado&#10;&#10;Descrição gerada automaticamente">
            <a:extLst>
              <a:ext uri="{FF2B5EF4-FFF2-40B4-BE49-F238E27FC236}">
                <a16:creationId xmlns:a16="http://schemas.microsoft.com/office/drawing/2014/main" id="{9F9D33FE-63F8-2346-DBD6-59F58AB70E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3325" y="901174"/>
            <a:ext cx="3197725" cy="319549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4"/>
          <p:cNvSpPr txBox="1"/>
          <p:nvPr/>
        </p:nvSpPr>
        <p:spPr>
          <a:xfrm>
            <a:off x="358775" y="592366"/>
            <a:ext cx="7313984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ALTURA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14"/>
          <p:cNvSpPr txBox="1">
            <a:spLocks noGrp="1"/>
          </p:cNvSpPr>
          <p:nvPr>
            <p:ph type="body" idx="1"/>
          </p:nvPr>
        </p:nvSpPr>
        <p:spPr>
          <a:xfrm>
            <a:off x="238702" y="1118762"/>
            <a:ext cx="8358372" cy="295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2000"/>
              <a:buNone/>
            </a:pPr>
            <a:r>
              <a:rPr lang="pt-BR" dirty="0"/>
              <a:t>SABIA QUE É POSSÍVEL EXPRESSAR MUSICALMENTE TODAS AS MÚSICAS POR MEIO DE UMA ESCRITA CHAMADA NOTAÇÃO MUSICAL? ESSA É UMA LINGUAGEM UNIVERSAL COMPREENSÍVEL POR TODOS.</a:t>
            </a:r>
          </a:p>
          <a:p>
            <a:pPr marL="101600" indent="0">
              <a:spcAft>
                <a:spcPts val="600"/>
              </a:spcAft>
            </a:pPr>
            <a:endParaRPr lang="pt-BR"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1600" indent="0">
              <a:spcAft>
                <a:spcPts val="600"/>
              </a:spcAft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OBSERVE AO LADO </a:t>
            </a:r>
          </a:p>
          <a:p>
            <a:pPr marL="101600" indent="0">
              <a:spcAft>
                <a:spcPts val="600"/>
              </a:spcAft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UMA PARTITURA</a:t>
            </a:r>
            <a:r>
              <a:rPr lang="pt-BR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endParaRPr sz="1800" dirty="0"/>
          </a:p>
        </p:txBody>
      </p:sp>
      <p:sp>
        <p:nvSpPr>
          <p:cNvPr id="111" name="Google Shape;111;p14"/>
          <p:cNvSpPr txBox="1"/>
          <p:nvPr/>
        </p:nvSpPr>
        <p:spPr>
          <a:xfrm rot="-59852">
            <a:off x="134957" y="152623"/>
            <a:ext cx="156274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pic>
        <p:nvPicPr>
          <p:cNvPr id="115" name="Google Shape;11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32460" y="269151"/>
            <a:ext cx="882291" cy="585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96;p12">
            <a:extLst>
              <a:ext uri="{FF2B5EF4-FFF2-40B4-BE49-F238E27FC236}">
                <a16:creationId xmlns:a16="http://schemas.microsoft.com/office/drawing/2014/main" id="{762B5459-612F-9004-2A75-03DCAC293972}"/>
              </a:ext>
            </a:extLst>
          </p:cNvPr>
          <p:cNvSpPr txBox="1"/>
          <p:nvPr/>
        </p:nvSpPr>
        <p:spPr>
          <a:xfrm rot="743">
            <a:off x="7638561" y="4605471"/>
            <a:ext cx="1387200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Imagem 7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B425119B-189E-FD98-0780-2E1AF4FDB6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4604" y="2595362"/>
            <a:ext cx="3507828" cy="2097087"/>
          </a:xfrm>
          <a:prstGeom prst="rect">
            <a:avLst/>
          </a:prstGeom>
        </p:spPr>
      </p:pic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522FA7D5-036A-48DB-645B-77DB0D98D005}"/>
              </a:ext>
            </a:extLst>
          </p:cNvPr>
          <p:cNvSpPr/>
          <p:nvPr/>
        </p:nvSpPr>
        <p:spPr>
          <a:xfrm>
            <a:off x="3531477" y="2501892"/>
            <a:ext cx="3894082" cy="2284029"/>
          </a:xfrm>
          <a:prstGeom prst="roundRect">
            <a:avLst/>
          </a:prstGeom>
          <a:noFill/>
          <a:ln w="38100">
            <a:solidFill>
              <a:srgbClr val="7448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5"/>
          <p:cNvSpPr txBox="1">
            <a:spLocks noGrp="1"/>
          </p:cNvSpPr>
          <p:nvPr>
            <p:ph type="body" idx="1"/>
          </p:nvPr>
        </p:nvSpPr>
        <p:spPr>
          <a:xfrm>
            <a:off x="247578" y="1176270"/>
            <a:ext cx="8750997" cy="1861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dirty="0"/>
              <a:t>NA PARTITURA, OS SONS AGUDOS SÃO REPRESENTADOS POR NOTAS POSICIONADAS NAS LINHAS E NOS ESPAÇOS SUPERIORES, ENQUANTO OS SONS GRAVES SÃO INDICADOS POR NOTAS NAS LINHAS E NOS ESPAÇOS INFERIORES. ISSO AJUDA A VISUALIZAR </a:t>
            </a:r>
            <a:br>
              <a:rPr lang="pt-BR" dirty="0"/>
            </a:br>
            <a:r>
              <a:rPr lang="pt-BR" dirty="0"/>
              <a:t>A ALTURA DOS SONS. OBSERVE O EXEMPLO A SEGUIR:</a:t>
            </a:r>
          </a:p>
        </p:txBody>
      </p:sp>
      <p:sp>
        <p:nvSpPr>
          <p:cNvPr id="122" name="Google Shape;122;p15"/>
          <p:cNvSpPr txBox="1"/>
          <p:nvPr/>
        </p:nvSpPr>
        <p:spPr>
          <a:xfrm rot="743">
            <a:off x="7611336" y="4597589"/>
            <a:ext cx="1387200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3" name="Google Shape;123;p15"/>
          <p:cNvGrpSpPr/>
          <p:nvPr/>
        </p:nvGrpSpPr>
        <p:grpSpPr>
          <a:xfrm>
            <a:off x="8940300" y="0"/>
            <a:ext cx="275400" cy="1214400"/>
            <a:chOff x="9984250" y="-35175"/>
            <a:chExt cx="275400" cy="1214400"/>
          </a:xfrm>
        </p:grpSpPr>
        <p:sp>
          <p:nvSpPr>
            <p:cNvPr id="124" name="Google Shape;124;p15"/>
            <p:cNvSpPr/>
            <p:nvPr/>
          </p:nvSpPr>
          <p:spPr>
            <a:xfrm>
              <a:off x="10069750" y="-35175"/>
              <a:ext cx="104400" cy="1214400"/>
            </a:xfrm>
            <a:prstGeom prst="rect">
              <a:avLst/>
            </a:prstGeom>
            <a:solidFill>
              <a:srgbClr val="FFC20E"/>
            </a:solidFill>
            <a:ln w="9525" cap="flat" cmpd="sng">
              <a:solidFill>
                <a:srgbClr val="FFC5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25" name="Google Shape;125;p15"/>
            <p:cNvSpPr txBox="1"/>
            <p:nvPr/>
          </p:nvSpPr>
          <p:spPr>
            <a:xfrm rot="-5400000">
              <a:off x="9768100" y="434325"/>
              <a:ext cx="707700" cy="275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lang="pt-BR" sz="600" b="0" i="0" u="none" strike="noStrike" cap="none">
                  <a:solidFill>
                    <a:schemeClr val="dk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2024_AI_V1</a:t>
              </a:r>
              <a:endParaRPr sz="600" b="0" i="0" u="none" strike="noStrike" cap="none">
                <a:solidFill>
                  <a:schemeClr val="dk1"/>
                </a:solidFill>
                <a:latin typeface="Grandstander"/>
                <a:ea typeface="Grandstander"/>
                <a:cs typeface="Grandstander"/>
                <a:sym typeface="Grandstander"/>
              </a:endParaRPr>
            </a:p>
          </p:txBody>
        </p:sp>
      </p:grpSp>
      <p:sp>
        <p:nvSpPr>
          <p:cNvPr id="126" name="Google Shape;126;p15"/>
          <p:cNvSpPr txBox="1"/>
          <p:nvPr/>
        </p:nvSpPr>
        <p:spPr>
          <a:xfrm rot="-59852">
            <a:off x="134957" y="152623"/>
            <a:ext cx="156274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27" name="Google Shape;127;p15"/>
          <p:cNvSpPr txBox="1"/>
          <p:nvPr/>
        </p:nvSpPr>
        <p:spPr>
          <a:xfrm>
            <a:off x="346397" y="668550"/>
            <a:ext cx="7408428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ALTURA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Imagem 1" descr="Uma imagem contendo computer, computador, escuro, mulher&#10;&#10;Descrição gerada automaticamente">
            <a:extLst>
              <a:ext uri="{FF2B5EF4-FFF2-40B4-BE49-F238E27FC236}">
                <a16:creationId xmlns:a16="http://schemas.microsoft.com/office/drawing/2014/main" id="{38AE876C-EA58-6773-EAE9-DCC4CE6EAE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4614" y="3037575"/>
            <a:ext cx="4696923" cy="161400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16"/>
          <p:cNvPicPr preferRelativeResize="0"/>
          <p:nvPr/>
        </p:nvPicPr>
        <p:blipFill rotWithShape="1">
          <a:blip r:embed="rId3">
            <a:alphaModFix/>
          </a:blip>
          <a:srcRect l="2349" t="3718" r="1375" b="1500"/>
          <a:stretch/>
        </p:blipFill>
        <p:spPr>
          <a:xfrm>
            <a:off x="1604486" y="2073425"/>
            <a:ext cx="5935028" cy="2466022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16"/>
          <p:cNvSpPr txBox="1"/>
          <p:nvPr/>
        </p:nvSpPr>
        <p:spPr>
          <a:xfrm>
            <a:off x="322679" y="600734"/>
            <a:ext cx="7168647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RELEMBRANDO O JOGO DAS ALTURAS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16"/>
          <p:cNvSpPr txBox="1">
            <a:spLocks noGrp="1"/>
          </p:cNvSpPr>
          <p:nvPr>
            <p:ph type="body" idx="1"/>
          </p:nvPr>
        </p:nvSpPr>
        <p:spPr>
          <a:xfrm>
            <a:off x="250834" y="1124368"/>
            <a:ext cx="8426451" cy="1043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dirty="0"/>
              <a:t>ASSIM COMO NA PARTITURA, VAMOS USAR A PARTE SUPERIOR PARA SONS AGUDOS E A INFERIOR PARA SONS GRAVES. </a:t>
            </a:r>
            <a:endParaRPr sz="1800" dirty="0"/>
          </a:p>
        </p:txBody>
      </p:sp>
      <p:sp>
        <p:nvSpPr>
          <p:cNvPr id="137" name="Google Shape;137;p16"/>
          <p:cNvSpPr txBox="1"/>
          <p:nvPr/>
        </p:nvSpPr>
        <p:spPr>
          <a:xfrm rot="-59852">
            <a:off x="134957" y="152623"/>
            <a:ext cx="156274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39" name="Google Shape;139;p16"/>
          <p:cNvSpPr/>
          <p:nvPr/>
        </p:nvSpPr>
        <p:spPr>
          <a:xfrm>
            <a:off x="806596" y="1516850"/>
            <a:ext cx="7614575" cy="320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16"/>
          <p:cNvSpPr txBox="1"/>
          <p:nvPr/>
        </p:nvSpPr>
        <p:spPr>
          <a:xfrm>
            <a:off x="2894213" y="2326641"/>
            <a:ext cx="571195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96;p12">
            <a:extLst>
              <a:ext uri="{FF2B5EF4-FFF2-40B4-BE49-F238E27FC236}">
                <a16:creationId xmlns:a16="http://schemas.microsoft.com/office/drawing/2014/main" id="{73E2A087-13C9-F31F-5BC1-003603F722F6}"/>
              </a:ext>
            </a:extLst>
          </p:cNvPr>
          <p:cNvSpPr txBox="1"/>
          <p:nvPr/>
        </p:nvSpPr>
        <p:spPr>
          <a:xfrm rot="743">
            <a:off x="7638561" y="4605471"/>
            <a:ext cx="1387200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18"/>
          <p:cNvPicPr preferRelativeResize="0"/>
          <p:nvPr/>
        </p:nvPicPr>
        <p:blipFill rotWithShape="1">
          <a:blip r:embed="rId3">
            <a:alphaModFix/>
          </a:blip>
          <a:srcRect l="3031" t="4695" r="1556" b="1935"/>
          <a:stretch/>
        </p:blipFill>
        <p:spPr>
          <a:xfrm>
            <a:off x="1614487" y="2670710"/>
            <a:ext cx="5915026" cy="2174558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18"/>
          <p:cNvSpPr txBox="1"/>
          <p:nvPr/>
        </p:nvSpPr>
        <p:spPr>
          <a:xfrm rot="-59852">
            <a:off x="134957" y="152623"/>
            <a:ext cx="156274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52" name="Google Shape;152;p18"/>
          <p:cNvSpPr/>
          <p:nvPr/>
        </p:nvSpPr>
        <p:spPr>
          <a:xfrm>
            <a:off x="806596" y="1516850"/>
            <a:ext cx="7614575" cy="320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18"/>
          <p:cNvSpPr txBox="1">
            <a:spLocks noGrp="1"/>
          </p:cNvSpPr>
          <p:nvPr>
            <p:ph type="body" idx="1"/>
          </p:nvPr>
        </p:nvSpPr>
        <p:spPr>
          <a:xfrm>
            <a:off x="226427" y="1110705"/>
            <a:ext cx="8352090" cy="2849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2000"/>
              <a:buNone/>
            </a:pPr>
            <a:r>
              <a:rPr lang="pt-BR" dirty="0"/>
              <a:t>PARA ESCREVER UMA SEQUÊNCIA: </a:t>
            </a:r>
            <a:endParaRPr dirty="0"/>
          </a:p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2000"/>
              <a:buNone/>
            </a:pPr>
            <a:r>
              <a:rPr lang="pt-BR" dirty="0"/>
              <a:t>DOIS SONS AGUDOS, SEGUIDOS POR UM SILÊNCIO, E MAIS TRÊS SONS (GRAVE, AGUDO E GRAVE). FAREMOS DA SEGUINTE MANEIRA:</a:t>
            </a:r>
            <a:endParaRPr dirty="0"/>
          </a:p>
          <a:p>
            <a:pPr marL="457200" lvl="0" indent="0" algn="just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2000"/>
              <a:buNone/>
            </a:pPr>
            <a:endParaRPr sz="1800" dirty="0"/>
          </a:p>
        </p:txBody>
      </p:sp>
      <p:sp>
        <p:nvSpPr>
          <p:cNvPr id="3" name="Google Shape;138;p16">
            <a:extLst>
              <a:ext uri="{FF2B5EF4-FFF2-40B4-BE49-F238E27FC236}">
                <a16:creationId xmlns:a16="http://schemas.microsoft.com/office/drawing/2014/main" id="{14055C4C-B2E9-09AE-1A8C-F9C8537FA956}"/>
              </a:ext>
            </a:extLst>
          </p:cNvPr>
          <p:cNvSpPr txBox="1"/>
          <p:nvPr/>
        </p:nvSpPr>
        <p:spPr>
          <a:xfrm>
            <a:off x="322679" y="600734"/>
            <a:ext cx="7168647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RELEMBRANDO O JOGO DAS ALTURAS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1"/>
          <p:cNvSpPr txBox="1">
            <a:spLocks noGrp="1"/>
          </p:cNvSpPr>
          <p:nvPr>
            <p:ph type="body" idx="1"/>
          </p:nvPr>
        </p:nvSpPr>
        <p:spPr>
          <a:xfrm>
            <a:off x="229381" y="1135235"/>
            <a:ext cx="5129094" cy="3083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B72F7C"/>
              </a:buClr>
              <a:buSzPts val="2000"/>
              <a:buNone/>
            </a:pPr>
            <a:r>
              <a:rPr lang="pt-BR" dirty="0"/>
              <a:t>EM DUPLAS, VAMOS REPRESENTAR </a:t>
            </a:r>
            <a:br>
              <a:rPr lang="pt-BR" dirty="0"/>
            </a:br>
            <a:r>
              <a:rPr lang="pt-BR" dirty="0"/>
              <a:t>O SOM DE OUTROS ANIMAIS?</a:t>
            </a:r>
            <a:endParaRPr dirty="0"/>
          </a:p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B72F7C"/>
              </a:buClr>
              <a:buSzPts val="2000"/>
              <a:buNone/>
            </a:pPr>
            <a:r>
              <a:rPr lang="pt-BR" dirty="0"/>
              <a:t>OBSERVE, AO LADO, O SOM DO PAPAGAIO.</a:t>
            </a:r>
            <a:endParaRPr dirty="0"/>
          </a:p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B72F7C"/>
              </a:buClr>
              <a:buSzPts val="2000"/>
              <a:buNone/>
            </a:pPr>
            <a:r>
              <a:rPr lang="pt-BR" dirty="0"/>
              <a:t>AS DUPLAS TAMBÉM PODEM CRIAR OUTROS SONS OU REPRESENTAR SONS QUE O PROFESSOR DITAR. </a:t>
            </a:r>
            <a:endParaRPr dirty="0"/>
          </a:p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B72F7C"/>
              </a:buClr>
              <a:buSzPts val="2000"/>
              <a:buNone/>
            </a:pPr>
            <a:r>
              <a:rPr lang="pt-BR" dirty="0"/>
              <a:t>VAMOS BRINCAR? </a:t>
            </a:r>
            <a:endParaRPr dirty="0"/>
          </a:p>
        </p:txBody>
      </p:sp>
      <p:sp>
        <p:nvSpPr>
          <p:cNvPr id="163" name="Google Shape;163;p21"/>
          <p:cNvSpPr txBox="1"/>
          <p:nvPr/>
        </p:nvSpPr>
        <p:spPr>
          <a:xfrm rot="-59852">
            <a:off x="134943" y="151192"/>
            <a:ext cx="1732993" cy="3860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pic>
        <p:nvPicPr>
          <p:cNvPr id="165" name="Google Shape;165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49520" y="1628660"/>
            <a:ext cx="3162300" cy="2200275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21"/>
          <p:cNvSpPr txBox="1"/>
          <p:nvPr/>
        </p:nvSpPr>
        <p:spPr>
          <a:xfrm>
            <a:off x="6358682" y="1135235"/>
            <a:ext cx="154397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PAPAGAIO</a:t>
            </a:r>
            <a:endParaRPr dirty="0"/>
          </a:p>
        </p:txBody>
      </p:sp>
      <p:sp>
        <p:nvSpPr>
          <p:cNvPr id="164" name="Google Shape;164;p21"/>
          <p:cNvSpPr txBox="1"/>
          <p:nvPr/>
        </p:nvSpPr>
        <p:spPr>
          <a:xfrm>
            <a:off x="298616" y="592138"/>
            <a:ext cx="5295922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VAMOS JOGAR?</a:t>
            </a:r>
            <a:endParaRPr sz="2600" b="0" i="0" u="none" strike="noStrike" cap="none" dirty="0">
              <a:solidFill>
                <a:srgbClr val="B72F7C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</TotalTime>
  <Words>1335</Words>
  <Application>Microsoft Office PowerPoint</Application>
  <PresentationFormat>Apresentação na tela (16:9)</PresentationFormat>
  <Paragraphs>89</Paragraphs>
  <Slides>14</Slides>
  <Notes>14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22" baseType="lpstr">
      <vt:lpstr>Verdana</vt:lpstr>
      <vt:lpstr>Arial</vt:lpstr>
      <vt:lpstr>Grandstander SemiBold</vt:lpstr>
      <vt:lpstr>Grandstander</vt:lpstr>
      <vt:lpstr>Calibri</vt:lpstr>
      <vt:lpstr>Lato</vt:lpstr>
      <vt:lpstr>Grandstander Medium</vt:lpstr>
      <vt:lpstr>Simple Light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Juliana Vilas Boas Carpi</dc:creator>
  <cp:lastModifiedBy>Eduardo de Camargo Neto</cp:lastModifiedBy>
  <cp:revision>15</cp:revision>
  <dcterms:modified xsi:type="dcterms:W3CDTF">2024-10-24T17:51:05Z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0x010100408EE817DB53524E868F271A9F207EC3</vt:lpwstr>
  </property>
  <property fmtid="{D5CDD505-2E9C-101B-9397-08002B2CF9AE}" pid="3" name="MediaServiceImageTags">
    <vt:lpwstr/>
  </property>
</Properties>
</file>