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embeddedFontLst>
    <p:embeddedFont>
      <p:font typeface="Grandstander" pitchFamily="2" charset="0"/>
      <p:regular r:id="rId17"/>
      <p:bold r:id="rId18"/>
      <p:italic r:id="rId19"/>
      <p:boldItalic r:id="rId20"/>
    </p:embeddedFont>
    <p:embeddedFont>
      <p:font typeface="Grandstander Medium" pitchFamily="2" charset="0"/>
      <p:regular r:id="rId21"/>
      <p:bold r:id="rId22"/>
      <p:italic r:id="rId23"/>
      <p:boldItalic r:id="rId24"/>
    </p:embeddedFont>
    <p:embeddedFont>
      <p:font typeface="Grandstander SemiBold" pitchFamily="2" charset="0"/>
      <p:regular r:id="rId25"/>
      <p:bold r:id="rId26"/>
      <p:italic r:id="rId27"/>
      <p:boldItalic r:id="rId28"/>
    </p:embeddedFont>
    <p:embeddedFont>
      <p:font typeface="Lato" panose="020F0502020204030203" pitchFamily="34" charset="0"/>
      <p:regular r:id="rId29"/>
      <p:bold r:id="rId30"/>
      <p:italic r:id="rId31"/>
      <p:boldItalic r:id="rId32"/>
    </p:embeddedFont>
    <p:embeddedFont>
      <p:font typeface="Verdana" panose="020B060403050404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1" roundtripDataSignature="AMtx7mj8oEQCw5iYqmhTKvbhwht9Y1utS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076B0C7-900A-81F6-0560-6FFC78BF665A}" name="Danilo Queiroz" initials="DQ" userId="6e8630c2c3089fb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926"/>
    <a:srgbClr val="74489D"/>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061" autoAdjust="0"/>
  </p:normalViewPr>
  <p:slideViewPr>
    <p:cSldViewPr snapToGrid="0">
      <p:cViewPr varScale="1">
        <p:scale>
          <a:sx n="87" d="100"/>
          <a:sy n="87" d="100"/>
        </p:scale>
        <p:origin x="906" y="72"/>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46"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Carolina Duarte Trintin" userId="1e0bc43a511dfa51" providerId="LiveId" clId="{3C8436C5-4CA5-487E-943D-4756EC56D4AE}"/>
    <pc:docChg chg="modSld">
      <pc:chgData name="Maria Carolina Duarte Trintin" userId="1e0bc43a511dfa51" providerId="LiveId" clId="{3C8436C5-4CA5-487E-943D-4756EC56D4AE}" dt="2024-10-15T12:25:16.158" v="13" actId="1076"/>
      <pc:docMkLst>
        <pc:docMk/>
      </pc:docMkLst>
      <pc:sldChg chg="modSp mod">
        <pc:chgData name="Maria Carolina Duarte Trintin" userId="1e0bc43a511dfa51" providerId="LiveId" clId="{3C8436C5-4CA5-487E-943D-4756EC56D4AE}" dt="2024-10-15T12:25:16.158" v="13" actId="1076"/>
        <pc:sldMkLst>
          <pc:docMk/>
          <pc:sldMk cId="0" sldId="258"/>
        </pc:sldMkLst>
        <pc:picChg chg="mod">
          <ac:chgData name="Maria Carolina Duarte Trintin" userId="1e0bc43a511dfa51" providerId="LiveId" clId="{3C8436C5-4CA5-487E-943D-4756EC56D4AE}" dt="2024-10-15T12:25:16.158" v="13" actId="1076"/>
          <ac:picMkLst>
            <pc:docMk/>
            <pc:sldMk cId="0" sldId="258"/>
            <ac:picMk id="94" creationId="{00000000-0000-0000-0000-000000000000}"/>
          </ac:picMkLst>
        </pc:picChg>
      </pc:sldChg>
      <pc:sldChg chg="modNotesTx">
        <pc:chgData name="Maria Carolina Duarte Trintin" userId="1e0bc43a511dfa51" providerId="LiveId" clId="{3C8436C5-4CA5-487E-943D-4756EC56D4AE}" dt="2024-10-15T12:24:04.631" v="0" actId="20577"/>
        <pc:sldMkLst>
          <pc:docMk/>
          <pc:sldMk cId="0" sldId="260"/>
        </pc:sldMkLst>
      </pc:sldChg>
      <pc:sldChg chg="modSp mod">
        <pc:chgData name="Maria Carolina Duarte Trintin" userId="1e0bc43a511dfa51" providerId="LiveId" clId="{3C8436C5-4CA5-487E-943D-4756EC56D4AE}" dt="2024-10-15T12:24:27.497" v="4" actId="1036"/>
        <pc:sldMkLst>
          <pc:docMk/>
          <pc:sldMk cId="0" sldId="262"/>
        </pc:sldMkLst>
        <pc:picChg chg="mod">
          <ac:chgData name="Maria Carolina Duarte Trintin" userId="1e0bc43a511dfa51" providerId="LiveId" clId="{3C8436C5-4CA5-487E-943D-4756EC56D4AE}" dt="2024-10-15T12:24:27.497" v="4" actId="1036"/>
          <ac:picMkLst>
            <pc:docMk/>
            <pc:sldMk cId="0" sldId="262"/>
            <ac:picMk id="143" creationId="{00000000-0000-0000-0000-000000000000}"/>
          </ac:picMkLst>
        </pc:picChg>
      </pc:sldChg>
      <pc:sldChg chg="modSp mod">
        <pc:chgData name="Maria Carolina Duarte Trintin" userId="1e0bc43a511dfa51" providerId="LiveId" clId="{3C8436C5-4CA5-487E-943D-4756EC56D4AE}" dt="2024-10-15T12:24:42.518" v="8" actId="1076"/>
        <pc:sldMkLst>
          <pc:docMk/>
          <pc:sldMk cId="0" sldId="263"/>
        </pc:sldMkLst>
        <pc:picChg chg="mod">
          <ac:chgData name="Maria Carolina Duarte Trintin" userId="1e0bc43a511dfa51" providerId="LiveId" clId="{3C8436C5-4CA5-487E-943D-4756EC56D4AE}" dt="2024-10-15T12:24:42.518" v="8" actId="1076"/>
          <ac:picMkLst>
            <pc:docMk/>
            <pc:sldMk cId="0" sldId="263"/>
            <ac:picMk id="157" creationId="{00000000-0000-0000-0000-000000000000}"/>
          </ac:picMkLst>
        </pc:picChg>
      </pc:sldChg>
      <pc:sldChg chg="modSp mod">
        <pc:chgData name="Maria Carolina Duarte Trintin" userId="1e0bc43a511dfa51" providerId="LiveId" clId="{3C8436C5-4CA5-487E-943D-4756EC56D4AE}" dt="2024-10-15T12:25:04.998" v="12" actId="20577"/>
        <pc:sldMkLst>
          <pc:docMk/>
          <pc:sldMk cId="0" sldId="265"/>
        </pc:sldMkLst>
        <pc:spChg chg="mod">
          <ac:chgData name="Maria Carolina Duarte Trintin" userId="1e0bc43a511dfa51" providerId="LiveId" clId="{3C8436C5-4CA5-487E-943D-4756EC56D4AE}" dt="2024-10-15T12:25:04.998" v="12" actId="20577"/>
          <ac:spMkLst>
            <pc:docMk/>
            <pc:sldMk cId="0" sldId="265"/>
            <ac:spMk id="182" creationId="{00000000-0000-0000-0000-000000000000}"/>
          </ac:spMkLst>
        </pc:spChg>
        <pc:spChg chg="mod">
          <ac:chgData name="Maria Carolina Duarte Trintin" userId="1e0bc43a511dfa51" providerId="LiveId" clId="{3C8436C5-4CA5-487E-943D-4756EC56D4AE}" dt="2024-10-15T12:25:03.271" v="11" actId="1076"/>
          <ac:spMkLst>
            <pc:docMk/>
            <pc:sldMk cId="0" sldId="265"/>
            <ac:spMk id="18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ettyimages.com.br/detail/ilustra%C3%A7%C3%A3o/black-little-boy-listening-to-music-using-ilustra%C3%A7%C3%A3o-royalty-free/1493345074"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W7Z5gu9Jo88"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t-BR"/>
              <a:t>Material digital previsto para 2 aulas.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88900" algn="l" rtl="0">
              <a:lnSpc>
                <a:spcPct val="100000"/>
              </a:lnSpc>
              <a:spcBef>
                <a:spcPts val="0"/>
              </a:spcBef>
              <a:spcAft>
                <a:spcPts val="0"/>
              </a:spcAft>
              <a:buSzPts val="1100"/>
              <a:buNone/>
            </a:pPr>
            <a:endParaRPr b="0" dirty="0"/>
          </a:p>
        </p:txBody>
      </p:sp>
      <p:sp>
        <p:nvSpPr>
          <p:cNvPr id="180" name="Google Shape;18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9bff5210c6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g29bff5210c6_0_2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5" name="Google Shape;19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1200"/>
              </a:spcBef>
              <a:spcAft>
                <a:spcPts val="0"/>
              </a:spcAft>
              <a:buSzPts val="1100"/>
              <a:buChar char="●"/>
            </a:pPr>
            <a:r>
              <a:rPr lang="pt-BR" sz="1800" b="1" i="0" u="none" strike="noStrike" dirty="0">
                <a:solidFill>
                  <a:srgbClr val="000000"/>
                </a:solidFill>
                <a:latin typeface="Verdana"/>
                <a:ea typeface="Verdana"/>
                <a:cs typeface="Verdana"/>
                <a:sym typeface="Verdana"/>
              </a:rPr>
              <a:t>Slide 3 – </a:t>
            </a:r>
            <a:r>
              <a:rPr lang="pt-BR" sz="1800" b="0" i="0" u="sng" strike="noStrike" dirty="0">
                <a:solidFill>
                  <a:srgbClr val="000000"/>
                </a:solidFill>
                <a:latin typeface="Verdana"/>
                <a:ea typeface="Verdana"/>
                <a:cs typeface="Verdana"/>
                <a:sym typeface="Verdana"/>
              </a:rPr>
              <a:t>https://www.gettyimages.com.br/detail/ilustra%C3%A7%C3%A3o/doodle-cartoon-illustration-of-headphone-with-ilustra%C3%A7%C3%A3o-royalty-free/1310126387?phrase=headphone+vetorial+wave+sound+listening&amp;adppopup=true</a:t>
            </a:r>
            <a:endParaRPr dirty="0"/>
          </a:p>
          <a:p>
            <a:pPr marL="457200" lvl="0" indent="-298450" algn="l" rtl="0">
              <a:lnSpc>
                <a:spcPct val="100000"/>
              </a:lnSpc>
              <a:spcBef>
                <a:spcPts val="1200"/>
              </a:spcBef>
              <a:spcAft>
                <a:spcPts val="0"/>
              </a:spcAft>
              <a:buSzPts val="1100"/>
              <a:buChar char="●"/>
            </a:pPr>
            <a:r>
              <a:rPr lang="pt-BR" sz="1800" b="1" i="0" u="none" strike="noStrike" dirty="0">
                <a:solidFill>
                  <a:srgbClr val="000000"/>
                </a:solidFill>
                <a:latin typeface="Verdana"/>
                <a:ea typeface="Verdana"/>
                <a:cs typeface="Verdana"/>
                <a:sym typeface="Verdana"/>
              </a:rPr>
              <a:t>Slide 4 – </a:t>
            </a:r>
            <a:r>
              <a:rPr lang="pt-BR" sz="1800" b="0" i="0" u="sng" strike="noStrike" dirty="0">
                <a:solidFill>
                  <a:srgbClr val="000000"/>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https://www.gettyimages.com.br/detail/ilustra%C3%A7%C3%A3o/black-little-boy-listening-to-music-using-ilustra%C3%A7%C3%A3o-royalty-free/1493345074</a:t>
            </a:r>
            <a:r>
              <a:rPr lang="pt-BR" sz="1800" b="0" i="0" u="none" strike="noStrike" dirty="0">
                <a:solidFill>
                  <a:srgbClr val="000000"/>
                </a:solidFill>
                <a:latin typeface="Verdana"/>
                <a:ea typeface="Verdana"/>
                <a:cs typeface="Verdana"/>
                <a:sym typeface="Verdana"/>
              </a:rPr>
              <a:t> </a:t>
            </a:r>
            <a:endParaRPr b="0" dirty="0"/>
          </a:p>
        </p:txBody>
      </p:sp>
      <p:sp>
        <p:nvSpPr>
          <p:cNvPr id="203" name="Google Shape;203;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9bff5210c6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g29bff5210c6_0_2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pt-BR" sz="1800" b="0" i="0" u="none" strike="noStrike" dirty="0">
                <a:solidFill>
                  <a:srgbClr val="000000"/>
                </a:solidFill>
                <a:latin typeface="Arial"/>
                <a:ea typeface="Arial"/>
                <a:cs typeface="Arial"/>
                <a:sym typeface="Arial"/>
              </a:rPr>
              <a:t>HABILIDADE: </a:t>
            </a:r>
            <a:r>
              <a:rPr lang="pt-BR" sz="1800" b="0" i="0" u="none" strike="noStrike" dirty="0">
                <a:solidFill>
                  <a:srgbClr val="000000"/>
                </a:solidFill>
                <a:latin typeface="Verdana"/>
                <a:ea typeface="Verdana"/>
                <a:cs typeface="Verdana"/>
                <a:sym typeface="Verdana"/>
              </a:rPr>
              <a:t>(EF02AR14) - Perceber, explorar e identificar a intensidade do som, altura e duração, por meio de jogos, brincadeiras, canções e práticas diversas de apreciação musical.</a:t>
            </a:r>
            <a:endParaRPr b="0" dirty="0"/>
          </a:p>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pt-BR" sz="1900" dirty="0">
                <a:solidFill>
                  <a:schemeClr val="dk1"/>
                </a:solidFill>
              </a:rPr>
              <a:t>Caro professor</a:t>
            </a:r>
            <a:r>
              <a:rPr lang="pt-BR" sz="1900" b="1" dirty="0">
                <a:solidFill>
                  <a:schemeClr val="dk1"/>
                </a:solidFill>
              </a:rPr>
              <a:t>, </a:t>
            </a:r>
            <a:r>
              <a:rPr lang="pt-BR" sz="1900" dirty="0">
                <a:solidFill>
                  <a:schemeClr val="dk1"/>
                </a:solidFill>
              </a:rPr>
              <a:t>promova discussões rápidas em duplas para engajar todos os alunos, dê um tempo curto para que os alunos conversem entre si sobre uma questão ou conceito, permitindo que todos pratiquem suas ideias em pares antes de compartilhar com o grupo maior.</a:t>
            </a:r>
            <a:endParaRPr sz="1900" dirty="0">
              <a:solidFill>
                <a:schemeClr val="dk1"/>
              </a:solidFill>
            </a:endParaRPr>
          </a:p>
          <a:p>
            <a:pPr marL="0" marR="0" lvl="0" indent="0" algn="l" rtl="0">
              <a:lnSpc>
                <a:spcPct val="100000"/>
              </a:lnSpc>
              <a:spcBef>
                <a:spcPts val="400"/>
              </a:spcBef>
              <a:spcAft>
                <a:spcPts val="0"/>
              </a:spcAft>
              <a:buClr>
                <a:srgbClr val="000000"/>
              </a:buClr>
              <a:buSzPts val="1100"/>
              <a:buFont typeface="Arial"/>
              <a:buNone/>
            </a:pPr>
            <a:br>
              <a:rPr lang="pt-BR" sz="1800" dirty="0">
                <a:latin typeface="Calibri"/>
                <a:ea typeface="Calibri"/>
                <a:cs typeface="Calibri"/>
                <a:sym typeface="Calibri"/>
              </a:rPr>
            </a:br>
            <a:r>
              <a:rPr lang="pt-BR" sz="1800" dirty="0">
                <a:latin typeface="Calibri"/>
                <a:ea typeface="Calibri"/>
                <a:cs typeface="Calibri"/>
                <a:sym typeface="Calibri"/>
              </a:rPr>
              <a:t>https://www.gettyimages.com.br/detail/ilustra%C3%A7%C3%A3o/doodle-cartoon-illustration-of-headphone-with-ilustra%C3%A7%C3%A3o-royalty-free/1310126387?phrase=headphone+vetorial+wave+sound+listening&amp;adppopup=true</a:t>
            </a:r>
            <a:endParaRPr dirty="0"/>
          </a:p>
          <a:p>
            <a:pPr marL="0" lvl="0" indent="0" algn="l" rtl="0">
              <a:lnSpc>
                <a:spcPct val="100000"/>
              </a:lnSpc>
              <a:spcBef>
                <a:spcPts val="0"/>
              </a:spcBef>
              <a:spcAft>
                <a:spcPts val="0"/>
              </a:spcAft>
              <a:buSzPts val="1100"/>
              <a:buNone/>
            </a:pPr>
            <a:endParaRPr dirty="0"/>
          </a:p>
        </p:txBody>
      </p:sp>
      <p:sp>
        <p:nvSpPr>
          <p:cNvPr id="85" name="Google Shape;8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pt-BR" dirty="0"/>
              <a:t>https://www.gettyimages.com.br/detail/ilustra%C3%A7%C3%A3o/black-little-boy-listening-to-music-using-ilustra%C3%A7%C3%A3o-royalty-free/1493345074</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pt-BR" b="0" dirty="0"/>
              <a:t>Caro professor, temos alguns exemplos de execução para o exercício da percepção dos estudantes. Podemos usar essa ferramenta para praticar e desenvolver a percepção dos estudantes – Sugestão: pergunte para os estudantes que levantarem a mão se o primeiro som foi fraco e se o </a:t>
            </a:r>
            <a:r>
              <a:rPr lang="pt-BR" dirty="0"/>
              <a:t>ú</a:t>
            </a:r>
            <a:r>
              <a:rPr lang="pt-BR" b="0" dirty="0"/>
              <a:t>ltimo som foi forte – use da adivinhação para certificar se os estudantes compreenderam na prática.</a:t>
            </a:r>
            <a:br>
              <a:rPr lang="pt-BR" b="0" dirty="0"/>
            </a:br>
            <a:r>
              <a:rPr lang="pt-BR" b="0" dirty="0"/>
              <a:t>Exemplo - https://www.youtube.com/watch?v=Rh93jXL5CSo</a:t>
            </a:r>
            <a:br>
              <a:rPr lang="pt-BR" b="0" dirty="0"/>
            </a:br>
            <a:r>
              <a:rPr lang="pt-BR" b="0" dirty="0"/>
              <a:t>https://www.youtube.com/watch?v=0fShVaH0AW0</a:t>
            </a:r>
            <a:br>
              <a:rPr lang="pt-BR" b="0" dirty="0"/>
            </a:br>
            <a:r>
              <a:rPr lang="pt-BR" b="0" dirty="0"/>
              <a:t>https://www.youtube.com/watch?v=GmfHKZobTEA</a:t>
            </a:r>
            <a:br>
              <a:rPr lang="pt-BR" b="0" dirty="0"/>
            </a:br>
            <a:r>
              <a:rPr lang="pt-BR" b="0" dirty="0"/>
              <a:t>https://www.youtube.com/watch?v=F7LIYJDTYyo</a:t>
            </a:r>
          </a:p>
          <a:p>
            <a:pPr marL="158750" lvl="0" indent="0" algn="l" rtl="0">
              <a:lnSpc>
                <a:spcPct val="100000"/>
              </a:lnSpc>
              <a:spcBef>
                <a:spcPts val="0"/>
              </a:spcBef>
              <a:spcAft>
                <a:spcPts val="0"/>
              </a:spcAft>
              <a:buSzPts val="1100"/>
              <a:buNone/>
            </a:pPr>
            <a:endParaRPr lang="pt-BR" b="0" dirty="0"/>
          </a:p>
          <a:p>
            <a:pPr marL="158750" lvl="0" indent="0" algn="l" rtl="0">
              <a:lnSpc>
                <a:spcPct val="100000"/>
              </a:lnSpc>
              <a:spcBef>
                <a:spcPts val="0"/>
              </a:spcBef>
              <a:spcAft>
                <a:spcPts val="0"/>
              </a:spcAft>
              <a:buSzPts val="1100"/>
              <a:buNone/>
            </a:pPr>
            <a:r>
              <a:rPr lang="pt-BR" b="0" dirty="0"/>
              <a:t>https://pt.wikipedia.org/wiki/S%C3%ADmbolos_da_nota%C3%A7%C3%A3o_musical_moderna</a:t>
            </a:r>
            <a:endParaRPr b="0" dirty="0"/>
          </a:p>
          <a:p>
            <a:pPr marL="158750" lvl="0" indent="0" algn="l" rtl="0">
              <a:lnSpc>
                <a:spcPct val="100000"/>
              </a:lnSpc>
              <a:spcBef>
                <a:spcPts val="0"/>
              </a:spcBef>
              <a:spcAft>
                <a:spcPts val="0"/>
              </a:spcAft>
              <a:buSzPts val="1100"/>
              <a:buNone/>
            </a:pPr>
            <a:br>
              <a:rPr lang="pt-BR" b="0" dirty="0"/>
            </a:b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pt-BR" b="0" dirty="0"/>
              <a:t>Caro professor, temos alguns exemplos de execução para o exercício da percepção dos estudantes. Podemos usar essa ferramenta para praticar e desenvolver a percepção dos estudantes – Sugestão: pergunte para os estudantes que levantarem a mão se o primeiro som foi fraco e se o ultimo som foi forte – use da adivinhação para certificar se os estudantes compreenderam na prática.</a:t>
            </a:r>
            <a:br>
              <a:rPr lang="pt-BR" b="0" dirty="0"/>
            </a:br>
            <a:r>
              <a:rPr lang="pt-BR" b="0" dirty="0"/>
              <a:t>Exemplo: https://www.youtube.com/watch?v=Rh93jXL5CSo</a:t>
            </a:r>
            <a:br>
              <a:rPr lang="pt-BR" b="0" dirty="0"/>
            </a:br>
            <a:r>
              <a:rPr lang="pt-BR" b="0" dirty="0"/>
              <a:t>https://www.youtube.com/watch?v=0fShVaH0AW0</a:t>
            </a:r>
            <a:br>
              <a:rPr lang="pt-BR" b="0" dirty="0"/>
            </a:br>
            <a:r>
              <a:rPr lang="pt-BR" b="0" dirty="0"/>
              <a:t>https://www.youtube.com/watch?v=GmfHKZobTEA</a:t>
            </a:r>
            <a:br>
              <a:rPr lang="pt-BR" b="0" dirty="0"/>
            </a:br>
            <a:r>
              <a:rPr lang="pt-BR" b="0" dirty="0"/>
              <a:t>https://www.youtube.com/watch?v=F7LIYJDTYyo</a:t>
            </a:r>
            <a:br>
              <a:rPr lang="pt-BR" b="0" dirty="0"/>
            </a:br>
            <a:r>
              <a:rPr lang="pt-BR" b="0" dirty="0"/>
              <a:t>https://pt.wikipedia.org/wiki/S%C3%ADmbolos_da_nota%C3%A7%C3%A3o_musical_moderna</a:t>
            </a:r>
            <a:br>
              <a:rPr lang="pt-BR" b="0" dirty="0"/>
            </a:br>
            <a:br>
              <a:rPr lang="pt-BR" b="0" dirty="0"/>
            </a:br>
            <a:r>
              <a:rPr lang="pt-BR" b="0" dirty="0"/>
              <a:t>Finalize a apreciação conhecendo a 5 sinfonia de Beethoven. </a:t>
            </a:r>
            <a:br>
              <a:rPr lang="pt-BR" b="0" dirty="0"/>
            </a:br>
            <a:r>
              <a:rPr lang="pt-BR" b="0" dirty="0"/>
              <a:t>Se haver a possibilidade da projeção peça para identificarem na partitura aonde aparece a anotação P (piano) e F (Forte).</a:t>
            </a:r>
            <a:br>
              <a:rPr lang="pt-BR" b="0" dirty="0"/>
            </a:br>
            <a:r>
              <a:rPr lang="pt-BR" b="0" dirty="0"/>
              <a:t>Música Beethoven 5 sinfonia </a:t>
            </a:r>
            <a:br>
              <a:rPr lang="pt-BR" b="0" dirty="0"/>
            </a:br>
            <a:r>
              <a:rPr lang="pt-BR" b="0" dirty="0"/>
              <a:t>https://www.youtube.com/watch?v=GKiyQyrK-cc</a:t>
            </a:r>
            <a:endParaRPr dirty="0"/>
          </a:p>
          <a:p>
            <a:pPr marL="158750" lvl="0" indent="0" algn="l" rtl="0">
              <a:lnSpc>
                <a:spcPct val="100000"/>
              </a:lnSpc>
              <a:spcBef>
                <a:spcPts val="0"/>
              </a:spcBef>
              <a:spcAft>
                <a:spcPts val="0"/>
              </a:spcAft>
              <a:buSzPts val="1100"/>
              <a:buNone/>
            </a:pPr>
            <a:br>
              <a:rPr lang="pt-BR" b="0" dirty="0"/>
            </a:b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t-BR" sz="1100" u="sng" dirty="0">
                <a:solidFill>
                  <a:schemeClr val="accent5"/>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https://www.youtube.com/watch?v=W7Z5gu9Jo88</a:t>
            </a:r>
            <a:endParaRPr dirty="0"/>
          </a:p>
        </p:txBody>
      </p:sp>
      <p:sp>
        <p:nvSpPr>
          <p:cNvPr id="133" name="Google Shape;13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
        <p:nvSpPr>
          <p:cNvPr id="147" name="Google Shape;14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pt-BR" dirty="0"/>
              <a:t>https://pt.wikipedia.org/wiki/S%C3%ADmbolos_da_nota%C3%A7%C3%A3o_musical_moderna</a:t>
            </a:r>
            <a:endParaRPr dirty="0"/>
          </a:p>
        </p:txBody>
      </p:sp>
      <p:sp>
        <p:nvSpPr>
          <p:cNvPr id="160" name="Google Shape;16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Capa - Linguagens">
  <p:cSld name="1. Capa - Linguagens">
    <p:bg>
      <p:bgPr>
        <a:blipFill>
          <a:blip r:embed="rId2">
            <a:alphaModFix/>
          </a:blip>
          <a:stretch>
            <a:fillRect/>
          </a:stretch>
        </a:blipFill>
        <a:effectLst/>
      </p:bgPr>
    </p:bg>
    <p:spTree>
      <p:nvGrpSpPr>
        <p:cNvPr id="1" name="Shape 9"/>
        <p:cNvGrpSpPr/>
        <p:nvPr/>
      </p:nvGrpSpPr>
      <p:grpSpPr>
        <a:xfrm>
          <a:off x="0" y="0"/>
          <a:ext cx="0" cy="0"/>
          <a:chOff x="0" y="0"/>
          <a:chExt cx="0" cy="0"/>
        </a:xfrm>
      </p:grpSpPr>
      <p:pic>
        <p:nvPicPr>
          <p:cNvPr id="10" name="Google Shape;10;p8"/>
          <p:cNvPicPr preferRelativeResize="0"/>
          <p:nvPr/>
        </p:nvPicPr>
        <p:blipFill rotWithShape="1">
          <a:blip r:embed="rId3">
            <a:alphaModFix/>
          </a:blip>
          <a:srcRect/>
          <a:stretch/>
        </p:blipFill>
        <p:spPr>
          <a:xfrm>
            <a:off x="7831700" y="255450"/>
            <a:ext cx="1037050" cy="1018525"/>
          </a:xfrm>
          <a:prstGeom prst="rect">
            <a:avLst/>
          </a:prstGeom>
          <a:noFill/>
          <a:ln>
            <a:noFill/>
          </a:ln>
        </p:spPr>
      </p:pic>
      <p:sp>
        <p:nvSpPr>
          <p:cNvPr id="11" name="Google Shape;11;p8"/>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pic>
        <p:nvPicPr>
          <p:cNvPr id="12" name="Google Shape;12;p8"/>
          <p:cNvPicPr preferRelativeResize="0"/>
          <p:nvPr/>
        </p:nvPicPr>
        <p:blipFill rotWithShape="1">
          <a:blip r:embed="rId4">
            <a:alphaModFix/>
          </a:blip>
          <a:srcRect/>
          <a:stretch/>
        </p:blipFill>
        <p:spPr>
          <a:xfrm>
            <a:off x="249878" y="255449"/>
            <a:ext cx="1090250" cy="867850"/>
          </a:xfrm>
          <a:prstGeom prst="rect">
            <a:avLst/>
          </a:prstGeom>
          <a:noFill/>
          <a:ln>
            <a:noFill/>
          </a:ln>
        </p:spPr>
      </p:pic>
      <p:pic>
        <p:nvPicPr>
          <p:cNvPr id="13" name="Google Shape;13;p8"/>
          <p:cNvPicPr preferRelativeResize="0"/>
          <p:nvPr/>
        </p:nvPicPr>
        <p:blipFill rotWithShape="1">
          <a:blip r:embed="rId5">
            <a:alphaModFix/>
          </a:blip>
          <a:srcRect/>
          <a:stretch/>
        </p:blipFill>
        <p:spPr>
          <a:xfrm>
            <a:off x="6834025" y="4630550"/>
            <a:ext cx="2034725" cy="264400"/>
          </a:xfrm>
          <a:prstGeom prst="rect">
            <a:avLst/>
          </a:prstGeom>
          <a:noFill/>
          <a:ln>
            <a:noFill/>
          </a:ln>
        </p:spPr>
      </p:pic>
      <p:pic>
        <p:nvPicPr>
          <p:cNvPr id="14" name="Google Shape;14;p8"/>
          <p:cNvPicPr preferRelativeResize="0"/>
          <p:nvPr/>
        </p:nvPicPr>
        <p:blipFill rotWithShape="1">
          <a:blip r:embed="rId6">
            <a:alphaModFix/>
          </a:blip>
          <a:srcRect/>
          <a:stretch/>
        </p:blipFill>
        <p:spPr>
          <a:xfrm>
            <a:off x="1522450" y="402600"/>
            <a:ext cx="1090250" cy="409489"/>
          </a:xfrm>
          <a:prstGeom prst="rect">
            <a:avLst/>
          </a:prstGeom>
          <a:noFill/>
          <a:ln>
            <a:noFill/>
          </a:ln>
        </p:spPr>
      </p:pic>
      <p:pic>
        <p:nvPicPr>
          <p:cNvPr id="15" name="Google Shape;15;p8"/>
          <p:cNvPicPr preferRelativeResize="0"/>
          <p:nvPr/>
        </p:nvPicPr>
        <p:blipFill rotWithShape="1">
          <a:blip r:embed="rId7">
            <a:alphaModFix/>
          </a:blip>
          <a:srcRect/>
          <a:stretch/>
        </p:blipFill>
        <p:spPr>
          <a:xfrm>
            <a:off x="4093950" y="607487"/>
            <a:ext cx="1037050" cy="1004213"/>
          </a:xfrm>
          <a:prstGeom prst="rect">
            <a:avLst/>
          </a:prstGeom>
          <a:noFill/>
          <a:ln>
            <a:noFill/>
          </a:ln>
        </p:spPr>
      </p:pic>
      <p:sp>
        <p:nvSpPr>
          <p:cNvPr id="16" name="Google Shape;16;p8"/>
          <p:cNvSpPr txBox="1"/>
          <p:nvPr/>
        </p:nvSpPr>
        <p:spPr>
          <a:xfrm rot="-5400000">
            <a:off x="8622225" y="110790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a:solidFill>
                  <a:srgbClr val="333333"/>
                </a:solidFill>
                <a:latin typeface="Grandstander Medium"/>
                <a:ea typeface="Grandstander Medium"/>
                <a:cs typeface="Grandstander Medium"/>
                <a:sym typeface="Grandstander Medium"/>
              </a:rPr>
              <a:t>2024_AI_B1_V1</a:t>
            </a:r>
            <a:endParaRPr sz="700" b="0" i="0" u="none" strike="noStrike" cap="none">
              <a:solidFill>
                <a:srgbClr val="000000"/>
              </a:solidFill>
              <a:latin typeface="Grandstander Medium"/>
              <a:ea typeface="Grandstander Medium"/>
              <a:cs typeface="Grandstander Medium"/>
              <a:sym typeface="Grandstander Medium"/>
            </a:endParaRPr>
          </a:p>
        </p:txBody>
      </p:sp>
      <p:sp>
        <p:nvSpPr>
          <p:cNvPr id="17" name="Google Shape;17;p8"/>
          <p:cNvSpPr/>
          <p:nvPr/>
        </p:nvSpPr>
        <p:spPr>
          <a:xfrm rot="-48255" flipH="1">
            <a:off x="8006887" y="784003"/>
            <a:ext cx="812180" cy="424256"/>
          </a:xfrm>
          <a:prstGeom prst="roundRect">
            <a:avLst>
              <a:gd name="adj" fmla="val 7293"/>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2000" b="0" i="0" u="none" strike="noStrike" cap="none">
                <a:solidFill>
                  <a:srgbClr val="FFFFFF"/>
                </a:solidFill>
                <a:latin typeface="Grandstander Medium"/>
                <a:ea typeface="Grandstander Medium"/>
                <a:cs typeface="Grandstander Medium"/>
                <a:sym typeface="Grandstander Medium"/>
              </a:rPr>
              <a:t>ANO</a:t>
            </a:r>
            <a:endParaRPr sz="20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Conteúdo/Objetivo de aprendizagem">
  <p:cSld name="2. Conteúdo e objetivos">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9"/>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20" name="Google Shape;20;p9"/>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9"/>
          <p:cNvSpPr/>
          <p:nvPr/>
        </p:nvSpPr>
        <p:spPr>
          <a:xfrm>
            <a:off x="4550725" y="225325"/>
            <a:ext cx="4411200" cy="4701000"/>
          </a:xfrm>
          <a:prstGeom prst="roundRect">
            <a:avLst>
              <a:gd name="adj" fmla="val 3153"/>
            </a:avLst>
          </a:prstGeom>
          <a:solidFill>
            <a:srgbClr val="F6EDE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9"/>
          <p:cNvSpPr txBox="1">
            <a:spLocks noGrp="1"/>
          </p:cNvSpPr>
          <p:nvPr>
            <p:ph type="body" idx="1"/>
          </p:nvPr>
        </p:nvSpPr>
        <p:spPr>
          <a:xfrm>
            <a:off x="4818875" y="740314"/>
            <a:ext cx="38883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23" name="Google Shape;23;p9"/>
          <p:cNvSpPr txBox="1"/>
          <p:nvPr/>
        </p:nvSpPr>
        <p:spPr>
          <a:xfrm rot="-59810">
            <a:off x="134959" y="152901"/>
            <a:ext cx="1534732"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chemeClr val="lt1"/>
                </a:solidFill>
                <a:latin typeface="Grandstander SemiBold"/>
                <a:ea typeface="Grandstander SemiBold"/>
                <a:cs typeface="Grandstander SemiBold"/>
                <a:sym typeface="Grandstander SemiBold"/>
              </a:rPr>
              <a:t>CONTEÚDO</a:t>
            </a:r>
            <a:endParaRPr sz="1800" b="0" i="0" u="none" strike="noStrike" cap="none">
              <a:solidFill>
                <a:schemeClr val="lt1"/>
              </a:solidFill>
              <a:latin typeface="Grandstander SemiBold"/>
              <a:ea typeface="Grandstander SemiBold"/>
              <a:cs typeface="Grandstander SemiBold"/>
              <a:sym typeface="Grandstander SemiBold"/>
            </a:endParaRPr>
          </a:p>
        </p:txBody>
      </p:sp>
      <p:sp>
        <p:nvSpPr>
          <p:cNvPr id="24" name="Google Shape;24;p9"/>
          <p:cNvSpPr txBox="1"/>
          <p:nvPr/>
        </p:nvSpPr>
        <p:spPr>
          <a:xfrm rot="-59789">
            <a:off x="4478371" y="137005"/>
            <a:ext cx="3363809" cy="386162"/>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OBJETIVO DE APRENDIZAGEM</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25" name="Google Shape;25;p9"/>
          <p:cNvSpPr txBox="1">
            <a:spLocks noGrp="1"/>
          </p:cNvSpPr>
          <p:nvPr>
            <p:ph type="body" idx="2"/>
          </p:nvPr>
        </p:nvSpPr>
        <p:spPr>
          <a:xfrm>
            <a:off x="434375" y="740314"/>
            <a:ext cx="38883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26" name="Google Shape;26;p9"/>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a:solidFill>
                  <a:srgbClr val="333333"/>
                </a:solidFill>
                <a:latin typeface="Grandstander Medium"/>
                <a:ea typeface="Grandstander Medium"/>
                <a:cs typeface="Grandstander Medium"/>
                <a:sym typeface="Grandstander Medium"/>
              </a:rPr>
              <a:t>2024_AI_B1_V1</a:t>
            </a:r>
            <a:endParaRPr sz="700" b="0" i="0" u="none" strike="noStrike" cap="none">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Para começar">
  <p:cSld name="3. Para começar">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13"/>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29" name="Google Shape;29;p13"/>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3"/>
          <p:cNvSpPr txBox="1"/>
          <p:nvPr/>
        </p:nvSpPr>
        <p:spPr>
          <a:xfrm rot="-59551">
            <a:off x="134926" y="148991"/>
            <a:ext cx="1991699"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pt-BR" sz="1800" b="0" i="0" u="none" strike="noStrike" cap="none">
                <a:solidFill>
                  <a:schemeClr val="lt1"/>
                </a:solidFill>
                <a:latin typeface="Grandstander SemiBold"/>
                <a:ea typeface="Grandstander SemiBold"/>
                <a:cs typeface="Grandstander SemiBold"/>
                <a:sym typeface="Grandstander SemiBold"/>
              </a:rPr>
              <a:t>PARA COMEÇAR</a:t>
            </a:r>
            <a:endParaRPr sz="1800" b="0" i="0" u="none" strike="noStrike" cap="none">
              <a:solidFill>
                <a:schemeClr val="lt1"/>
              </a:solidFill>
              <a:latin typeface="Grandstander SemiBold"/>
              <a:ea typeface="Grandstander SemiBold"/>
              <a:cs typeface="Grandstander SemiBold"/>
              <a:sym typeface="Grandstander SemiBold"/>
            </a:endParaRPr>
          </a:p>
        </p:txBody>
      </p:sp>
      <p:sp>
        <p:nvSpPr>
          <p:cNvPr id="31" name="Google Shape;31;p13"/>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a:solidFill>
                  <a:srgbClr val="333333"/>
                </a:solidFill>
                <a:latin typeface="Grandstander Medium"/>
                <a:ea typeface="Grandstander Medium"/>
                <a:cs typeface="Grandstander Medium"/>
                <a:sym typeface="Grandstander Medium"/>
              </a:rPr>
              <a:t>2024_AI_B1_V1</a:t>
            </a:r>
            <a:endParaRPr sz="700" b="0" i="0" u="none" strike="noStrike" cap="none">
              <a:solidFill>
                <a:srgbClr val="000000"/>
              </a:solidFill>
              <a:latin typeface="Grandstander Medium"/>
              <a:ea typeface="Grandstander Medium"/>
              <a:cs typeface="Grandstander Medium"/>
              <a:sym typeface="Grandstander Medium"/>
            </a:endParaRPr>
          </a:p>
        </p:txBody>
      </p:sp>
      <p:sp>
        <p:nvSpPr>
          <p:cNvPr id="32" name="Google Shape;32;p13"/>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33" name="Google Shape;33;p13"/>
          <p:cNvSpPr txBox="1">
            <a:spLocks noGrp="1"/>
          </p:cNvSpPr>
          <p:nvPr>
            <p:ph type="title"/>
          </p:nvPr>
        </p:nvSpPr>
        <p:spPr>
          <a:xfrm>
            <a:off x="456450" y="673625"/>
            <a:ext cx="8376000"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8. Aprofundando">
  <p:cSld name="9. Nova seção">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g29bff5210c6_0_143"/>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36" name="Google Shape;36;g29bff5210c6_0_143"/>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g29bff5210c6_0_143"/>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a:solidFill>
                  <a:srgbClr val="333333"/>
                </a:solidFill>
                <a:latin typeface="Grandstander Medium"/>
                <a:ea typeface="Grandstander Medium"/>
                <a:cs typeface="Grandstander Medium"/>
                <a:sym typeface="Grandstander Medium"/>
              </a:rPr>
              <a:t>2024_AI_B1_V1</a:t>
            </a:r>
            <a:endParaRPr sz="700" b="0" i="0" u="none" strike="noStrike" cap="none">
              <a:solidFill>
                <a:srgbClr val="000000"/>
              </a:solidFill>
              <a:latin typeface="Grandstander Medium"/>
              <a:ea typeface="Grandstander Medium"/>
              <a:cs typeface="Grandstander Medium"/>
              <a:sym typeface="Grandstander Medium"/>
            </a:endParaRPr>
          </a:p>
        </p:txBody>
      </p:sp>
      <p:sp>
        <p:nvSpPr>
          <p:cNvPr id="38" name="Google Shape;38;g29bff5210c6_0_143"/>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
        <p:nvSpPr>
          <p:cNvPr id="39" name="Google Shape;39;g29bff5210c6_0_143"/>
          <p:cNvSpPr txBox="1">
            <a:spLocks noGrp="1"/>
          </p:cNvSpPr>
          <p:nvPr>
            <p:ph type="title"/>
          </p:nvPr>
        </p:nvSpPr>
        <p:spPr>
          <a:xfrm>
            <a:off x="456450" y="673625"/>
            <a:ext cx="8376000"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40" name="Google Shape;40;g29bff5210c6_0_143"/>
          <p:cNvSpPr txBox="1">
            <a:spLocks noGrp="1"/>
          </p:cNvSpPr>
          <p:nvPr>
            <p:ph type="subTitle" idx="2"/>
          </p:nvPr>
        </p:nvSpPr>
        <p:spPr>
          <a:xfrm rot="-60000">
            <a:off x="131681" y="157220"/>
            <a:ext cx="4336952" cy="367500"/>
          </a:xfrm>
          <a:prstGeom prst="rect">
            <a:avLst/>
          </a:prstGeom>
          <a:solidFill>
            <a:srgbClr val="74489D"/>
          </a:solid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000"/>
              <a:buNone/>
              <a:defRPr sz="1800">
                <a:solidFill>
                  <a:schemeClr val="lt1"/>
                </a:solidFill>
                <a:latin typeface="Grandstander SemiBold"/>
                <a:ea typeface="Grandstander SemiBold"/>
                <a:cs typeface="Grandstander SemiBold"/>
                <a:sym typeface="Grandstander SemiBold"/>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7. O que aprendemos hoje?">
  <p:cSld name="7. O que aprendemos hoje">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17"/>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43" name="Google Shape;43;p17"/>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17"/>
          <p:cNvSpPr txBox="1"/>
          <p:nvPr/>
        </p:nvSpPr>
        <p:spPr>
          <a:xfrm rot="-59852">
            <a:off x="134836" y="138777"/>
            <a:ext cx="3153478"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chemeClr val="lt1"/>
                </a:solidFill>
                <a:latin typeface="Grandstander SemiBold"/>
                <a:ea typeface="Grandstander SemiBold"/>
                <a:cs typeface="Grandstander SemiBold"/>
                <a:sym typeface="Grandstander SemiBold"/>
              </a:rPr>
              <a:t>O QUE APRENDEMOS HOJE?</a:t>
            </a:r>
            <a:endParaRPr sz="1800" b="0" i="0" u="none" strike="noStrike" cap="none">
              <a:solidFill>
                <a:schemeClr val="lt1"/>
              </a:solidFill>
              <a:latin typeface="Grandstander SemiBold"/>
              <a:ea typeface="Grandstander SemiBold"/>
              <a:cs typeface="Grandstander SemiBold"/>
              <a:sym typeface="Grandstander SemiBold"/>
            </a:endParaRPr>
          </a:p>
        </p:txBody>
      </p:sp>
      <p:sp>
        <p:nvSpPr>
          <p:cNvPr id="45" name="Google Shape;45;p17"/>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a:solidFill>
                  <a:srgbClr val="333333"/>
                </a:solidFill>
                <a:latin typeface="Grandstander Medium"/>
                <a:ea typeface="Grandstander Medium"/>
                <a:cs typeface="Grandstander Medium"/>
                <a:sym typeface="Grandstander Medium"/>
              </a:rPr>
              <a:t>2024_AI_B1_V1</a:t>
            </a:r>
            <a:endParaRPr sz="700" b="0" i="0" u="none" strike="noStrike" cap="none">
              <a:solidFill>
                <a:srgbClr val="000000"/>
              </a:solidFill>
              <a:latin typeface="Grandstander Medium"/>
              <a:ea typeface="Grandstander Medium"/>
              <a:cs typeface="Grandstander Medium"/>
              <a:sym typeface="Grandstander Medium"/>
            </a:endParaRPr>
          </a:p>
        </p:txBody>
      </p:sp>
      <p:pic>
        <p:nvPicPr>
          <p:cNvPr id="46" name="Google Shape;46;p17"/>
          <p:cNvPicPr preferRelativeResize="0"/>
          <p:nvPr/>
        </p:nvPicPr>
        <p:blipFill rotWithShape="1">
          <a:blip r:embed="rId3">
            <a:alphaModFix/>
          </a:blip>
          <a:srcRect l="15588" r="14095"/>
          <a:stretch/>
        </p:blipFill>
        <p:spPr>
          <a:xfrm>
            <a:off x="360650" y="504800"/>
            <a:ext cx="3001025" cy="4268000"/>
          </a:xfrm>
          <a:prstGeom prst="rect">
            <a:avLst/>
          </a:prstGeom>
          <a:noFill/>
          <a:ln>
            <a:noFill/>
          </a:ln>
        </p:spPr>
      </p:pic>
      <p:sp>
        <p:nvSpPr>
          <p:cNvPr id="47" name="Google Shape;47;p17"/>
          <p:cNvSpPr txBox="1">
            <a:spLocks noGrp="1"/>
          </p:cNvSpPr>
          <p:nvPr>
            <p:ph type="body" idx="1"/>
          </p:nvPr>
        </p:nvSpPr>
        <p:spPr>
          <a:xfrm>
            <a:off x="3521638" y="740325"/>
            <a:ext cx="51855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9. Referências ">
  <p:cSld name="11. Referências">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19"/>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50" name="Google Shape;50;p19"/>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19"/>
          <p:cNvSpPr txBox="1"/>
          <p:nvPr/>
        </p:nvSpPr>
        <p:spPr>
          <a:xfrm rot="-60039">
            <a:off x="134940" y="150748"/>
            <a:ext cx="1769370"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chemeClr val="lt1"/>
                </a:solidFill>
                <a:latin typeface="Grandstander SemiBold"/>
                <a:ea typeface="Grandstander SemiBold"/>
                <a:cs typeface="Grandstander SemiBold"/>
                <a:sym typeface="Grandstander SemiBold"/>
              </a:rPr>
              <a:t>REFERÊNCIAS</a:t>
            </a:r>
            <a:endParaRPr sz="1800" b="0" i="0" u="none" strike="noStrike" cap="none">
              <a:solidFill>
                <a:schemeClr val="lt1"/>
              </a:solidFill>
              <a:latin typeface="Grandstander SemiBold"/>
              <a:ea typeface="Grandstander SemiBold"/>
              <a:cs typeface="Grandstander SemiBold"/>
              <a:sym typeface="Grandstander SemiBold"/>
            </a:endParaRPr>
          </a:p>
        </p:txBody>
      </p:sp>
      <p:sp>
        <p:nvSpPr>
          <p:cNvPr id="52" name="Google Shape;52;p19"/>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a:solidFill>
                  <a:srgbClr val="333333"/>
                </a:solidFill>
                <a:latin typeface="Grandstander Medium"/>
                <a:ea typeface="Grandstander Medium"/>
                <a:cs typeface="Grandstander Medium"/>
                <a:sym typeface="Grandstander Medium"/>
              </a:rPr>
              <a:t>2024_AI_B1_V1</a:t>
            </a:r>
            <a:endParaRPr sz="700" b="0" i="0" u="none" strike="noStrike" cap="none">
              <a:solidFill>
                <a:srgbClr val="000000"/>
              </a:solidFill>
              <a:latin typeface="Grandstander Medium"/>
              <a:ea typeface="Grandstander Medium"/>
              <a:cs typeface="Grandstander Medium"/>
              <a:sym typeface="Grandstander Medium"/>
            </a:endParaRPr>
          </a:p>
        </p:txBody>
      </p:sp>
      <p:sp>
        <p:nvSpPr>
          <p:cNvPr id="53" name="Google Shape;53;p19"/>
          <p:cNvSpPr txBox="1">
            <a:spLocks noGrp="1"/>
          </p:cNvSpPr>
          <p:nvPr>
            <p:ph type="body" idx="1"/>
          </p:nvPr>
        </p:nvSpPr>
        <p:spPr>
          <a:xfrm>
            <a:off x="459300" y="797675"/>
            <a:ext cx="8295900" cy="38655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1600"/>
              <a:buFont typeface="Lato"/>
              <a:buNone/>
              <a:defRPr>
                <a:solidFill>
                  <a:schemeClr val="dk1"/>
                </a:solidFill>
                <a:latin typeface="Arial"/>
                <a:ea typeface="Arial"/>
                <a:cs typeface="Arial"/>
                <a:sym typeface="Arial"/>
              </a:defRPr>
            </a:lvl1pPr>
            <a:lvl2pPr marL="914400" lvl="1" indent="-330200" algn="l">
              <a:lnSpc>
                <a:spcPct val="100000"/>
              </a:lnSpc>
              <a:spcBef>
                <a:spcPts val="0"/>
              </a:spcBef>
              <a:spcAft>
                <a:spcPts val="0"/>
              </a:spcAft>
              <a:buClr>
                <a:srgbClr val="74489D"/>
              </a:buClr>
              <a:buSzPts val="1600"/>
              <a:buFont typeface="Lato"/>
              <a:buChar char="○"/>
              <a:defRPr>
                <a:solidFill>
                  <a:schemeClr val="dk1"/>
                </a:solidFill>
                <a:latin typeface="Lato"/>
                <a:ea typeface="Lato"/>
                <a:cs typeface="Lato"/>
                <a:sym typeface="Lato"/>
              </a:defRPr>
            </a:lvl2pPr>
            <a:lvl3pPr marL="1371600" lvl="2"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3pPr>
            <a:lvl4pPr marL="1828800" lvl="3"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4pPr>
            <a:lvl5pPr marL="2286000" lvl="4"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5pPr>
            <a:lvl6pPr marL="2743200" lvl="5"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6pPr>
            <a:lvl7pPr marL="3200400" lvl="6"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7pPr>
            <a:lvl8pPr marL="3657600" lvl="7"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8pPr>
            <a:lvl9pPr marL="4114800" lvl="8"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 Contra capa">
  <p:cSld name="12. Fechamento">
    <p:bg>
      <p:bgPr>
        <a:blipFill>
          <a:blip r:embed="rId2">
            <a:alphaModFix/>
          </a:blip>
          <a:stretch>
            <a:fillRect/>
          </a:stretch>
        </a:blipFill>
        <a:effectLst/>
      </p:bgPr>
    </p:bg>
    <p:spTree>
      <p:nvGrpSpPr>
        <p:cNvPr id="1" name="Shape 54"/>
        <p:cNvGrpSpPr/>
        <p:nvPr/>
      </p:nvGrpSpPr>
      <p:grpSpPr>
        <a:xfrm>
          <a:off x="0" y="0"/>
          <a:ext cx="0" cy="0"/>
          <a:chOff x="0" y="0"/>
          <a:chExt cx="0" cy="0"/>
        </a:xfrm>
      </p:grpSpPr>
      <p:grpSp>
        <p:nvGrpSpPr>
          <p:cNvPr id="55" name="Google Shape;55;p11"/>
          <p:cNvGrpSpPr/>
          <p:nvPr/>
        </p:nvGrpSpPr>
        <p:grpSpPr>
          <a:xfrm>
            <a:off x="3213025" y="1212517"/>
            <a:ext cx="3022750" cy="2990400"/>
            <a:chOff x="3060625" y="1076550"/>
            <a:chExt cx="3022750" cy="2990400"/>
          </a:xfrm>
        </p:grpSpPr>
        <p:pic>
          <p:nvPicPr>
            <p:cNvPr id="56" name="Google Shape;56;p11"/>
            <p:cNvPicPr preferRelativeResize="0"/>
            <p:nvPr/>
          </p:nvPicPr>
          <p:blipFill rotWithShape="1">
            <a:blip r:embed="rId3">
              <a:alphaModFix/>
            </a:blip>
            <a:srcRect/>
            <a:stretch/>
          </p:blipFill>
          <p:spPr>
            <a:xfrm>
              <a:off x="3060625" y="1076550"/>
              <a:ext cx="3022750" cy="2990400"/>
            </a:xfrm>
            <a:prstGeom prst="rect">
              <a:avLst/>
            </a:prstGeom>
            <a:noFill/>
            <a:ln>
              <a:noFill/>
            </a:ln>
          </p:spPr>
        </p:pic>
        <p:pic>
          <p:nvPicPr>
            <p:cNvPr id="57" name="Google Shape;57;p11"/>
            <p:cNvPicPr preferRelativeResize="0"/>
            <p:nvPr/>
          </p:nvPicPr>
          <p:blipFill rotWithShape="1">
            <a:blip r:embed="rId4">
              <a:alphaModFix/>
            </a:blip>
            <a:srcRect/>
            <a:stretch/>
          </p:blipFill>
          <p:spPr>
            <a:xfrm>
              <a:off x="3545350" y="2438712"/>
              <a:ext cx="2053300" cy="266075"/>
            </a:xfrm>
            <a:prstGeom prst="rect">
              <a:avLst/>
            </a:prstGeom>
            <a:noFill/>
            <a:ln>
              <a:noFill/>
            </a:ln>
          </p:spPr>
        </p:pic>
      </p:grpSp>
      <p:sp>
        <p:nvSpPr>
          <p:cNvPr id="58" name="Google Shape;58;p11"/>
          <p:cNvSpPr txBox="1"/>
          <p:nvPr/>
        </p:nvSpPr>
        <p:spPr>
          <a:xfrm rot="-5400000">
            <a:off x="8622225" y="36205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a:solidFill>
                  <a:srgbClr val="333333"/>
                </a:solidFill>
                <a:latin typeface="Grandstander Medium"/>
                <a:ea typeface="Grandstander Medium"/>
                <a:cs typeface="Grandstander Medium"/>
                <a:sym typeface="Grandstander Medium"/>
              </a:rPr>
              <a:t>2024_AI_B1_V1</a:t>
            </a:r>
            <a:endParaRPr sz="700" b="0" i="0" u="none" strike="noStrike" cap="none">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600"/>
              <a:buFont typeface="Lato"/>
              <a:buNone/>
              <a:defRPr sz="26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7" name="Google Shape;7;p7"/>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8" name="Google Shape;8;p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efape.educacao.sp.gov.br/curriculopaulista/wp-content/uploads/2022/06/PROF_miolo_EF_AI_ARTE_V2_01a05.pdf"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hyperlink" Target="https://efape.educacao.sp.gov.br/curriculopaulista/wp-content/uploads/2023/02/Curriculo_Paulista-etapas-Educa%C3%A7%C3%A3o-Infantil-e-Ensino-Fundamental-ISBN.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pt.wikipedia.org/wiki/S%C3%ADmbolos_da_nota%C3%A7%C3%A3o_musical_moderna"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hyperlink" Target="https://www.youtube.com/watch?v=CavDLUODKFk"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
          <p:cNvSpPr/>
          <p:nvPr/>
        </p:nvSpPr>
        <p:spPr>
          <a:xfrm rot="-48394" flipH="1">
            <a:off x="236565" y="4090382"/>
            <a:ext cx="1342633" cy="330035"/>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600" b="0" i="0" u="none" strike="noStrike" cap="none" dirty="0">
                <a:solidFill>
                  <a:srgbClr val="000000"/>
                </a:solidFill>
                <a:latin typeface="Grandstander Medium"/>
                <a:ea typeface="Grandstander Medium"/>
                <a:cs typeface="Grandstander Medium"/>
                <a:sym typeface="Grandstander Medium"/>
              </a:rPr>
              <a:t>1</a:t>
            </a:r>
            <a:r>
              <a:rPr lang="pt-BR" sz="1600" b="0" i="0" u="sng" strike="noStrike" cap="none" baseline="30000" dirty="0">
                <a:solidFill>
                  <a:srgbClr val="000000"/>
                </a:solidFill>
                <a:latin typeface="Grandstander Medium"/>
                <a:ea typeface="Grandstander Medium"/>
                <a:cs typeface="Grandstander Medium"/>
                <a:sym typeface="Grandstander Medium"/>
              </a:rPr>
              <a:t>o</a:t>
            </a:r>
            <a:r>
              <a:rPr lang="pt-BR" sz="1600" b="0" i="0" u="none" strike="noStrike" cap="none" dirty="0">
                <a:solidFill>
                  <a:srgbClr val="000000"/>
                </a:solidFill>
                <a:latin typeface="Grandstander Medium"/>
                <a:ea typeface="Grandstander Medium"/>
                <a:cs typeface="Grandstander Medium"/>
                <a:sym typeface="Grandstander Medium"/>
              </a:rPr>
              <a:t> BIMESTRE</a:t>
            </a:r>
            <a:endParaRPr sz="1600" b="0" i="0" u="none" strike="noStrike" cap="none" dirty="0">
              <a:solidFill>
                <a:srgbClr val="000000"/>
              </a:solidFill>
              <a:latin typeface="Arial"/>
              <a:ea typeface="Arial"/>
              <a:cs typeface="Arial"/>
              <a:sym typeface="Arial"/>
            </a:endParaRPr>
          </a:p>
        </p:txBody>
      </p:sp>
      <p:sp>
        <p:nvSpPr>
          <p:cNvPr id="64" name="Google Shape;64;p1"/>
          <p:cNvSpPr/>
          <p:nvPr/>
        </p:nvSpPr>
        <p:spPr>
          <a:xfrm rot="49167">
            <a:off x="235961" y="4552633"/>
            <a:ext cx="3691878" cy="330035"/>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600" b="0" i="0" u="none" strike="noStrike" cap="none">
                <a:solidFill>
                  <a:srgbClr val="000000"/>
                </a:solidFill>
                <a:latin typeface="Grandstander Medium"/>
                <a:ea typeface="Grandstander Medium"/>
                <a:cs typeface="Grandstander Medium"/>
                <a:sym typeface="Grandstander Medium"/>
              </a:rPr>
              <a:t>ENSINO FUNDAMENTAL: ANOS INICIAIS</a:t>
            </a:r>
            <a:endParaRPr sz="1600" b="0" i="0" u="none" strike="noStrike" cap="none">
              <a:solidFill>
                <a:srgbClr val="000000"/>
              </a:solidFill>
              <a:latin typeface="Arial"/>
              <a:ea typeface="Arial"/>
              <a:cs typeface="Arial"/>
              <a:sym typeface="Arial"/>
            </a:endParaRPr>
          </a:p>
        </p:txBody>
      </p:sp>
      <p:sp>
        <p:nvSpPr>
          <p:cNvPr id="65" name="Google Shape;65;p1"/>
          <p:cNvSpPr txBox="1"/>
          <p:nvPr/>
        </p:nvSpPr>
        <p:spPr>
          <a:xfrm>
            <a:off x="1004505" y="2097785"/>
            <a:ext cx="7134990" cy="1480800"/>
          </a:xfrm>
          <a:prstGeom prst="rect">
            <a:avLst/>
          </a:prstGeom>
          <a:noFill/>
          <a:ln>
            <a:noFill/>
          </a:ln>
          <a:effectLst>
            <a:outerShdw dist="47625" dir="5400000" algn="bl" rotWithShape="0">
              <a:srgbClr val="000000">
                <a:alpha val="23137"/>
              </a:srgbClr>
            </a:outerShdw>
          </a:effectLst>
        </p:spPr>
        <p:txBody>
          <a:bodyPr spcFirstLastPara="1" wrap="square" lIns="90000" tIns="18000" rIns="91425" bIns="18000" anchor="ctr" anchorCtr="0">
            <a:normAutofit/>
          </a:bodyPr>
          <a:lstStyle/>
          <a:p>
            <a:pPr marL="0" marR="0" lvl="0" indent="0" algn="ctr" rtl="0">
              <a:lnSpc>
                <a:spcPct val="115000"/>
              </a:lnSpc>
              <a:spcBef>
                <a:spcPts val="0"/>
              </a:spcBef>
              <a:spcAft>
                <a:spcPts val="0"/>
              </a:spcAft>
              <a:buClr>
                <a:schemeClr val="dk1"/>
              </a:buClr>
              <a:buSzPts val="1100"/>
              <a:buFont typeface="Arial"/>
              <a:buNone/>
            </a:pPr>
            <a:r>
              <a:rPr lang="pt-BR" sz="3600" b="1" i="0" u="none" strike="noStrike" cap="none" dirty="0">
                <a:solidFill>
                  <a:srgbClr val="000000"/>
                </a:solidFill>
                <a:latin typeface="Grandstander"/>
                <a:ea typeface="Grandstander"/>
                <a:cs typeface="Grandstander"/>
                <a:sym typeface="Grandstander"/>
              </a:rPr>
              <a:t>BRINCANDO COM A INTENSIDADE DO SOM</a:t>
            </a:r>
            <a:endParaRPr dirty="0"/>
          </a:p>
        </p:txBody>
      </p:sp>
      <p:sp>
        <p:nvSpPr>
          <p:cNvPr id="66" name="Google Shape;66;p1"/>
          <p:cNvSpPr/>
          <p:nvPr/>
        </p:nvSpPr>
        <p:spPr>
          <a:xfrm rot="-48481" flipH="1">
            <a:off x="7973178" y="297652"/>
            <a:ext cx="893489" cy="686195"/>
          </a:xfrm>
          <a:prstGeom prst="roundRect">
            <a:avLst>
              <a:gd name="adj" fmla="val 7293"/>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4200" b="0" i="0" u="none" strike="noStrike" cap="none">
                <a:solidFill>
                  <a:schemeClr val="lt1"/>
                </a:solidFill>
                <a:latin typeface="Grandstander Medium"/>
                <a:ea typeface="Grandstander Medium"/>
                <a:cs typeface="Grandstander Medium"/>
                <a:sym typeface="Grandstander Medium"/>
              </a:rPr>
              <a:t>2°</a:t>
            </a:r>
            <a:endParaRPr sz="2200" b="0" i="0" u="none" strike="noStrike" cap="none">
              <a:solidFill>
                <a:schemeClr val="lt1"/>
              </a:solidFill>
              <a:latin typeface="Arial"/>
              <a:ea typeface="Arial"/>
              <a:cs typeface="Arial"/>
              <a:sym typeface="Arial"/>
            </a:endParaRPr>
          </a:p>
        </p:txBody>
      </p:sp>
      <p:sp>
        <p:nvSpPr>
          <p:cNvPr id="67" name="Google Shape;67;p1"/>
          <p:cNvSpPr txBox="1"/>
          <p:nvPr/>
        </p:nvSpPr>
        <p:spPr>
          <a:xfrm rot="-59535">
            <a:off x="3223103" y="3634314"/>
            <a:ext cx="2702505" cy="386054"/>
          </a:xfrm>
          <a:prstGeom prst="rect">
            <a:avLst/>
          </a:prstGeom>
          <a:solidFill>
            <a:srgbClr val="DE6328"/>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rgbClr val="FFFFFF"/>
                </a:solidFill>
                <a:latin typeface="Grandstander SemiBold"/>
                <a:ea typeface="Grandstander SemiBold"/>
                <a:cs typeface="Grandstander SemiBold"/>
                <a:sym typeface="Grandstander SemiBold"/>
              </a:rPr>
              <a:t>ARTE</a:t>
            </a:r>
            <a:endParaRPr sz="1800" b="0" i="0" u="none" strike="noStrike" cap="none">
              <a:solidFill>
                <a:srgbClr val="FFFFFF"/>
              </a:solidFill>
              <a:latin typeface="Grandstander SemiBold"/>
              <a:ea typeface="Grandstander SemiBold"/>
              <a:cs typeface="Grandstander SemiBold"/>
              <a:sym typeface="Grandstander SemiBold"/>
            </a:endParaRPr>
          </a:p>
        </p:txBody>
      </p:sp>
      <p:sp>
        <p:nvSpPr>
          <p:cNvPr id="68" name="Google Shape;68;p1"/>
          <p:cNvSpPr txBox="1"/>
          <p:nvPr/>
        </p:nvSpPr>
        <p:spPr>
          <a:xfrm rot="-59878">
            <a:off x="4020872" y="1700599"/>
            <a:ext cx="1102367" cy="355256"/>
          </a:xfrm>
          <a:prstGeom prst="rect">
            <a:avLst/>
          </a:prstGeom>
          <a:solidFill>
            <a:srgbClr val="DE6328"/>
          </a:solidFill>
          <a:ln>
            <a:noFill/>
          </a:ln>
        </p:spPr>
        <p:txBody>
          <a:bodyPr spcFirstLastPara="1" wrap="square" lIns="90000" tIns="54000" rIns="91425" bIns="540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rgbClr val="FFFFFF"/>
                </a:solidFill>
                <a:latin typeface="Grandstander SemiBold"/>
                <a:ea typeface="Grandstander SemiBold"/>
                <a:cs typeface="Grandstander SemiBold"/>
                <a:sym typeface="Grandstander SemiBold"/>
              </a:rPr>
              <a:t>AULA 6</a:t>
            </a:r>
            <a:endParaRPr sz="1800" b="0" i="0" u="none" strike="noStrike" cap="none">
              <a:solidFill>
                <a:srgbClr val="FFFFFF"/>
              </a:solidFill>
              <a:latin typeface="Grandstander SemiBold"/>
              <a:ea typeface="Grandstander SemiBold"/>
              <a:cs typeface="Grandstander SemiBold"/>
              <a:sym typeface="Grandstander SemiBold"/>
            </a:endParaRPr>
          </a:p>
        </p:txBody>
      </p:sp>
      <p:cxnSp>
        <p:nvCxnSpPr>
          <p:cNvPr id="69" name="Google Shape;69;p1"/>
          <p:cNvCxnSpPr/>
          <p:nvPr/>
        </p:nvCxnSpPr>
        <p:spPr>
          <a:xfrm>
            <a:off x="5143624" y="5126158"/>
            <a:ext cx="0" cy="266400"/>
          </a:xfrm>
          <a:prstGeom prst="straightConnector1">
            <a:avLst/>
          </a:prstGeom>
          <a:noFill/>
          <a:ln w="12700" cap="flat" cmpd="sng">
            <a:solidFill>
              <a:srgbClr val="C00000"/>
            </a:solidFill>
            <a:prstDash val="solid"/>
            <a:round/>
            <a:headEnd type="none" w="sm" len="sm"/>
            <a:tailEnd type="none" w="sm" len="sm"/>
          </a:ln>
        </p:spPr>
      </p:cxnSp>
      <p:grpSp>
        <p:nvGrpSpPr>
          <p:cNvPr id="70" name="Google Shape;70;p1"/>
          <p:cNvGrpSpPr/>
          <p:nvPr/>
        </p:nvGrpSpPr>
        <p:grpSpPr>
          <a:xfrm>
            <a:off x="8911602" y="785050"/>
            <a:ext cx="266400" cy="1214400"/>
            <a:chOff x="8958575" y="785050"/>
            <a:chExt cx="266400" cy="1214400"/>
          </a:xfrm>
        </p:grpSpPr>
        <p:sp>
          <p:nvSpPr>
            <p:cNvPr id="71" name="Google Shape;71;p1"/>
            <p:cNvSpPr/>
            <p:nvPr/>
          </p:nvSpPr>
          <p:spPr>
            <a:xfrm>
              <a:off x="9039575" y="785050"/>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72" name="Google Shape;72;p1"/>
            <p:cNvSpPr txBox="1"/>
            <p:nvPr/>
          </p:nvSpPr>
          <p:spPr>
            <a:xfrm rot="-5400000">
              <a:off x="8787425" y="1259050"/>
              <a:ext cx="608700" cy="266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a:solidFill>
                    <a:schemeClr val="dk1"/>
                  </a:solidFill>
                  <a:latin typeface="Grandstander"/>
                  <a:ea typeface="Grandstander"/>
                  <a:cs typeface="Grandstander"/>
                  <a:sym typeface="Grandstander"/>
                </a:rPr>
                <a:t>2024_AI_V1</a:t>
              </a:r>
              <a:endParaRPr sz="600" b="0" i="0" u="none" strike="noStrike" cap="none">
                <a:solidFill>
                  <a:schemeClr val="dk1"/>
                </a:solidFill>
                <a:latin typeface="Grandstander"/>
                <a:ea typeface="Grandstander"/>
                <a:cs typeface="Grandstander"/>
                <a:sym typeface="Grandstander"/>
              </a:endParaRPr>
            </a:p>
          </p:txBody>
        </p:sp>
      </p:grpSp>
      <p:cxnSp>
        <p:nvCxnSpPr>
          <p:cNvPr id="73" name="Google Shape;73;p1"/>
          <p:cNvCxnSpPr>
            <a:stCxn id="66" idx="1"/>
          </p:cNvCxnSpPr>
          <p:nvPr/>
        </p:nvCxnSpPr>
        <p:spPr>
          <a:xfrm>
            <a:off x="8866623" y="634449"/>
            <a:ext cx="0" cy="0"/>
          </a:xfrm>
          <a:prstGeom prst="straightConnector1">
            <a:avLst/>
          </a:prstGeom>
          <a:noFill/>
          <a:ln w="9525" cap="flat" cmpd="sng">
            <a:solidFill>
              <a:schemeClr val="dk2"/>
            </a:solidFill>
            <a:prstDash val="solid"/>
            <a:round/>
            <a:headEnd type="none" w="sm" len="sm"/>
            <a:tailEnd type="none" w="sm" len="sm"/>
          </a:ln>
        </p:spPr>
      </p:cxnSp>
      <p:cxnSp>
        <p:nvCxnSpPr>
          <p:cNvPr id="74" name="Google Shape;74;p1"/>
          <p:cNvCxnSpPr/>
          <p:nvPr/>
        </p:nvCxnSpPr>
        <p:spPr>
          <a:xfrm rot="10800000" flipH="1">
            <a:off x="8485498" y="637449"/>
            <a:ext cx="197100" cy="6600"/>
          </a:xfrm>
          <a:prstGeom prst="straightConnector1">
            <a:avLst/>
          </a:prstGeom>
          <a:noFill/>
          <a:ln w="38100" cap="flat" cmpd="sng">
            <a:solidFill>
              <a:schemeClr val="lt1"/>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1822"/>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3" name="Google Shape;183;p23"/>
          <p:cNvSpPr txBox="1"/>
          <p:nvPr/>
        </p:nvSpPr>
        <p:spPr>
          <a:xfrm rot="-59852">
            <a:off x="134906" y="146894"/>
            <a:ext cx="2226752" cy="386054"/>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chemeClr val="lt1"/>
                </a:solidFill>
                <a:latin typeface="Grandstander SemiBold"/>
                <a:ea typeface="Grandstander SemiBold"/>
                <a:cs typeface="Grandstander SemiBold"/>
                <a:sym typeface="Grandstander SemiBold"/>
              </a:rPr>
              <a:t>SISTEMATIZANDO</a:t>
            </a:r>
            <a:endParaRPr sz="1800" b="0" i="0" u="none" strike="noStrike" cap="none">
              <a:solidFill>
                <a:schemeClr val="lt1"/>
              </a:solidFill>
              <a:latin typeface="Grandstander SemiBold"/>
              <a:ea typeface="Grandstander SemiBold"/>
              <a:cs typeface="Grandstander SemiBold"/>
              <a:sym typeface="Grandstander SemiBold"/>
            </a:endParaRPr>
          </a:p>
        </p:txBody>
      </p:sp>
      <p:sp>
        <p:nvSpPr>
          <p:cNvPr id="4" name="Espaço Reservado para Texto 3">
            <a:extLst>
              <a:ext uri="{FF2B5EF4-FFF2-40B4-BE49-F238E27FC236}">
                <a16:creationId xmlns:a16="http://schemas.microsoft.com/office/drawing/2014/main" id="{0C8BCE25-94C8-5170-3561-A7B426F76EA9}"/>
              </a:ext>
            </a:extLst>
          </p:cNvPr>
          <p:cNvSpPr>
            <a:spLocks noGrp="1"/>
          </p:cNvSpPr>
          <p:nvPr>
            <p:ph type="body" idx="1"/>
          </p:nvPr>
        </p:nvSpPr>
        <p:spPr>
          <a:xfrm>
            <a:off x="456450" y="1239625"/>
            <a:ext cx="8258699" cy="3297000"/>
          </a:xfrm>
          <a:noFill/>
        </p:spPr>
        <p:txBody>
          <a:bodyPr/>
          <a:lstStyle/>
          <a:p>
            <a:pPr marL="0" lvl="0" indent="0" algn="l" rtl="0">
              <a:lnSpc>
                <a:spcPct val="100000"/>
              </a:lnSpc>
              <a:spcBef>
                <a:spcPts val="0"/>
              </a:spcBef>
              <a:spcAft>
                <a:spcPts val="600"/>
              </a:spcAft>
              <a:buSzPts val="2000"/>
              <a:buNone/>
            </a:pPr>
            <a:r>
              <a:rPr lang="pt-BR" dirty="0">
                <a:solidFill>
                  <a:schemeClr val="dk1"/>
                </a:solidFill>
              </a:rPr>
              <a:t>AGORA QUE VOCÊ JÁ COMPREENDEU A RELAÇÃO ENTRE O SOM FRACO E O FORTE, VAMOS CANTAR A CANTIGA COM PERCUSSÃO CORPORAL?</a:t>
            </a:r>
            <a:endParaRPr lang="pt-BR" dirty="0"/>
          </a:p>
          <a:p>
            <a:pPr marL="0" lvl="0" indent="0" algn="l" rtl="0">
              <a:lnSpc>
                <a:spcPct val="100000"/>
              </a:lnSpc>
              <a:spcBef>
                <a:spcPts val="0"/>
              </a:spcBef>
              <a:spcAft>
                <a:spcPts val="600"/>
              </a:spcAft>
              <a:buSzPts val="2000"/>
              <a:buNone/>
            </a:pPr>
            <a:r>
              <a:rPr lang="pt-BR" dirty="0">
                <a:solidFill>
                  <a:schemeClr val="dk1"/>
                </a:solidFill>
              </a:rPr>
              <a:t>COM A TURMA E SEU PROFESSOR, CRIE SONS USANDO O CORPO COMO FONTE SONORA. POR EXEMPLO: BATIDAS DE PÉ MARCANDO AS PARTES FORTES DA CANÇÃO; ESTALAR DE DEDOS MARCANDO AS PARTES FRACAS. </a:t>
            </a:r>
            <a:endParaRPr lang="pt-BR" dirty="0"/>
          </a:p>
          <a:p>
            <a:pPr marL="101600" lvl="0" indent="0" algn="l" rtl="0">
              <a:lnSpc>
                <a:spcPct val="100000"/>
              </a:lnSpc>
              <a:spcBef>
                <a:spcPts val="0"/>
              </a:spcBef>
              <a:spcAft>
                <a:spcPts val="600"/>
              </a:spcAft>
              <a:buSzPts val="2000"/>
              <a:buNone/>
            </a:pPr>
            <a:endParaRPr lang="pt-BR" dirty="0"/>
          </a:p>
        </p:txBody>
      </p:sp>
      <p:sp>
        <p:nvSpPr>
          <p:cNvPr id="5" name="Título 2">
            <a:extLst>
              <a:ext uri="{FF2B5EF4-FFF2-40B4-BE49-F238E27FC236}">
                <a16:creationId xmlns:a16="http://schemas.microsoft.com/office/drawing/2014/main" id="{EBCAEA11-2E75-6ECA-8B25-02CF0E6EC1F4}"/>
              </a:ext>
            </a:extLst>
          </p:cNvPr>
          <p:cNvSpPr>
            <a:spLocks noGrp="1"/>
          </p:cNvSpPr>
          <p:nvPr>
            <p:ph type="title"/>
          </p:nvPr>
        </p:nvSpPr>
        <p:spPr>
          <a:xfrm>
            <a:off x="456450" y="673625"/>
            <a:ext cx="8258700" cy="584745"/>
          </a:xfrm>
          <a:noFill/>
        </p:spPr>
        <p:txBody>
          <a:bodyPr/>
          <a:lstStyle/>
          <a:p>
            <a:pPr marL="0" marR="0" lvl="0" indent="0" algn="l" rtl="0">
              <a:lnSpc>
                <a:spcPct val="100000"/>
              </a:lnSpc>
              <a:spcBef>
                <a:spcPts val="0"/>
              </a:spcBef>
              <a:spcAft>
                <a:spcPts val="0"/>
              </a:spcAft>
              <a:buClr>
                <a:srgbClr val="000000"/>
              </a:buClr>
              <a:buSzPts val="3400"/>
              <a:buFont typeface="Arial"/>
              <a:buNone/>
            </a:pPr>
            <a:r>
              <a:rPr lang="pt-BR" sz="2600" b="1" i="0" u="none" strike="noStrike" cap="none" dirty="0">
                <a:solidFill>
                  <a:schemeClr val="dk1"/>
                </a:solidFill>
                <a:latin typeface="Arial"/>
                <a:ea typeface="Arial"/>
                <a:cs typeface="Arial"/>
                <a:sym typeface="Arial"/>
              </a:rPr>
              <a:t>VAMOS BRINCAR MAIS?</a:t>
            </a:r>
            <a:endParaRPr lang="pt-BR" sz="1400" b="0" i="0" u="none" strike="noStrike" cap="none" dirty="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29bff5210c6_0_222"/>
          <p:cNvSpPr txBox="1">
            <a:spLocks noGrp="1"/>
          </p:cNvSpPr>
          <p:nvPr>
            <p:ph type="body" idx="1"/>
          </p:nvPr>
        </p:nvSpPr>
        <p:spPr>
          <a:xfrm>
            <a:off x="3521638" y="740325"/>
            <a:ext cx="5185500" cy="37200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2000"/>
              <a:buNone/>
            </a:pPr>
            <a:endParaRPr dirty="0"/>
          </a:p>
          <a:p>
            <a:pPr marL="457200" lvl="0" indent="-355600" rtl="0">
              <a:lnSpc>
                <a:spcPct val="100000"/>
              </a:lnSpc>
              <a:spcBef>
                <a:spcPts val="0"/>
              </a:spcBef>
              <a:spcAft>
                <a:spcPts val="0"/>
              </a:spcAft>
              <a:buSzPts val="2000"/>
              <a:buChar char="●"/>
            </a:pPr>
            <a:r>
              <a:rPr lang="pt-BR" dirty="0"/>
              <a:t>BRINCAMOS E EXPLORAMOS A INTENSIDADE DO SOM POR MEIO DE BRINCADEIRAS E CANÇÕES.</a:t>
            </a:r>
            <a:endParaRPr dirty="0"/>
          </a:p>
          <a:p>
            <a:pPr marL="0" lvl="0" indent="0" algn="l" rtl="0">
              <a:lnSpc>
                <a:spcPct val="100000"/>
              </a:lnSpc>
              <a:spcBef>
                <a:spcPts val="0"/>
              </a:spcBef>
              <a:spcAft>
                <a:spcPts val="0"/>
              </a:spcAft>
              <a:buSzPts val="2000"/>
              <a:buNone/>
            </a:pPr>
            <a:endParaRPr dirty="0"/>
          </a:p>
        </p:txBody>
      </p:sp>
      <p:grpSp>
        <p:nvGrpSpPr>
          <p:cNvPr id="190" name="Google Shape;190;g29bff5210c6_0_222"/>
          <p:cNvGrpSpPr/>
          <p:nvPr/>
        </p:nvGrpSpPr>
        <p:grpSpPr>
          <a:xfrm>
            <a:off x="8940300" y="0"/>
            <a:ext cx="275400" cy="1214400"/>
            <a:chOff x="9984250" y="-35175"/>
            <a:chExt cx="275400" cy="1214400"/>
          </a:xfrm>
        </p:grpSpPr>
        <p:sp>
          <p:nvSpPr>
            <p:cNvPr id="191" name="Google Shape;191;g29bff5210c6_0_222"/>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192" name="Google Shape;192;g29bff5210c6_0_222"/>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a:solidFill>
                    <a:schemeClr val="dk1"/>
                  </a:solidFill>
                  <a:latin typeface="Grandstander"/>
                  <a:ea typeface="Grandstander"/>
                  <a:cs typeface="Grandstander"/>
                  <a:sym typeface="Grandstander"/>
                </a:rPr>
                <a:t>2024_AI_V1</a:t>
              </a:r>
              <a:endParaRPr sz="600" b="0" i="0" u="none" strike="noStrike" cap="none">
                <a:solidFill>
                  <a:schemeClr val="dk1"/>
                </a:solidFill>
                <a:latin typeface="Grandstander"/>
                <a:ea typeface="Grandstander"/>
                <a:cs typeface="Grandstander"/>
                <a:sym typeface="Grandstande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6"/>
          <p:cNvSpPr txBox="1">
            <a:spLocks noGrp="1"/>
          </p:cNvSpPr>
          <p:nvPr>
            <p:ph type="body" idx="1"/>
          </p:nvPr>
        </p:nvSpPr>
        <p:spPr>
          <a:xfrm>
            <a:off x="302130" y="352503"/>
            <a:ext cx="8295900" cy="4304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600"/>
            </a:pPr>
            <a:endParaRPr sz="2000" dirty="0"/>
          </a:p>
          <a:p>
            <a:pPr marL="101600" lvl="0" indent="0" algn="l" rtl="0">
              <a:lnSpc>
                <a:spcPct val="100000"/>
              </a:lnSpc>
              <a:spcAft>
                <a:spcPts val="600"/>
              </a:spcAft>
              <a:buSzPts val="2000"/>
            </a:pPr>
            <a:r>
              <a:rPr lang="pt-BR" sz="1800" dirty="0"/>
              <a:t>LEMOV, D. </a:t>
            </a:r>
            <a:r>
              <a:rPr lang="pt-BR" sz="1800" b="1" dirty="0"/>
              <a:t>Aula nota 10 </a:t>
            </a:r>
            <a:r>
              <a:rPr lang="pt-BR" sz="1800" dirty="0"/>
              <a:t>3.0: 63 técnicas para melhorar a gestão da sala de aula. Porto Alegre: Penso, 2022.</a:t>
            </a:r>
            <a:endParaRPr sz="1800" dirty="0"/>
          </a:p>
          <a:p>
            <a:pPr marL="101600" lvl="0" indent="0" algn="l" rtl="0">
              <a:lnSpc>
                <a:spcPct val="100000"/>
              </a:lnSpc>
              <a:spcAft>
                <a:spcPts val="600"/>
              </a:spcAft>
              <a:buSzPts val="2000"/>
            </a:pPr>
            <a:r>
              <a:rPr lang="pt-BR" sz="1800" dirty="0"/>
              <a:t>SÃO PAULO (Estado) Secretaria da Educação. </a:t>
            </a:r>
            <a:r>
              <a:rPr lang="pt-BR" sz="1800" b="1" dirty="0"/>
              <a:t>Currículo em Ação</a:t>
            </a:r>
            <a:r>
              <a:rPr lang="pt-BR" sz="1800" dirty="0"/>
              <a:t>. Caderno do Professor, Arte,  Ensino Fundamental – Anos Iniciais, v. 2. 2023. Disponível em: </a:t>
            </a:r>
            <a:r>
              <a:rPr lang="pt-BR" sz="1800" dirty="0">
                <a:hlinkClick r:id="rId3"/>
              </a:rPr>
              <a:t>https://efape.educacao.sp.gov.br/</a:t>
            </a:r>
            <a:r>
              <a:rPr lang="pt-BR" sz="1800" dirty="0" err="1">
                <a:hlinkClick r:id="rId3"/>
              </a:rPr>
              <a:t>curriculopaulista</a:t>
            </a:r>
            <a:r>
              <a:rPr lang="pt-BR" sz="1800" dirty="0">
                <a:hlinkClick r:id="rId3"/>
              </a:rPr>
              <a:t>/</a:t>
            </a:r>
            <a:r>
              <a:rPr lang="pt-BR" sz="1800" dirty="0" err="1">
                <a:hlinkClick r:id="rId3"/>
              </a:rPr>
              <a:t>wp-content</a:t>
            </a:r>
            <a:r>
              <a:rPr lang="pt-BR" sz="1800" dirty="0">
                <a:hlinkClick r:id="rId3"/>
              </a:rPr>
              <a:t>/uploads/2022/06/PROF_miolo_EF_AI_ARTE_V2_01a05.pdf</a:t>
            </a:r>
            <a:r>
              <a:rPr lang="pt-BR" sz="1800" dirty="0"/>
              <a:t>. Acesso em: 07 mar. 2023.</a:t>
            </a:r>
            <a:endParaRPr sz="1800" dirty="0"/>
          </a:p>
          <a:p>
            <a:pPr marL="101600" lvl="0" indent="0" algn="l" rtl="0">
              <a:lnSpc>
                <a:spcPct val="100000"/>
              </a:lnSpc>
              <a:spcAft>
                <a:spcPts val="600"/>
              </a:spcAft>
              <a:buSzPts val="2000"/>
            </a:pPr>
            <a:r>
              <a:rPr lang="pt-BR" sz="1800" dirty="0"/>
              <a:t>SÃO PAULO (Estado) Secretaria da Educação. </a:t>
            </a:r>
            <a:r>
              <a:rPr lang="pt-BR" sz="1800" b="1" dirty="0"/>
              <a:t>Currículo Paulista</a:t>
            </a:r>
            <a:r>
              <a:rPr lang="pt-BR" sz="1800" dirty="0"/>
              <a:t>: etapas Educação Infantil e Ensino Fundamental, 2019. Disponível em: </a:t>
            </a:r>
            <a:r>
              <a:rPr lang="pt-BR" sz="1800" dirty="0">
                <a:hlinkClick r:id="rId4"/>
              </a:rPr>
              <a:t>https://efape.educacao.sp.gov.br/</a:t>
            </a:r>
            <a:r>
              <a:rPr lang="pt-BR" sz="1800" dirty="0" err="1">
                <a:hlinkClick r:id="rId4"/>
              </a:rPr>
              <a:t>curriculopaulista</a:t>
            </a:r>
            <a:r>
              <a:rPr lang="pt-BR" sz="1800" dirty="0">
                <a:hlinkClick r:id="rId4"/>
              </a:rPr>
              <a:t>/</a:t>
            </a:r>
            <a:r>
              <a:rPr lang="pt-BR" sz="1800" dirty="0" err="1">
                <a:hlinkClick r:id="rId4"/>
              </a:rPr>
              <a:t>wp-content</a:t>
            </a:r>
            <a:r>
              <a:rPr lang="pt-BR" sz="1800" dirty="0">
                <a:hlinkClick r:id="rId4"/>
              </a:rPr>
              <a:t>/uploads/2023/02/Curriculo_Paulista-etapas-Educa%C3%A7%C3%A3o-Infantil-e-Ensino-Fundamental-ISBN.pdf</a:t>
            </a:r>
            <a:r>
              <a:rPr lang="pt-BR" sz="1800" dirty="0"/>
              <a:t>. Acesso em: 07 mar. 2023.</a:t>
            </a:r>
            <a:endParaRPr sz="1800" dirty="0"/>
          </a:p>
          <a:p>
            <a:pPr lvl="0" indent="0" algn="l" rtl="0">
              <a:lnSpc>
                <a:spcPct val="100000"/>
              </a:lnSpc>
              <a:spcBef>
                <a:spcPts val="1000"/>
              </a:spcBef>
              <a:spcAft>
                <a:spcPts val="0"/>
              </a:spcAft>
              <a:buSzPts val="1600"/>
            </a:pPr>
            <a:endParaRPr sz="1800" dirty="0"/>
          </a:p>
          <a:p>
            <a:pPr marL="0" lvl="0" indent="0" algn="l" rtl="0">
              <a:lnSpc>
                <a:spcPct val="100000"/>
              </a:lnSpc>
              <a:spcBef>
                <a:spcPts val="1000"/>
              </a:spcBef>
              <a:spcAft>
                <a:spcPts val="0"/>
              </a:spcAft>
              <a:buSzPts val="1600"/>
            </a:pPr>
            <a:endParaRPr sz="2000" dirty="0"/>
          </a:p>
          <a:p>
            <a:pPr lvl="0" indent="0" algn="l" rtl="0">
              <a:lnSpc>
                <a:spcPct val="100000"/>
              </a:lnSpc>
              <a:spcBef>
                <a:spcPts val="1000"/>
              </a:spcBef>
              <a:spcAft>
                <a:spcPts val="0"/>
              </a:spcAft>
              <a:buSzPts val="1600"/>
            </a:pPr>
            <a:endParaRPr sz="2000" dirty="0"/>
          </a:p>
          <a:p>
            <a:pPr marL="0" lvl="0" indent="0" algn="l" rtl="0">
              <a:lnSpc>
                <a:spcPct val="100000"/>
              </a:lnSpc>
              <a:spcBef>
                <a:spcPts val="1000"/>
              </a:spcBef>
              <a:spcAft>
                <a:spcPts val="0"/>
              </a:spcAft>
              <a:buSzPts val="1100"/>
            </a:pPr>
            <a:endParaRPr sz="2000" dirty="0">
              <a:solidFill>
                <a:schemeClr val="dk1"/>
              </a:solidFill>
            </a:endParaRPr>
          </a:p>
          <a:p>
            <a:pPr marL="0" lvl="0" indent="0" algn="l" rtl="0">
              <a:lnSpc>
                <a:spcPct val="100000"/>
              </a:lnSpc>
              <a:spcBef>
                <a:spcPts val="1000"/>
              </a:spcBef>
              <a:spcAft>
                <a:spcPts val="0"/>
              </a:spcAft>
              <a:buSzPts val="1100"/>
            </a:pPr>
            <a:endParaRPr sz="2000" dirty="0"/>
          </a:p>
          <a:p>
            <a:pPr marL="0" lvl="0" indent="0" algn="l" rtl="0">
              <a:lnSpc>
                <a:spcPct val="100000"/>
              </a:lnSpc>
              <a:spcBef>
                <a:spcPts val="0"/>
              </a:spcBef>
              <a:spcAft>
                <a:spcPts val="0"/>
              </a:spcAft>
              <a:buSzPts val="1100"/>
            </a:pPr>
            <a:endParaRPr sz="2000" dirty="0">
              <a:solidFill>
                <a:schemeClr val="dk1"/>
              </a:solidFill>
            </a:endParaRPr>
          </a:p>
          <a:p>
            <a:pPr marL="0" lvl="0" indent="0" algn="l" rtl="0">
              <a:lnSpc>
                <a:spcPct val="100000"/>
              </a:lnSpc>
              <a:spcBef>
                <a:spcPts val="0"/>
              </a:spcBef>
              <a:spcAft>
                <a:spcPts val="0"/>
              </a:spcAft>
              <a:buSzPts val="1100"/>
            </a:pPr>
            <a:endParaRPr sz="2000" dirty="0"/>
          </a:p>
        </p:txBody>
      </p:sp>
      <p:grpSp>
        <p:nvGrpSpPr>
          <p:cNvPr id="198" name="Google Shape;198;p26"/>
          <p:cNvGrpSpPr/>
          <p:nvPr/>
        </p:nvGrpSpPr>
        <p:grpSpPr>
          <a:xfrm>
            <a:off x="8940300" y="0"/>
            <a:ext cx="275400" cy="1214400"/>
            <a:chOff x="9984250" y="-35175"/>
            <a:chExt cx="275400" cy="1214400"/>
          </a:xfrm>
        </p:grpSpPr>
        <p:sp>
          <p:nvSpPr>
            <p:cNvPr id="199" name="Google Shape;199;p26"/>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200" name="Google Shape;200;p26"/>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a:solidFill>
                    <a:schemeClr val="dk1"/>
                  </a:solidFill>
                  <a:latin typeface="Grandstander"/>
                  <a:ea typeface="Grandstander"/>
                  <a:cs typeface="Grandstander"/>
                  <a:sym typeface="Grandstander"/>
                </a:rPr>
                <a:t>2024_AI_V1</a:t>
              </a:r>
              <a:endParaRPr sz="600" b="0" i="0" u="none" strike="noStrike" cap="none">
                <a:solidFill>
                  <a:schemeClr val="dk1"/>
                </a:solidFill>
                <a:latin typeface="Grandstander"/>
                <a:ea typeface="Grandstander"/>
                <a:cs typeface="Grandstander"/>
                <a:sym typeface="Grandstande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grpSp>
        <p:nvGrpSpPr>
          <p:cNvPr id="206" name="Google Shape;206;p30"/>
          <p:cNvGrpSpPr/>
          <p:nvPr/>
        </p:nvGrpSpPr>
        <p:grpSpPr>
          <a:xfrm>
            <a:off x="8940300" y="0"/>
            <a:ext cx="275400" cy="1214400"/>
            <a:chOff x="9984250" y="-35175"/>
            <a:chExt cx="275400" cy="1214400"/>
          </a:xfrm>
        </p:grpSpPr>
        <p:sp>
          <p:nvSpPr>
            <p:cNvPr id="207" name="Google Shape;207;p30"/>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208" name="Google Shape;208;p30"/>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a:solidFill>
                    <a:schemeClr val="dk1"/>
                  </a:solidFill>
                  <a:latin typeface="Grandstander"/>
                  <a:ea typeface="Grandstander"/>
                  <a:cs typeface="Grandstander"/>
                  <a:sym typeface="Grandstander"/>
                </a:rPr>
                <a:t>2024_AI_V1</a:t>
              </a:r>
              <a:endParaRPr sz="600" b="0" i="0" u="none" strike="noStrike" cap="none">
                <a:solidFill>
                  <a:schemeClr val="dk1"/>
                </a:solidFill>
                <a:latin typeface="Grandstander"/>
                <a:ea typeface="Grandstander"/>
                <a:cs typeface="Grandstander"/>
                <a:sym typeface="Grandstander"/>
              </a:endParaRPr>
            </a:p>
          </p:txBody>
        </p:sp>
      </p:grpSp>
      <p:sp>
        <p:nvSpPr>
          <p:cNvPr id="4" name="Google Shape;471;g2d3f296cd60_2_64">
            <a:extLst>
              <a:ext uri="{FF2B5EF4-FFF2-40B4-BE49-F238E27FC236}">
                <a16:creationId xmlns:a16="http://schemas.microsoft.com/office/drawing/2014/main" id="{DEFDF52A-5A8E-92BC-0763-3F99E07606D4}"/>
              </a:ext>
            </a:extLst>
          </p:cNvPr>
          <p:cNvSpPr txBox="1">
            <a:spLocks/>
          </p:cNvSpPr>
          <p:nvPr/>
        </p:nvSpPr>
        <p:spPr>
          <a:xfrm>
            <a:off x="358775" y="671100"/>
            <a:ext cx="8416500" cy="4115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74489D"/>
              </a:buClr>
              <a:buSzPts val="1600"/>
              <a:buFont typeface="Lato"/>
              <a:buNone/>
              <a:defRPr sz="1600" b="0" i="0" u="none" strike="noStrike" cap="none">
                <a:solidFill>
                  <a:schemeClr val="dk1"/>
                </a:solidFill>
                <a:latin typeface="Arial"/>
                <a:ea typeface="Arial"/>
                <a:cs typeface="Arial"/>
                <a:sym typeface="Arial"/>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spcAft>
                <a:spcPts val="1200"/>
              </a:spcAft>
              <a:buClr>
                <a:schemeClr val="dk1"/>
              </a:buClr>
              <a:buSzPts val="2400"/>
              <a:buFont typeface="Arial"/>
              <a:buNone/>
            </a:pPr>
            <a:r>
              <a:rPr lang="pt-BR" b="1" dirty="0">
                <a:solidFill>
                  <a:schemeClr val="tx1"/>
                </a:solidFill>
                <a:latin typeface="Arial" panose="020B0604020202020204" pitchFamily="34" charset="0"/>
                <a:cs typeface="Arial" panose="020B0604020202020204" pitchFamily="34" charset="0"/>
              </a:rPr>
              <a:t>Lista de imagens e vídeos</a:t>
            </a:r>
          </a:p>
          <a:p>
            <a:pPr marL="0" indent="0">
              <a:spcAft>
                <a:spcPts val="1200"/>
              </a:spcAft>
            </a:pPr>
            <a:r>
              <a:rPr lang="pt-BR" b="1" dirty="0">
                <a:solidFill>
                  <a:schemeClr val="tx1"/>
                </a:solidFill>
                <a:latin typeface="Arial" panose="020B0604020202020204" pitchFamily="34" charset="0"/>
                <a:cs typeface="Arial" panose="020B0604020202020204" pitchFamily="34" charset="0"/>
              </a:rPr>
              <a:t>Slide 1 – </a:t>
            </a:r>
            <a:r>
              <a:rPr lang="pt-BR" dirty="0">
                <a:solidFill>
                  <a:schemeClr val="tx1"/>
                </a:solidFill>
                <a:latin typeface="Arial" panose="020B0604020202020204" pitchFamily="34" charset="0"/>
                <a:cs typeface="Arial" panose="020B0604020202020204" pitchFamily="34" charset="0"/>
              </a:rPr>
              <a:t>Imagem de capa: SEDUC.</a:t>
            </a:r>
          </a:p>
          <a:p>
            <a:pPr marL="0" indent="0">
              <a:spcAft>
                <a:spcPts val="1200"/>
              </a:spcAft>
            </a:pPr>
            <a:r>
              <a:rPr lang="pt-BR" b="1" dirty="0">
                <a:solidFill>
                  <a:schemeClr val="tx1"/>
                </a:solidFill>
                <a:latin typeface="Arial" panose="020B0604020202020204" pitchFamily="34" charset="0"/>
                <a:cs typeface="Arial" panose="020B0604020202020204" pitchFamily="34" charset="0"/>
              </a:rPr>
              <a:t>Slides 3 e 4 – </a:t>
            </a:r>
            <a:r>
              <a:rPr lang="pt-BR" dirty="0">
                <a:solidFill>
                  <a:schemeClr val="tx1"/>
                </a:solidFill>
                <a:latin typeface="Arial" panose="020B0604020202020204" pitchFamily="34" charset="0"/>
                <a:cs typeface="Arial" panose="020B0604020202020204" pitchFamily="34" charset="0"/>
              </a:rPr>
              <a:t>© Getty Images.</a:t>
            </a:r>
          </a:p>
          <a:p>
            <a:pPr marL="0" indent="0">
              <a:spcAft>
                <a:spcPts val="1200"/>
              </a:spcAft>
            </a:pPr>
            <a:r>
              <a:rPr lang="pt-BR" b="1" dirty="0">
                <a:solidFill>
                  <a:schemeClr val="tx1"/>
                </a:solidFill>
                <a:latin typeface="Arial" panose="020B0604020202020204" pitchFamily="34" charset="0"/>
                <a:cs typeface="Arial" panose="020B0604020202020204" pitchFamily="34" charset="0"/>
              </a:rPr>
              <a:t>Slides 5, 6 e 9 – </a:t>
            </a:r>
            <a:r>
              <a:rPr lang="pt-BR" dirty="0">
                <a:solidFill>
                  <a:schemeClr val="tx1"/>
                </a:solidFill>
                <a:latin typeface="Arial" panose="020B0604020202020204" pitchFamily="34" charset="0"/>
                <a:cs typeface="Arial" panose="020B0604020202020204" pitchFamily="34" charset="0"/>
              </a:rPr>
              <a:t>Wikipedia. Disponível em: </a:t>
            </a:r>
            <a:r>
              <a:rPr lang="pt-BR" b="0" dirty="0">
                <a:hlinkClick r:id="rId3"/>
              </a:rPr>
              <a:t>https://pt.wikipedia.org/wiki/S%C3%ADmbolos_da_nota%C3%A7%C3%A3o_musical_moderna</a:t>
            </a:r>
            <a:r>
              <a:rPr lang="pt-BR" dirty="0">
                <a:solidFill>
                  <a:schemeClr val="tx1"/>
                </a:solidFill>
                <a:latin typeface="Arial" panose="020B0604020202020204" pitchFamily="34" charset="0"/>
                <a:cs typeface="Arial" panose="020B0604020202020204" pitchFamily="34" charset="0"/>
              </a:rPr>
              <a:t>. Acesso em: 21 out. 2024.</a:t>
            </a:r>
            <a:endParaRPr lang="pt-BR" dirty="0"/>
          </a:p>
          <a:p>
            <a:pPr marL="0" indent="0">
              <a:spcAft>
                <a:spcPts val="1200"/>
              </a:spcAft>
            </a:pPr>
            <a:r>
              <a:rPr lang="pt-BR" b="1" dirty="0">
                <a:solidFill>
                  <a:schemeClr val="tx1"/>
                </a:solidFill>
                <a:latin typeface="Arial" panose="020B0604020202020204" pitchFamily="34" charset="0"/>
                <a:cs typeface="Arial" panose="020B0604020202020204" pitchFamily="34" charset="0"/>
              </a:rPr>
              <a:t>Slide 7 – </a:t>
            </a:r>
            <a:r>
              <a:rPr lang="pt-BR" dirty="0">
                <a:solidFill>
                  <a:schemeClr val="tx1"/>
                </a:solidFill>
                <a:latin typeface="Arial" panose="020B0604020202020204" pitchFamily="34" charset="0"/>
                <a:cs typeface="Arial" panose="020B0604020202020204" pitchFamily="34" charset="0"/>
              </a:rPr>
              <a:t>YouTube. Disponível em: </a:t>
            </a:r>
            <a:r>
              <a:rPr lang="pt-BR" dirty="0">
                <a:solidFill>
                  <a:schemeClr val="tx1"/>
                </a:solidFill>
                <a:latin typeface="Arial" panose="020B0604020202020204" pitchFamily="34" charset="0"/>
                <a:cs typeface="Arial" panose="020B0604020202020204" pitchFamily="34" charset="0"/>
                <a:hlinkClick r:id="rId4"/>
              </a:rPr>
              <a:t>https://www.youtube.com/watch?v=</a:t>
            </a:r>
            <a:r>
              <a:rPr lang="pt-BR" dirty="0" err="1">
                <a:solidFill>
                  <a:schemeClr val="tx1"/>
                </a:solidFill>
                <a:latin typeface="Arial" panose="020B0604020202020204" pitchFamily="34" charset="0"/>
                <a:cs typeface="Arial" panose="020B0604020202020204" pitchFamily="34" charset="0"/>
                <a:hlinkClick r:id="rId4"/>
              </a:rPr>
              <a:t>CavDLUODKFk</a:t>
            </a:r>
            <a:r>
              <a:rPr lang="pt-BR" dirty="0">
                <a:solidFill>
                  <a:schemeClr val="tx1"/>
                </a:solidFill>
                <a:latin typeface="Arial" panose="020B0604020202020204" pitchFamily="34" charset="0"/>
                <a:cs typeface="Arial" panose="020B0604020202020204" pitchFamily="34" charset="0"/>
              </a:rPr>
              <a:t>. Acesso em: 21 out. 2024.</a:t>
            </a:r>
            <a:endParaRPr lang="pt-BR" sz="800" dirty="0">
              <a:solidFill>
                <a:schemeClr val="tx1"/>
              </a:solidFill>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grpSp>
        <p:nvGrpSpPr>
          <p:cNvPr id="213" name="Google Shape;213;p4"/>
          <p:cNvGrpSpPr/>
          <p:nvPr/>
        </p:nvGrpSpPr>
        <p:grpSpPr>
          <a:xfrm>
            <a:off x="8940300" y="0"/>
            <a:ext cx="275400" cy="1214400"/>
            <a:chOff x="9984250" y="-35175"/>
            <a:chExt cx="275400" cy="1214400"/>
          </a:xfrm>
        </p:grpSpPr>
        <p:sp>
          <p:nvSpPr>
            <p:cNvPr id="214" name="Google Shape;214;p4"/>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215" name="Google Shape;215;p4"/>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a:solidFill>
                    <a:schemeClr val="dk1"/>
                  </a:solidFill>
                  <a:latin typeface="Grandstander"/>
                  <a:ea typeface="Grandstander"/>
                  <a:cs typeface="Grandstander"/>
                  <a:sym typeface="Grandstander"/>
                </a:rPr>
                <a:t>2024_AI_V1</a:t>
              </a:r>
              <a:endParaRPr sz="600" b="0" i="0" u="none" strike="noStrike" cap="none">
                <a:solidFill>
                  <a:schemeClr val="dk1"/>
                </a:solidFill>
                <a:latin typeface="Grandstander"/>
                <a:ea typeface="Grandstander"/>
                <a:cs typeface="Grandstander"/>
                <a:sym typeface="Grandstande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29bff5210c6_0_217"/>
          <p:cNvSpPr txBox="1">
            <a:spLocks noGrp="1"/>
          </p:cNvSpPr>
          <p:nvPr>
            <p:ph type="body" idx="1"/>
          </p:nvPr>
        </p:nvSpPr>
        <p:spPr>
          <a:xfrm>
            <a:off x="4818874" y="740314"/>
            <a:ext cx="4096525" cy="3720000"/>
          </a:xfrm>
          <a:prstGeom prst="rect">
            <a:avLst/>
          </a:prstGeom>
          <a:noFill/>
          <a:ln>
            <a:noFill/>
          </a:ln>
        </p:spPr>
        <p:txBody>
          <a:bodyPr spcFirstLastPara="1" wrap="square" lIns="91425" tIns="91425" rIns="91425" bIns="91425" anchor="t" anchorCtr="0">
            <a:noAutofit/>
          </a:bodyPr>
          <a:lstStyle/>
          <a:p>
            <a:pPr marL="342900" lvl="0" indent="-342900" algn="l" rtl="0">
              <a:lnSpc>
                <a:spcPct val="100000"/>
              </a:lnSpc>
              <a:spcBef>
                <a:spcPts val="0"/>
              </a:spcBef>
              <a:spcAft>
                <a:spcPts val="0"/>
              </a:spcAft>
              <a:buSzPts val="2000"/>
              <a:buChar char="●"/>
            </a:pPr>
            <a:r>
              <a:rPr lang="pt-BR"/>
              <a:t>EXPLORAR, POR MEIO DE BRINCADEIRAS, A INTENSIDADE DO SOM.</a:t>
            </a:r>
            <a:endParaRPr/>
          </a:p>
          <a:p>
            <a:pPr marL="0" lvl="0" indent="0" algn="l" rtl="0">
              <a:lnSpc>
                <a:spcPct val="100000"/>
              </a:lnSpc>
              <a:spcBef>
                <a:spcPts val="0"/>
              </a:spcBef>
              <a:spcAft>
                <a:spcPts val="0"/>
              </a:spcAft>
              <a:buSzPts val="2000"/>
              <a:buNone/>
            </a:pPr>
            <a:endParaRPr/>
          </a:p>
          <a:p>
            <a:pPr marL="342900" lvl="0" indent="-215900" algn="l" rtl="0">
              <a:lnSpc>
                <a:spcPct val="100000"/>
              </a:lnSpc>
              <a:spcBef>
                <a:spcPts val="0"/>
              </a:spcBef>
              <a:spcAft>
                <a:spcPts val="0"/>
              </a:spcAft>
              <a:buSzPts val="2000"/>
              <a:buNone/>
            </a:pPr>
            <a:endParaRPr/>
          </a:p>
        </p:txBody>
      </p:sp>
      <p:sp>
        <p:nvSpPr>
          <p:cNvPr id="81" name="Google Shape;81;g29bff5210c6_0_217"/>
          <p:cNvSpPr txBox="1">
            <a:spLocks noGrp="1"/>
          </p:cNvSpPr>
          <p:nvPr>
            <p:ph type="body" idx="2"/>
          </p:nvPr>
        </p:nvSpPr>
        <p:spPr>
          <a:xfrm>
            <a:off x="434375" y="740314"/>
            <a:ext cx="3888300" cy="3720000"/>
          </a:xfrm>
          <a:prstGeom prst="rect">
            <a:avLst/>
          </a:prstGeom>
          <a:noFill/>
          <a:ln>
            <a:noFill/>
          </a:ln>
        </p:spPr>
        <p:txBody>
          <a:bodyPr spcFirstLastPara="1" wrap="square" lIns="91425" tIns="91425" rIns="91425" bIns="91425" anchor="t" anchorCtr="0">
            <a:noAutofit/>
          </a:bodyPr>
          <a:lstStyle/>
          <a:p>
            <a:pPr marL="342900" lvl="0" indent="-342900" algn="l" rtl="0">
              <a:lnSpc>
                <a:spcPct val="100000"/>
              </a:lnSpc>
              <a:spcBef>
                <a:spcPts val="0"/>
              </a:spcBef>
              <a:spcAft>
                <a:spcPts val="0"/>
              </a:spcAft>
              <a:buSzPts val="2000"/>
              <a:buChar char="●"/>
            </a:pPr>
            <a:r>
              <a:rPr lang="pt-BR"/>
              <a:t>INTENSIDADE DO SOM.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7" name="Espaço Reservado para Texto 3">
            <a:extLst>
              <a:ext uri="{FF2B5EF4-FFF2-40B4-BE49-F238E27FC236}">
                <a16:creationId xmlns:a16="http://schemas.microsoft.com/office/drawing/2014/main" id="{F977EBB8-10D2-9454-BBF0-B036E0EE37CB}"/>
              </a:ext>
            </a:extLst>
          </p:cNvPr>
          <p:cNvSpPr txBox="1">
            <a:spLocks/>
          </p:cNvSpPr>
          <p:nvPr/>
        </p:nvSpPr>
        <p:spPr>
          <a:xfrm>
            <a:off x="456451" y="1239625"/>
            <a:ext cx="5487150" cy="3297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74489D"/>
              </a:buClr>
              <a:buSzPts val="2000"/>
              <a:buFont typeface="Lato"/>
              <a:buNone/>
              <a:defRPr sz="2000" b="0" i="0" u="none" strike="noStrike" cap="none">
                <a:solidFill>
                  <a:schemeClr val="dk1"/>
                </a:solidFill>
                <a:latin typeface="Arial"/>
                <a:ea typeface="Arial"/>
                <a:cs typeface="Arial"/>
                <a:sym typeface="Arial"/>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pPr marL="457200" lvl="0" indent="-355600" algn="l" rtl="0">
              <a:lnSpc>
                <a:spcPct val="100000"/>
              </a:lnSpc>
              <a:spcBef>
                <a:spcPts val="0"/>
              </a:spcBef>
              <a:spcAft>
                <a:spcPts val="600"/>
              </a:spcAft>
              <a:buSzPts val="2000"/>
              <a:buChar char="●"/>
            </a:pPr>
            <a:r>
              <a:rPr lang="pt-BR" dirty="0"/>
              <a:t>NAS AULAS PASSADAS, APRENDEMOS E EXERCITAMOS ESCUTA COM A ALTURA DOS SONS;</a:t>
            </a:r>
          </a:p>
          <a:p>
            <a:pPr marL="457200" lvl="0" indent="-355600" algn="l" rtl="0">
              <a:lnSpc>
                <a:spcPct val="100000"/>
              </a:lnSpc>
              <a:spcBef>
                <a:spcPts val="0"/>
              </a:spcBef>
              <a:spcAft>
                <a:spcPts val="600"/>
              </a:spcAft>
              <a:buSzPts val="2000"/>
              <a:buChar char="●"/>
            </a:pPr>
            <a:r>
              <a:rPr lang="pt-BR" dirty="0"/>
              <a:t>VOCÊ SE LEMBRA DE QUAIS SÃO OS OUTROS PARAMETROS QUE COMPÕEM O SOM?</a:t>
            </a:r>
          </a:p>
        </p:txBody>
      </p:sp>
      <p:sp>
        <p:nvSpPr>
          <p:cNvPr id="6" name="Título 2">
            <a:extLst>
              <a:ext uri="{FF2B5EF4-FFF2-40B4-BE49-F238E27FC236}">
                <a16:creationId xmlns:a16="http://schemas.microsoft.com/office/drawing/2014/main" id="{4833602A-45A3-8FA6-B71D-16FD87C0EC50}"/>
              </a:ext>
            </a:extLst>
          </p:cNvPr>
          <p:cNvSpPr>
            <a:spLocks noGrp="1"/>
          </p:cNvSpPr>
          <p:nvPr>
            <p:ph type="title"/>
          </p:nvPr>
        </p:nvSpPr>
        <p:spPr>
          <a:xfrm>
            <a:off x="456450" y="673625"/>
            <a:ext cx="8258700" cy="584745"/>
          </a:xfrm>
          <a:noFill/>
        </p:spPr>
        <p:txBody>
          <a:bodyPr/>
          <a:lstStyle/>
          <a:p>
            <a:r>
              <a:rPr lang="pt-BR" sz="2600" b="1" dirty="0"/>
              <a:t>PARÂMETROS</a:t>
            </a:r>
            <a:r>
              <a:rPr lang="pt-BR" sz="2600" b="1" i="0" u="none" strike="noStrike" cap="none" dirty="0">
                <a:solidFill>
                  <a:srgbClr val="000000"/>
                </a:solidFill>
                <a:latin typeface="Arial"/>
                <a:ea typeface="Arial"/>
                <a:cs typeface="Arial"/>
                <a:sym typeface="Arial"/>
              </a:rPr>
              <a:t> DO SOM</a:t>
            </a:r>
            <a:endParaRPr lang="pt-BR" dirty="0"/>
          </a:p>
        </p:txBody>
      </p:sp>
      <p:grpSp>
        <p:nvGrpSpPr>
          <p:cNvPr id="88" name="Google Shape;88;p2"/>
          <p:cNvGrpSpPr/>
          <p:nvPr/>
        </p:nvGrpSpPr>
        <p:grpSpPr>
          <a:xfrm>
            <a:off x="8940300" y="0"/>
            <a:ext cx="275400" cy="1214400"/>
            <a:chOff x="9984250" y="-35175"/>
            <a:chExt cx="275400" cy="1214400"/>
          </a:xfrm>
        </p:grpSpPr>
        <p:sp>
          <p:nvSpPr>
            <p:cNvPr id="89" name="Google Shape;89;p2"/>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90" name="Google Shape;90;p2"/>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a:solidFill>
                    <a:schemeClr val="dk1"/>
                  </a:solidFill>
                  <a:latin typeface="Grandstander"/>
                  <a:ea typeface="Grandstander"/>
                  <a:cs typeface="Grandstander"/>
                  <a:sym typeface="Grandstander"/>
                </a:rPr>
                <a:t>2024_AI_V1</a:t>
              </a:r>
              <a:endParaRPr sz="600" b="0" i="0" u="none" strike="noStrike" cap="none">
                <a:solidFill>
                  <a:schemeClr val="dk1"/>
                </a:solidFill>
                <a:latin typeface="Grandstander"/>
                <a:ea typeface="Grandstander"/>
                <a:cs typeface="Grandstander"/>
                <a:sym typeface="Grandstander"/>
              </a:endParaRPr>
            </a:p>
          </p:txBody>
        </p:sp>
      </p:grpSp>
      <p:pic>
        <p:nvPicPr>
          <p:cNvPr id="5" name="Imagem 4" descr="Logotipo&#10;&#10;Descrição gerada automaticamente">
            <a:extLst>
              <a:ext uri="{FF2B5EF4-FFF2-40B4-BE49-F238E27FC236}">
                <a16:creationId xmlns:a16="http://schemas.microsoft.com/office/drawing/2014/main" id="{10FD8222-B14A-866E-F846-4C38662F2A57}"/>
              </a:ext>
            </a:extLst>
          </p:cNvPr>
          <p:cNvPicPr>
            <a:picLocks noChangeAspect="1"/>
          </p:cNvPicPr>
          <p:nvPr/>
        </p:nvPicPr>
        <p:blipFill>
          <a:blip r:embed="rId3"/>
          <a:stretch>
            <a:fillRect/>
          </a:stretch>
        </p:blipFill>
        <p:spPr>
          <a:xfrm>
            <a:off x="5609971" y="1824370"/>
            <a:ext cx="3105179" cy="2913323"/>
          </a:xfrm>
          <a:prstGeom prst="rect">
            <a:avLst/>
          </a:prstGeom>
        </p:spPr>
      </p:pic>
      <p:grpSp>
        <p:nvGrpSpPr>
          <p:cNvPr id="10" name="Google Shape;115;p17">
            <a:extLst>
              <a:ext uri="{FF2B5EF4-FFF2-40B4-BE49-F238E27FC236}">
                <a16:creationId xmlns:a16="http://schemas.microsoft.com/office/drawing/2014/main" id="{8B14778C-BED1-282B-76FE-9116AEF430AD}"/>
              </a:ext>
            </a:extLst>
          </p:cNvPr>
          <p:cNvGrpSpPr/>
          <p:nvPr/>
        </p:nvGrpSpPr>
        <p:grpSpPr>
          <a:xfrm>
            <a:off x="5576940" y="91959"/>
            <a:ext cx="3380294" cy="566312"/>
            <a:chOff x="3298724" y="4150116"/>
            <a:chExt cx="3380294" cy="566312"/>
          </a:xfrm>
        </p:grpSpPr>
        <p:sp>
          <p:nvSpPr>
            <p:cNvPr id="11" name="Google Shape;116;p17">
              <a:extLst>
                <a:ext uri="{FF2B5EF4-FFF2-40B4-BE49-F238E27FC236}">
                  <a16:creationId xmlns:a16="http://schemas.microsoft.com/office/drawing/2014/main" id="{9CC64B78-736E-4571-EC83-CBF864C5C6A5}"/>
                </a:ext>
              </a:extLst>
            </p:cNvPr>
            <p:cNvSpPr txBox="1"/>
            <p:nvPr/>
          </p:nvSpPr>
          <p:spPr>
            <a:xfrm>
              <a:off x="3548799" y="4285571"/>
              <a:ext cx="3130219" cy="430857"/>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162000"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600" b="1" i="0" u="none" strike="noStrike" cap="none" dirty="0">
                  <a:solidFill>
                    <a:schemeClr val="dk1"/>
                  </a:solidFill>
                  <a:latin typeface="+mj-lt"/>
                  <a:ea typeface="Lato"/>
                  <a:cs typeface="Lato"/>
                  <a:sym typeface="Lato"/>
                </a:rPr>
                <a:t>VIREM E CONVERSEM</a:t>
              </a:r>
              <a:endParaRPr sz="1600" b="1" i="0" u="none" strike="noStrike" cap="none" dirty="0">
                <a:solidFill>
                  <a:schemeClr val="dk1"/>
                </a:solidFill>
                <a:latin typeface="+mj-lt"/>
                <a:ea typeface="Lato"/>
                <a:cs typeface="Lato"/>
                <a:sym typeface="Lato"/>
              </a:endParaRPr>
            </a:p>
          </p:txBody>
        </p:sp>
        <p:pic>
          <p:nvPicPr>
            <p:cNvPr id="12" name="Google Shape;117;p17">
              <a:extLst>
                <a:ext uri="{FF2B5EF4-FFF2-40B4-BE49-F238E27FC236}">
                  <a16:creationId xmlns:a16="http://schemas.microsoft.com/office/drawing/2014/main" id="{072C59A2-794B-3809-DBCE-694E4DA91126}"/>
                </a:ext>
              </a:extLst>
            </p:cNvPr>
            <p:cNvPicPr preferRelativeResize="0"/>
            <p:nvPr/>
          </p:nvPicPr>
          <p:blipFill rotWithShape="1">
            <a:blip r:embed="rId4">
              <a:alphaModFix/>
            </a:blip>
            <a:srcRect/>
            <a:stretch/>
          </p:blipFill>
          <p:spPr>
            <a:xfrm>
              <a:off x="3298724" y="4150116"/>
              <a:ext cx="587150" cy="496279"/>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Título 2">
            <a:extLst>
              <a:ext uri="{FF2B5EF4-FFF2-40B4-BE49-F238E27FC236}">
                <a16:creationId xmlns:a16="http://schemas.microsoft.com/office/drawing/2014/main" id="{3F3D450E-BBFA-4622-D721-AD2B31E27656}"/>
              </a:ext>
            </a:extLst>
          </p:cNvPr>
          <p:cNvSpPr>
            <a:spLocks noGrp="1"/>
          </p:cNvSpPr>
          <p:nvPr>
            <p:ph type="title"/>
          </p:nvPr>
        </p:nvSpPr>
        <p:spPr>
          <a:xfrm>
            <a:off x="456450" y="673625"/>
            <a:ext cx="8258700" cy="984855"/>
          </a:xfrm>
          <a:noFill/>
        </p:spPr>
        <p:txBody>
          <a:bodyPr/>
          <a:lstStyle/>
          <a:p>
            <a:r>
              <a:rPr lang="pt-BR" sz="2600" b="1" i="0" u="none" strike="noStrike" cap="none" dirty="0">
                <a:solidFill>
                  <a:schemeClr val="dk1"/>
                </a:solidFill>
                <a:latin typeface="Arial"/>
                <a:ea typeface="Arial"/>
                <a:cs typeface="Arial"/>
                <a:sym typeface="Arial"/>
              </a:rPr>
              <a:t>INTENSIDADE</a:t>
            </a:r>
            <a:br>
              <a:rPr lang="pt-BR" sz="1400" b="0" i="0" u="none" strike="noStrike" cap="none" dirty="0">
                <a:solidFill>
                  <a:schemeClr val="dk1"/>
                </a:solidFill>
                <a:latin typeface="Arial"/>
                <a:ea typeface="Arial"/>
                <a:cs typeface="Arial"/>
                <a:sym typeface="Arial"/>
              </a:rPr>
            </a:br>
            <a:endParaRPr lang="pt-BR" dirty="0"/>
          </a:p>
        </p:txBody>
      </p:sp>
      <p:sp>
        <p:nvSpPr>
          <p:cNvPr id="101" name="Google Shape;101;p12"/>
          <p:cNvSpPr txBox="1"/>
          <p:nvPr/>
        </p:nvSpPr>
        <p:spPr>
          <a:xfrm rot="743">
            <a:off x="7611336" y="4597589"/>
            <a:ext cx="1387200"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p>
            <a:pPr marL="0" marR="0" lvl="0" indent="0" algn="ctr" rtl="0">
              <a:lnSpc>
                <a:spcPct val="100000"/>
              </a:lnSpc>
              <a:spcBef>
                <a:spcPts val="0"/>
              </a:spcBef>
              <a:spcAft>
                <a:spcPts val="0"/>
              </a:spcAft>
              <a:buClr>
                <a:srgbClr val="74489D"/>
              </a:buClr>
              <a:buSzPts val="1100"/>
              <a:buFont typeface="Lato"/>
              <a:buNone/>
            </a:pPr>
            <a:r>
              <a:rPr lang="pt-BR" sz="1400" b="1" i="0" u="none" strike="noStrike" cap="none">
                <a:solidFill>
                  <a:srgbClr val="666666"/>
                </a:solidFill>
                <a:latin typeface="Arial"/>
                <a:ea typeface="Arial"/>
                <a:cs typeface="Arial"/>
                <a:sym typeface="Arial"/>
              </a:rPr>
              <a:t>CONTINUA...</a:t>
            </a:r>
            <a:endParaRPr sz="1200" b="1" i="0" u="none" strike="noStrike" cap="none">
              <a:solidFill>
                <a:schemeClr val="dk1"/>
              </a:solidFill>
              <a:latin typeface="Arial"/>
              <a:ea typeface="Arial"/>
              <a:cs typeface="Arial"/>
              <a:sym typeface="Arial"/>
            </a:endParaRPr>
          </a:p>
        </p:txBody>
      </p:sp>
      <p:grpSp>
        <p:nvGrpSpPr>
          <p:cNvPr id="102" name="Google Shape;102;p12"/>
          <p:cNvGrpSpPr/>
          <p:nvPr/>
        </p:nvGrpSpPr>
        <p:grpSpPr>
          <a:xfrm>
            <a:off x="8940300" y="0"/>
            <a:ext cx="275400" cy="1214400"/>
            <a:chOff x="9984250" y="-35175"/>
            <a:chExt cx="275400" cy="1214400"/>
          </a:xfrm>
        </p:grpSpPr>
        <p:sp>
          <p:nvSpPr>
            <p:cNvPr id="103" name="Google Shape;103;p12"/>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104" name="Google Shape;104;p12"/>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a:solidFill>
                    <a:schemeClr val="dk1"/>
                  </a:solidFill>
                  <a:latin typeface="Grandstander"/>
                  <a:ea typeface="Grandstander"/>
                  <a:cs typeface="Grandstander"/>
                  <a:sym typeface="Grandstander"/>
                </a:rPr>
                <a:t>2024_AI_V1</a:t>
              </a:r>
              <a:endParaRPr sz="600" b="0" i="0" u="none" strike="noStrike" cap="none">
                <a:solidFill>
                  <a:schemeClr val="dk1"/>
                </a:solidFill>
                <a:latin typeface="Grandstander"/>
                <a:ea typeface="Grandstander"/>
                <a:cs typeface="Grandstander"/>
                <a:sym typeface="Grandstander"/>
              </a:endParaRPr>
            </a:p>
          </p:txBody>
        </p:sp>
      </p:grpSp>
      <p:sp>
        <p:nvSpPr>
          <p:cNvPr id="105" name="Google Shape;105;p12"/>
          <p:cNvSpPr txBox="1"/>
          <p:nvPr/>
        </p:nvSpPr>
        <p:spPr>
          <a:xfrm rot="-59852">
            <a:off x="134957" y="152623"/>
            <a:ext cx="1562746"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chemeClr val="lt1"/>
                </a:solidFill>
                <a:latin typeface="Grandstander SemiBold"/>
                <a:ea typeface="Grandstander SemiBold"/>
                <a:cs typeface="Grandstander SemiBold"/>
                <a:sym typeface="Grandstander SemiBold"/>
              </a:rPr>
              <a:t>O QUE É?</a:t>
            </a:r>
            <a:endParaRPr sz="1800" b="0" i="0" u="none" strike="noStrike" cap="none">
              <a:solidFill>
                <a:schemeClr val="lt1"/>
              </a:solidFill>
              <a:latin typeface="Grandstander SemiBold"/>
              <a:ea typeface="Grandstander SemiBold"/>
              <a:cs typeface="Grandstander SemiBold"/>
              <a:sym typeface="Grandstander SemiBold"/>
            </a:endParaRPr>
          </a:p>
        </p:txBody>
      </p:sp>
      <p:pic>
        <p:nvPicPr>
          <p:cNvPr id="3" name="Imagem 2" descr="Uma imagem contendo Texto&#10;&#10;Descrição gerada automaticamente">
            <a:extLst>
              <a:ext uri="{FF2B5EF4-FFF2-40B4-BE49-F238E27FC236}">
                <a16:creationId xmlns:a16="http://schemas.microsoft.com/office/drawing/2014/main" id="{4A0E5636-B048-8D71-1ADB-24AF6343ACD5}"/>
              </a:ext>
            </a:extLst>
          </p:cNvPr>
          <p:cNvPicPr>
            <a:picLocks noChangeAspect="1"/>
          </p:cNvPicPr>
          <p:nvPr/>
        </p:nvPicPr>
        <p:blipFill>
          <a:blip r:embed="rId3"/>
          <a:stretch>
            <a:fillRect/>
          </a:stretch>
        </p:blipFill>
        <p:spPr>
          <a:xfrm>
            <a:off x="2221358" y="2280460"/>
            <a:ext cx="3924942" cy="2644311"/>
          </a:xfrm>
          <a:prstGeom prst="rect">
            <a:avLst/>
          </a:prstGeom>
        </p:spPr>
      </p:pic>
      <p:sp>
        <p:nvSpPr>
          <p:cNvPr id="10" name="Espaço Reservado para Texto 3">
            <a:extLst>
              <a:ext uri="{FF2B5EF4-FFF2-40B4-BE49-F238E27FC236}">
                <a16:creationId xmlns:a16="http://schemas.microsoft.com/office/drawing/2014/main" id="{ACC99DF5-F327-9891-95F8-3E9B1589467D}"/>
              </a:ext>
            </a:extLst>
          </p:cNvPr>
          <p:cNvSpPr>
            <a:spLocks noGrp="1"/>
          </p:cNvSpPr>
          <p:nvPr>
            <p:ph type="body" idx="1"/>
          </p:nvPr>
        </p:nvSpPr>
        <p:spPr>
          <a:xfrm>
            <a:off x="456450" y="1239625"/>
            <a:ext cx="8258699" cy="3297000"/>
          </a:xfrm>
          <a:noFill/>
        </p:spPr>
        <p:txBody>
          <a:bodyPr/>
          <a:lstStyle/>
          <a:p>
            <a:pPr marL="101600" lvl="0" indent="0" algn="l" rtl="0">
              <a:lnSpc>
                <a:spcPct val="100000"/>
              </a:lnSpc>
              <a:spcBef>
                <a:spcPts val="0"/>
              </a:spcBef>
              <a:spcAft>
                <a:spcPts val="0"/>
              </a:spcAft>
              <a:buSzPts val="2000"/>
              <a:buNone/>
            </a:pPr>
            <a:r>
              <a:rPr lang="pt-BR" dirty="0"/>
              <a:t>A INTENSIDADE DO SOM É O QUÃO FORTE OU O QUÃO FRACO ELE É. SE UM SOM É BEM FORTE, TEM MUITA INTENSIDADE. SE É SUAVE OU FRACO, TEM POUCA INTENSIDADE. </a:t>
            </a:r>
          </a:p>
          <a:p>
            <a:pPr marL="101600" lvl="0" indent="0" algn="l" rtl="0">
              <a:lnSpc>
                <a:spcPct val="100000"/>
              </a:lnSpc>
              <a:spcBef>
                <a:spcPts val="0"/>
              </a:spcBef>
              <a:spcAft>
                <a:spcPts val="0"/>
              </a:spcAft>
              <a:buSzPts val="2000"/>
              <a:buNone/>
            </a:pPr>
            <a:endParaRPr lang="pt-B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2" name="Google Shape;112;p14"/>
          <p:cNvSpPr txBox="1"/>
          <p:nvPr/>
        </p:nvSpPr>
        <p:spPr>
          <a:xfrm rot="743">
            <a:off x="7611336" y="4597589"/>
            <a:ext cx="1387200"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p>
            <a:pPr marL="0" marR="0" lvl="0" indent="0" algn="ctr" rtl="0">
              <a:lnSpc>
                <a:spcPct val="100000"/>
              </a:lnSpc>
              <a:spcBef>
                <a:spcPts val="0"/>
              </a:spcBef>
              <a:spcAft>
                <a:spcPts val="0"/>
              </a:spcAft>
              <a:buClr>
                <a:srgbClr val="74489D"/>
              </a:buClr>
              <a:buSzPts val="1100"/>
              <a:buFont typeface="Lato"/>
              <a:buNone/>
            </a:pPr>
            <a:r>
              <a:rPr lang="pt-BR" sz="1400" b="1" i="0" u="none" strike="noStrike" cap="none">
                <a:solidFill>
                  <a:srgbClr val="666666"/>
                </a:solidFill>
                <a:latin typeface="Arial"/>
                <a:ea typeface="Arial"/>
                <a:cs typeface="Arial"/>
                <a:sym typeface="Arial"/>
              </a:rPr>
              <a:t>CONTINUA...</a:t>
            </a:r>
            <a:endParaRPr sz="1200" b="1" i="0" u="none" strike="noStrike" cap="none">
              <a:solidFill>
                <a:schemeClr val="dk1"/>
              </a:solidFill>
              <a:latin typeface="Arial"/>
              <a:ea typeface="Arial"/>
              <a:cs typeface="Arial"/>
              <a:sym typeface="Arial"/>
            </a:endParaRPr>
          </a:p>
        </p:txBody>
      </p:sp>
      <p:grpSp>
        <p:nvGrpSpPr>
          <p:cNvPr id="113" name="Google Shape;113;p14"/>
          <p:cNvGrpSpPr/>
          <p:nvPr/>
        </p:nvGrpSpPr>
        <p:grpSpPr>
          <a:xfrm>
            <a:off x="8940300" y="0"/>
            <a:ext cx="275400" cy="1214400"/>
            <a:chOff x="9984250" y="-35175"/>
            <a:chExt cx="275400" cy="1214400"/>
          </a:xfrm>
        </p:grpSpPr>
        <p:sp>
          <p:nvSpPr>
            <p:cNvPr id="114" name="Google Shape;114;p14"/>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115" name="Google Shape;115;p14"/>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a:solidFill>
                    <a:schemeClr val="dk1"/>
                  </a:solidFill>
                  <a:latin typeface="Grandstander"/>
                  <a:ea typeface="Grandstander"/>
                  <a:cs typeface="Grandstander"/>
                  <a:sym typeface="Grandstander"/>
                </a:rPr>
                <a:t>2024_AI_V1</a:t>
              </a:r>
              <a:endParaRPr sz="600" b="0" i="0" u="none" strike="noStrike" cap="none">
                <a:solidFill>
                  <a:schemeClr val="dk1"/>
                </a:solidFill>
                <a:latin typeface="Grandstander"/>
                <a:ea typeface="Grandstander"/>
                <a:cs typeface="Grandstander"/>
                <a:sym typeface="Grandstander"/>
              </a:endParaRPr>
            </a:p>
          </p:txBody>
        </p:sp>
      </p:grpSp>
      <p:sp>
        <p:nvSpPr>
          <p:cNvPr id="116" name="Google Shape;116;p14"/>
          <p:cNvSpPr txBox="1"/>
          <p:nvPr/>
        </p:nvSpPr>
        <p:spPr>
          <a:xfrm rot="-59852">
            <a:off x="134957" y="152623"/>
            <a:ext cx="1562746"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chemeClr val="lt1"/>
                </a:solidFill>
                <a:latin typeface="Grandstander SemiBold"/>
                <a:ea typeface="Grandstander SemiBold"/>
                <a:cs typeface="Grandstander SemiBold"/>
                <a:sym typeface="Grandstander SemiBold"/>
              </a:rPr>
              <a:t>O QUE É?</a:t>
            </a:r>
            <a:endParaRPr sz="1800" b="0" i="0" u="none" strike="noStrike" cap="none">
              <a:solidFill>
                <a:schemeClr val="lt1"/>
              </a:solidFill>
              <a:latin typeface="Grandstander SemiBold"/>
              <a:ea typeface="Grandstander SemiBold"/>
              <a:cs typeface="Grandstander SemiBold"/>
              <a:sym typeface="Grandstander SemiBold"/>
            </a:endParaRPr>
          </a:p>
        </p:txBody>
      </p:sp>
      <p:sp>
        <p:nvSpPr>
          <p:cNvPr id="9" name="Espaço Reservado para Texto 3">
            <a:extLst>
              <a:ext uri="{FF2B5EF4-FFF2-40B4-BE49-F238E27FC236}">
                <a16:creationId xmlns:a16="http://schemas.microsoft.com/office/drawing/2014/main" id="{66716A14-3196-3223-9E9F-C785C539BA33}"/>
              </a:ext>
            </a:extLst>
          </p:cNvPr>
          <p:cNvSpPr>
            <a:spLocks noGrp="1"/>
          </p:cNvSpPr>
          <p:nvPr>
            <p:ph type="body" idx="1"/>
          </p:nvPr>
        </p:nvSpPr>
        <p:spPr>
          <a:xfrm>
            <a:off x="456450" y="1239625"/>
            <a:ext cx="8258699" cy="3297000"/>
          </a:xfrm>
          <a:noFill/>
        </p:spPr>
        <p:txBody>
          <a:bodyPr/>
          <a:lstStyle/>
          <a:p>
            <a:pPr marL="0" indent="0"/>
            <a:r>
              <a:rPr lang="pt-BR" dirty="0"/>
              <a:t>A PARTITURA, QUANDO QUEREMOS QUE A MÚSICA SEJA ALTA, USAMOS A PALAVRA “</a:t>
            </a:r>
            <a:r>
              <a:rPr lang="pt-BR" b="1" dirty="0"/>
              <a:t>FORTE</a:t>
            </a:r>
            <a:r>
              <a:rPr lang="pt-BR" dirty="0"/>
              <a:t>” OU O SÍMBOLO “</a:t>
            </a:r>
            <a:r>
              <a:rPr lang="pt-BR" b="1" dirty="0"/>
              <a:t>F</a:t>
            </a:r>
            <a:r>
              <a:rPr lang="pt-BR" dirty="0"/>
              <a:t>”. SE QUISERMOS QUE SEJA SUAVE, USAMOS “</a:t>
            </a:r>
            <a:r>
              <a:rPr lang="pt-BR" b="1" dirty="0"/>
              <a:t>PIANO</a:t>
            </a:r>
            <a:r>
              <a:rPr lang="pt-BR" dirty="0"/>
              <a:t>” OU “</a:t>
            </a:r>
            <a:r>
              <a:rPr lang="pt-BR" b="1" dirty="0"/>
              <a:t>P</a:t>
            </a:r>
            <a:r>
              <a:rPr lang="pt-BR" dirty="0"/>
              <a:t>”. ESSAS SÃO AS INSTRUÇÕES MÁGICAS QUE DIZEM AOS MÚSICOS O QUÃO FORTE OU FRACO ELES DEVEM TOCAR.</a:t>
            </a:r>
          </a:p>
          <a:p>
            <a:pPr marL="0" lvl="0" indent="0" algn="l" rtl="0">
              <a:lnSpc>
                <a:spcPct val="100000"/>
              </a:lnSpc>
              <a:spcBef>
                <a:spcPts val="0"/>
              </a:spcBef>
              <a:spcAft>
                <a:spcPts val="0"/>
              </a:spcAft>
              <a:buSzPts val="2000"/>
              <a:buNone/>
            </a:pPr>
            <a:endParaRPr lang="pt-BR" dirty="0"/>
          </a:p>
        </p:txBody>
      </p:sp>
      <p:sp>
        <p:nvSpPr>
          <p:cNvPr id="10" name="Título 2">
            <a:extLst>
              <a:ext uri="{FF2B5EF4-FFF2-40B4-BE49-F238E27FC236}">
                <a16:creationId xmlns:a16="http://schemas.microsoft.com/office/drawing/2014/main" id="{E4EE8393-4E86-4DFD-16A8-72E20C6B3FDE}"/>
              </a:ext>
            </a:extLst>
          </p:cNvPr>
          <p:cNvSpPr>
            <a:spLocks noGrp="1"/>
          </p:cNvSpPr>
          <p:nvPr>
            <p:ph type="title"/>
          </p:nvPr>
        </p:nvSpPr>
        <p:spPr>
          <a:xfrm>
            <a:off x="456450" y="673625"/>
            <a:ext cx="8258700" cy="584745"/>
          </a:xfrm>
          <a:noFill/>
        </p:spPr>
        <p:txBody>
          <a:bodyPr/>
          <a:lstStyle/>
          <a:p>
            <a:r>
              <a:rPr lang="pt-BR" sz="2600" b="1" i="0" u="none" strike="noStrike" cap="none" dirty="0">
                <a:solidFill>
                  <a:schemeClr val="dk1"/>
                </a:solidFill>
                <a:latin typeface="Arial"/>
                <a:ea typeface="Arial"/>
                <a:cs typeface="Arial"/>
                <a:sym typeface="Arial"/>
              </a:rPr>
              <a:t>INTENSIDADE NA MÚSICA</a:t>
            </a:r>
            <a:endParaRPr lang="pt-BR" dirty="0"/>
          </a:p>
        </p:txBody>
      </p:sp>
      <p:pic>
        <p:nvPicPr>
          <p:cNvPr id="12" name="Imagem 11" descr="Forma&#10;&#10;Descrição gerada automaticamente com confiança média">
            <a:extLst>
              <a:ext uri="{FF2B5EF4-FFF2-40B4-BE49-F238E27FC236}">
                <a16:creationId xmlns:a16="http://schemas.microsoft.com/office/drawing/2014/main" id="{F92396ED-9584-6476-9F4C-2DA63C00B1B3}"/>
              </a:ext>
            </a:extLst>
          </p:cNvPr>
          <p:cNvPicPr>
            <a:picLocks noChangeAspect="1"/>
          </p:cNvPicPr>
          <p:nvPr/>
        </p:nvPicPr>
        <p:blipFill>
          <a:blip r:embed="rId3"/>
          <a:stretch>
            <a:fillRect/>
          </a:stretch>
        </p:blipFill>
        <p:spPr>
          <a:xfrm>
            <a:off x="2630503" y="3262558"/>
            <a:ext cx="3910592" cy="1274067"/>
          </a:xfrm>
          <a:prstGeom prst="rect">
            <a:avLst/>
          </a:prstGeom>
        </p:spPr>
      </p:pic>
      <p:sp>
        <p:nvSpPr>
          <p:cNvPr id="13" name="Retângulo: Cantos Arredondados 12">
            <a:extLst>
              <a:ext uri="{FF2B5EF4-FFF2-40B4-BE49-F238E27FC236}">
                <a16:creationId xmlns:a16="http://schemas.microsoft.com/office/drawing/2014/main" id="{388066AA-1920-4E87-DBD5-EDDDA029AA91}"/>
              </a:ext>
            </a:extLst>
          </p:cNvPr>
          <p:cNvSpPr/>
          <p:nvPr/>
        </p:nvSpPr>
        <p:spPr>
          <a:xfrm>
            <a:off x="2785533" y="3103705"/>
            <a:ext cx="3910592" cy="1591772"/>
          </a:xfrm>
          <a:prstGeom prst="roundRect">
            <a:avLst/>
          </a:prstGeom>
          <a:noFill/>
          <a:ln w="38100">
            <a:solidFill>
              <a:srgbClr val="7448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grpSp>
        <p:nvGrpSpPr>
          <p:cNvPr id="124" name="Google Shape;124;p15"/>
          <p:cNvGrpSpPr/>
          <p:nvPr/>
        </p:nvGrpSpPr>
        <p:grpSpPr>
          <a:xfrm>
            <a:off x="8940300" y="0"/>
            <a:ext cx="275400" cy="1214400"/>
            <a:chOff x="9984250" y="-35175"/>
            <a:chExt cx="275400" cy="1214400"/>
          </a:xfrm>
        </p:grpSpPr>
        <p:sp>
          <p:nvSpPr>
            <p:cNvPr id="125" name="Google Shape;125;p15"/>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126" name="Google Shape;126;p15"/>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a:solidFill>
                    <a:schemeClr val="dk1"/>
                  </a:solidFill>
                  <a:latin typeface="Grandstander"/>
                  <a:ea typeface="Grandstander"/>
                  <a:cs typeface="Grandstander"/>
                  <a:sym typeface="Grandstander"/>
                </a:rPr>
                <a:t>2024_AI_V1</a:t>
              </a:r>
              <a:endParaRPr sz="600" b="0" i="0" u="none" strike="noStrike" cap="none">
                <a:solidFill>
                  <a:schemeClr val="dk1"/>
                </a:solidFill>
                <a:latin typeface="Grandstander"/>
                <a:ea typeface="Grandstander"/>
                <a:cs typeface="Grandstander"/>
                <a:sym typeface="Grandstander"/>
              </a:endParaRPr>
            </a:p>
          </p:txBody>
        </p:sp>
      </p:grpSp>
      <p:sp>
        <p:nvSpPr>
          <p:cNvPr id="127" name="Google Shape;127;p15"/>
          <p:cNvSpPr txBox="1"/>
          <p:nvPr/>
        </p:nvSpPr>
        <p:spPr>
          <a:xfrm rot="-59852">
            <a:off x="134957" y="152623"/>
            <a:ext cx="1562746"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chemeClr val="lt1"/>
                </a:solidFill>
                <a:latin typeface="Grandstander SemiBold"/>
                <a:ea typeface="Grandstander SemiBold"/>
                <a:cs typeface="Grandstander SemiBold"/>
                <a:sym typeface="Grandstander SemiBold"/>
              </a:rPr>
              <a:t>O QUE É?</a:t>
            </a:r>
            <a:endParaRPr sz="1800" b="0" i="0" u="none" strike="noStrike" cap="none">
              <a:solidFill>
                <a:schemeClr val="lt1"/>
              </a:solidFill>
              <a:latin typeface="Grandstander SemiBold"/>
              <a:ea typeface="Grandstander SemiBold"/>
              <a:cs typeface="Grandstander SemiBold"/>
              <a:sym typeface="Grandstander SemiBold"/>
            </a:endParaRPr>
          </a:p>
        </p:txBody>
      </p:sp>
      <p:pic>
        <p:nvPicPr>
          <p:cNvPr id="3" name="Imagem 2" descr="Forma&#10;&#10;Descrição gerada automaticamente com confiança média">
            <a:extLst>
              <a:ext uri="{FF2B5EF4-FFF2-40B4-BE49-F238E27FC236}">
                <a16:creationId xmlns:a16="http://schemas.microsoft.com/office/drawing/2014/main" id="{4BB6A129-B24A-E38D-ACAD-E018FEFE7967}"/>
              </a:ext>
            </a:extLst>
          </p:cNvPr>
          <p:cNvPicPr>
            <a:picLocks noChangeAspect="1"/>
          </p:cNvPicPr>
          <p:nvPr/>
        </p:nvPicPr>
        <p:blipFill>
          <a:blip r:embed="rId3"/>
          <a:stretch>
            <a:fillRect/>
          </a:stretch>
        </p:blipFill>
        <p:spPr>
          <a:xfrm>
            <a:off x="3697222" y="3262557"/>
            <a:ext cx="1749556" cy="1274067"/>
          </a:xfrm>
          <a:prstGeom prst="rect">
            <a:avLst/>
          </a:prstGeom>
        </p:spPr>
      </p:pic>
      <p:sp>
        <p:nvSpPr>
          <p:cNvPr id="4" name="Espaço Reservado para Texto 3">
            <a:extLst>
              <a:ext uri="{FF2B5EF4-FFF2-40B4-BE49-F238E27FC236}">
                <a16:creationId xmlns:a16="http://schemas.microsoft.com/office/drawing/2014/main" id="{B049F2DF-339A-CFFD-70AB-DD30A7DB1D56}"/>
              </a:ext>
            </a:extLst>
          </p:cNvPr>
          <p:cNvSpPr>
            <a:spLocks noGrp="1"/>
          </p:cNvSpPr>
          <p:nvPr>
            <p:ph type="body" idx="1"/>
          </p:nvPr>
        </p:nvSpPr>
        <p:spPr>
          <a:xfrm>
            <a:off x="456450" y="1239625"/>
            <a:ext cx="8258699" cy="3297000"/>
          </a:xfrm>
          <a:noFill/>
        </p:spPr>
        <p:txBody>
          <a:bodyPr/>
          <a:lstStyle/>
          <a:p>
            <a:pPr marL="101600" marR="0" lvl="0" indent="0" algn="l" rtl="0">
              <a:lnSpc>
                <a:spcPct val="100000"/>
              </a:lnSpc>
              <a:spcBef>
                <a:spcPts val="0"/>
              </a:spcBef>
              <a:spcAft>
                <a:spcPts val="0"/>
              </a:spcAft>
              <a:buClr>
                <a:srgbClr val="74489D"/>
              </a:buClr>
              <a:buSzPts val="2000"/>
              <a:buFont typeface="Lato"/>
              <a:buNone/>
            </a:pPr>
            <a:r>
              <a:rPr lang="pt-BR" sz="2000" b="0" i="0" u="none" strike="noStrike" cap="none" dirty="0">
                <a:solidFill>
                  <a:schemeClr val="dk1"/>
                </a:solidFill>
                <a:latin typeface="Arial"/>
                <a:ea typeface="Arial"/>
                <a:cs typeface="Arial"/>
                <a:sym typeface="Arial"/>
              </a:rPr>
              <a:t>“</a:t>
            </a:r>
            <a:r>
              <a:rPr lang="pt-BR" sz="2000" b="1" i="0" u="none" strike="noStrike" cap="none" dirty="0">
                <a:solidFill>
                  <a:schemeClr val="dk1"/>
                </a:solidFill>
              </a:rPr>
              <a:t>PIANO</a:t>
            </a:r>
            <a:r>
              <a:rPr lang="pt-BR" sz="2000" b="0" i="0" u="none" strike="noStrike" cap="none" dirty="0">
                <a:solidFill>
                  <a:schemeClr val="dk1"/>
                </a:solidFill>
                <a:latin typeface="Arial"/>
                <a:ea typeface="Arial"/>
                <a:cs typeface="Arial"/>
                <a:sym typeface="Arial"/>
              </a:rPr>
              <a:t>” SIGNIFICA “</a:t>
            </a:r>
            <a:r>
              <a:rPr lang="pt-BR" sz="2000" b="1" i="0" u="none" strike="noStrike" cap="none" dirty="0">
                <a:solidFill>
                  <a:schemeClr val="dk1"/>
                </a:solidFill>
              </a:rPr>
              <a:t>SUAVE</a:t>
            </a:r>
            <a:r>
              <a:rPr lang="pt-BR" sz="2000" b="0" i="0" u="none" strike="noStrike" cap="none" dirty="0">
                <a:solidFill>
                  <a:schemeClr val="dk1"/>
                </a:solidFill>
                <a:latin typeface="Arial"/>
                <a:ea typeface="Arial"/>
                <a:cs typeface="Arial"/>
                <a:sym typeface="Arial"/>
              </a:rPr>
              <a:t>” EM ITALIANO. QUANDO OS COMPOSITORES QUEREM QUE UM DETERMINADO SOM SEJA SUAVE, ELES ESCREVEM “</a:t>
            </a:r>
            <a:r>
              <a:rPr lang="pt-BR" sz="2000" b="1" i="0" u="none" strike="noStrike" cap="none" dirty="0">
                <a:solidFill>
                  <a:schemeClr val="dk1"/>
                </a:solidFill>
              </a:rPr>
              <a:t>PIANO</a:t>
            </a:r>
            <a:r>
              <a:rPr lang="pt-BR" sz="2000" b="0" i="0" u="none" strike="noStrike" cap="none" dirty="0">
                <a:solidFill>
                  <a:schemeClr val="dk1"/>
                </a:solidFill>
                <a:latin typeface="Arial"/>
                <a:ea typeface="Arial"/>
                <a:cs typeface="Arial"/>
                <a:sym typeface="Arial"/>
              </a:rPr>
              <a:t>” NA PARTITURA. É COMO UM CÓDIGO MUSICAL QUE OS AJUDA A TRANSMITIR COMO DESEJAM QUE A MÚSICA SEJA INTERPRETADA.</a:t>
            </a:r>
            <a:endParaRPr lang="pt-BR" dirty="0"/>
          </a:p>
          <a:p>
            <a:pPr marL="101600" lvl="0" indent="0" algn="l" rtl="0">
              <a:lnSpc>
                <a:spcPct val="100000"/>
              </a:lnSpc>
              <a:spcBef>
                <a:spcPts val="0"/>
              </a:spcBef>
              <a:spcAft>
                <a:spcPts val="0"/>
              </a:spcAft>
              <a:buSzPts val="2000"/>
              <a:buNone/>
            </a:pPr>
            <a:endParaRPr lang="pt-BR" dirty="0"/>
          </a:p>
        </p:txBody>
      </p:sp>
      <p:sp>
        <p:nvSpPr>
          <p:cNvPr id="5" name="Título 2">
            <a:extLst>
              <a:ext uri="{FF2B5EF4-FFF2-40B4-BE49-F238E27FC236}">
                <a16:creationId xmlns:a16="http://schemas.microsoft.com/office/drawing/2014/main" id="{6574A766-7658-2589-830A-3CEAED84ACD9}"/>
              </a:ext>
            </a:extLst>
          </p:cNvPr>
          <p:cNvSpPr>
            <a:spLocks noGrp="1"/>
          </p:cNvSpPr>
          <p:nvPr>
            <p:ph type="title"/>
          </p:nvPr>
        </p:nvSpPr>
        <p:spPr>
          <a:xfrm>
            <a:off x="456450" y="673625"/>
            <a:ext cx="8258700" cy="584745"/>
          </a:xfrm>
          <a:noFill/>
        </p:spPr>
        <p:txBody>
          <a:bodyPr/>
          <a:lstStyle/>
          <a:p>
            <a:r>
              <a:rPr lang="pt-BR" sz="2600" b="1" i="0" u="none" strike="noStrike" cap="none" dirty="0">
                <a:solidFill>
                  <a:schemeClr val="dk1"/>
                </a:solidFill>
                <a:latin typeface="Arial"/>
                <a:ea typeface="Arial"/>
                <a:cs typeface="Arial"/>
                <a:sym typeface="Arial"/>
              </a:rPr>
              <a:t>INTENSIDADE NA MÚSICA</a:t>
            </a:r>
            <a:endParaRPr lang="pt-BR" dirty="0"/>
          </a:p>
        </p:txBody>
      </p:sp>
      <p:sp>
        <p:nvSpPr>
          <p:cNvPr id="6" name="Retângulo: Cantos Arredondados 5">
            <a:extLst>
              <a:ext uri="{FF2B5EF4-FFF2-40B4-BE49-F238E27FC236}">
                <a16:creationId xmlns:a16="http://schemas.microsoft.com/office/drawing/2014/main" id="{8D760F87-1E2B-8B19-8202-4F246DD34C2E}"/>
              </a:ext>
            </a:extLst>
          </p:cNvPr>
          <p:cNvSpPr/>
          <p:nvPr/>
        </p:nvSpPr>
        <p:spPr>
          <a:xfrm>
            <a:off x="2785533" y="3103705"/>
            <a:ext cx="3910592" cy="1591772"/>
          </a:xfrm>
          <a:prstGeom prst="roundRect">
            <a:avLst/>
          </a:prstGeom>
          <a:noFill/>
          <a:ln w="38100">
            <a:solidFill>
              <a:srgbClr val="7448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grpSp>
        <p:nvGrpSpPr>
          <p:cNvPr id="135" name="Google Shape;135;p16"/>
          <p:cNvGrpSpPr/>
          <p:nvPr/>
        </p:nvGrpSpPr>
        <p:grpSpPr>
          <a:xfrm>
            <a:off x="8940300" y="0"/>
            <a:ext cx="275400" cy="1214400"/>
            <a:chOff x="9984250" y="-35175"/>
            <a:chExt cx="275400" cy="1214400"/>
          </a:xfrm>
        </p:grpSpPr>
        <p:sp>
          <p:nvSpPr>
            <p:cNvPr id="136" name="Google Shape;136;p16"/>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137" name="Google Shape;137;p16"/>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a:solidFill>
                    <a:schemeClr val="dk1"/>
                  </a:solidFill>
                  <a:latin typeface="Grandstander"/>
                  <a:ea typeface="Grandstander"/>
                  <a:cs typeface="Grandstander"/>
                  <a:sym typeface="Grandstander"/>
                </a:rPr>
                <a:t>2024_AI_V1</a:t>
              </a:r>
              <a:endParaRPr sz="600" b="0" i="0" u="none" strike="noStrike" cap="none">
                <a:solidFill>
                  <a:schemeClr val="dk1"/>
                </a:solidFill>
                <a:latin typeface="Grandstander"/>
                <a:ea typeface="Grandstander"/>
                <a:cs typeface="Grandstander"/>
                <a:sym typeface="Grandstander"/>
              </a:endParaRPr>
            </a:p>
          </p:txBody>
        </p:sp>
      </p:grpSp>
      <p:sp>
        <p:nvSpPr>
          <p:cNvPr id="138" name="Google Shape;138;p16"/>
          <p:cNvSpPr txBox="1"/>
          <p:nvPr/>
        </p:nvSpPr>
        <p:spPr>
          <a:xfrm rot="-59852">
            <a:off x="134943" y="151192"/>
            <a:ext cx="1732993" cy="386054"/>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chemeClr val="lt1"/>
                </a:solidFill>
                <a:latin typeface="Grandstander SemiBold"/>
                <a:ea typeface="Grandstander SemiBold"/>
                <a:cs typeface="Grandstander SemiBold"/>
                <a:sym typeface="Grandstander SemiBold"/>
              </a:rPr>
              <a:t>PRATICANDO</a:t>
            </a:r>
            <a:endParaRPr sz="1800" b="0" i="0" u="none" strike="noStrike" cap="none">
              <a:solidFill>
                <a:schemeClr val="lt1"/>
              </a:solidFill>
              <a:latin typeface="Grandstander SemiBold"/>
              <a:ea typeface="Grandstander SemiBold"/>
              <a:cs typeface="Grandstander SemiBold"/>
              <a:sym typeface="Grandstander SemiBold"/>
            </a:endParaRPr>
          </a:p>
        </p:txBody>
      </p:sp>
      <p:pic>
        <p:nvPicPr>
          <p:cNvPr id="140" name="Google Shape;140;p16"/>
          <p:cNvPicPr preferRelativeResize="0"/>
          <p:nvPr/>
        </p:nvPicPr>
        <p:blipFill rotWithShape="1">
          <a:blip r:embed="rId3">
            <a:alphaModFix/>
          </a:blip>
          <a:srcRect/>
          <a:stretch/>
        </p:blipFill>
        <p:spPr>
          <a:xfrm>
            <a:off x="1071710" y="1568400"/>
            <a:ext cx="3915156" cy="2212063"/>
          </a:xfrm>
          <a:prstGeom prst="rect">
            <a:avLst/>
          </a:prstGeom>
          <a:noFill/>
          <a:ln>
            <a:noFill/>
          </a:ln>
        </p:spPr>
      </p:pic>
      <p:sp>
        <p:nvSpPr>
          <p:cNvPr id="141" name="Google Shape;141;p16"/>
          <p:cNvSpPr txBox="1"/>
          <p:nvPr/>
        </p:nvSpPr>
        <p:spPr>
          <a:xfrm>
            <a:off x="916626" y="3780814"/>
            <a:ext cx="4307307" cy="400079"/>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162000" tIns="91425" rIns="91425" bIns="91425" anchor="t" anchorCtr="0">
            <a:spAutoFit/>
          </a:bodyPr>
          <a:lstStyle/>
          <a:p>
            <a:pPr marL="0" marR="0" lvl="0" indent="0" algn="l" rtl="0">
              <a:lnSpc>
                <a:spcPct val="100000"/>
              </a:lnSpc>
              <a:spcBef>
                <a:spcPts val="0"/>
              </a:spcBef>
              <a:spcAft>
                <a:spcPts val="0"/>
              </a:spcAft>
              <a:buNone/>
            </a:pPr>
            <a:r>
              <a:rPr lang="pt-BR" u="sng" dirty="0">
                <a:solidFill>
                  <a:srgbClr val="5097C0"/>
                </a:solidFill>
              </a:rPr>
              <a:t>https://www.youtube.com/watch?v=CavDLUODK</a:t>
            </a:r>
            <a:r>
              <a:rPr lang="pt-BR" sz="1400" b="0" i="0" u="none" strike="noStrike" cap="none" dirty="0">
                <a:solidFill>
                  <a:srgbClr val="5097C0"/>
                </a:solidFill>
                <a:latin typeface="Arial"/>
                <a:ea typeface="Arial"/>
                <a:cs typeface="Arial"/>
                <a:sym typeface="Arial"/>
              </a:rPr>
              <a:t> </a:t>
            </a:r>
            <a:endParaRPr sz="1400" b="0" i="0" u="none" strike="noStrike" cap="none" dirty="0">
              <a:solidFill>
                <a:srgbClr val="000000"/>
              </a:solidFill>
              <a:latin typeface="Arial"/>
              <a:ea typeface="Arial"/>
              <a:cs typeface="Arial"/>
              <a:sym typeface="Arial"/>
            </a:endParaRPr>
          </a:p>
        </p:txBody>
      </p:sp>
      <p:pic>
        <p:nvPicPr>
          <p:cNvPr id="142" name="Google Shape;142;p16"/>
          <p:cNvPicPr preferRelativeResize="0"/>
          <p:nvPr/>
        </p:nvPicPr>
        <p:blipFill rotWithShape="1">
          <a:blip r:embed="rId4">
            <a:alphaModFix/>
          </a:blip>
          <a:srcRect/>
          <a:stretch/>
        </p:blipFill>
        <p:spPr>
          <a:xfrm>
            <a:off x="483225" y="3732715"/>
            <a:ext cx="500151" cy="496275"/>
          </a:xfrm>
          <a:prstGeom prst="rect">
            <a:avLst/>
          </a:prstGeom>
          <a:noFill/>
          <a:ln>
            <a:noFill/>
          </a:ln>
        </p:spPr>
      </p:pic>
      <p:pic>
        <p:nvPicPr>
          <p:cNvPr id="143" name="Google Shape;143;p16"/>
          <p:cNvPicPr preferRelativeResize="0"/>
          <p:nvPr/>
        </p:nvPicPr>
        <p:blipFill>
          <a:blip r:embed="rId5">
            <a:alphaModFix/>
          </a:blip>
          <a:stretch>
            <a:fillRect/>
          </a:stretch>
        </p:blipFill>
        <p:spPr>
          <a:xfrm>
            <a:off x="7935075" y="423825"/>
            <a:ext cx="752475" cy="790575"/>
          </a:xfrm>
          <a:prstGeom prst="rect">
            <a:avLst/>
          </a:prstGeom>
          <a:noFill/>
          <a:ln>
            <a:noFill/>
          </a:ln>
        </p:spPr>
      </p:pic>
      <p:sp>
        <p:nvSpPr>
          <p:cNvPr id="2" name="Título 2">
            <a:extLst>
              <a:ext uri="{FF2B5EF4-FFF2-40B4-BE49-F238E27FC236}">
                <a16:creationId xmlns:a16="http://schemas.microsoft.com/office/drawing/2014/main" id="{AC108854-B7B1-AE36-FF09-FF37F5C9CEFE}"/>
              </a:ext>
            </a:extLst>
          </p:cNvPr>
          <p:cNvSpPr>
            <a:spLocks noGrp="1"/>
          </p:cNvSpPr>
          <p:nvPr>
            <p:ph type="title"/>
          </p:nvPr>
        </p:nvSpPr>
        <p:spPr>
          <a:xfrm>
            <a:off x="456450" y="673625"/>
            <a:ext cx="8258700" cy="584745"/>
          </a:xfrm>
          <a:noFill/>
        </p:spPr>
        <p:txBody>
          <a:bodyPr/>
          <a:lstStyle/>
          <a:p>
            <a:pPr marL="0" marR="0" lvl="0" indent="0" algn="l" rtl="0">
              <a:lnSpc>
                <a:spcPct val="100000"/>
              </a:lnSpc>
              <a:spcBef>
                <a:spcPts val="0"/>
              </a:spcBef>
              <a:spcAft>
                <a:spcPts val="0"/>
              </a:spcAft>
              <a:buClr>
                <a:srgbClr val="000000"/>
              </a:buClr>
              <a:buSzPts val="3400"/>
              <a:buFont typeface="Arial"/>
              <a:buNone/>
            </a:pPr>
            <a:r>
              <a:rPr lang="pt-BR" sz="2600" b="1" i="0" u="none" strike="noStrike" cap="none" dirty="0">
                <a:solidFill>
                  <a:schemeClr val="dk1"/>
                </a:solidFill>
                <a:latin typeface="Arial"/>
                <a:ea typeface="Arial"/>
                <a:cs typeface="Arial"/>
                <a:sym typeface="Arial"/>
              </a:rPr>
              <a:t>ENTÃO VAMOS PRATICAR? </a:t>
            </a:r>
            <a:endParaRPr lang="pt-BR" sz="2600" b="0" i="0" u="none" strike="noStrike" cap="none" dirty="0">
              <a:solidFill>
                <a:srgbClr val="B72F7C"/>
              </a:solidFill>
              <a:latin typeface="Arial"/>
              <a:ea typeface="Arial"/>
              <a:cs typeface="Arial"/>
              <a:sym typeface="Arial"/>
            </a:endParaRPr>
          </a:p>
        </p:txBody>
      </p:sp>
      <p:sp>
        <p:nvSpPr>
          <p:cNvPr id="3" name="Google Shape;144;p16">
            <a:extLst>
              <a:ext uri="{FF2B5EF4-FFF2-40B4-BE49-F238E27FC236}">
                <a16:creationId xmlns:a16="http://schemas.microsoft.com/office/drawing/2014/main" id="{668405AD-1D2F-607A-84C8-F2215874D345}"/>
              </a:ext>
            </a:extLst>
          </p:cNvPr>
          <p:cNvSpPr txBox="1"/>
          <p:nvPr/>
        </p:nvSpPr>
        <p:spPr>
          <a:xfrm>
            <a:off x="5519689" y="1568400"/>
            <a:ext cx="329400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000" dirty="0"/>
              <a:t>AGORA, VAMOS OUVIR A MÚSICA COM ATENÇÃO.</a:t>
            </a:r>
            <a:endParaRPr dirty="0"/>
          </a:p>
        </p:txBody>
      </p:sp>
      <p:sp>
        <p:nvSpPr>
          <p:cNvPr id="4" name="Google Shape;123;p15">
            <a:extLst>
              <a:ext uri="{FF2B5EF4-FFF2-40B4-BE49-F238E27FC236}">
                <a16:creationId xmlns:a16="http://schemas.microsoft.com/office/drawing/2014/main" id="{93376DEF-A6D1-F9CC-6C17-6F9A387E376F}"/>
              </a:ext>
            </a:extLst>
          </p:cNvPr>
          <p:cNvSpPr txBox="1"/>
          <p:nvPr/>
        </p:nvSpPr>
        <p:spPr>
          <a:xfrm rot="743">
            <a:off x="7611336" y="4597589"/>
            <a:ext cx="1387200"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p>
            <a:pPr marL="0" marR="0" lvl="0" indent="0" algn="ctr" rtl="0">
              <a:lnSpc>
                <a:spcPct val="100000"/>
              </a:lnSpc>
              <a:spcBef>
                <a:spcPts val="0"/>
              </a:spcBef>
              <a:spcAft>
                <a:spcPts val="0"/>
              </a:spcAft>
              <a:buClr>
                <a:srgbClr val="74489D"/>
              </a:buClr>
              <a:buSzPts val="1100"/>
              <a:buFont typeface="Lato"/>
              <a:buNone/>
            </a:pPr>
            <a:r>
              <a:rPr lang="pt-BR" sz="1400" b="1" i="0" u="none" strike="noStrike" cap="none" dirty="0">
                <a:solidFill>
                  <a:srgbClr val="666666"/>
                </a:solidFill>
                <a:latin typeface="Arial"/>
                <a:ea typeface="Arial"/>
                <a:cs typeface="Arial"/>
                <a:sym typeface="Arial"/>
              </a:rPr>
              <a:t>CONTINUA...</a:t>
            </a:r>
            <a:endParaRPr sz="1200" b="1" i="0" u="none" strike="noStrike" cap="none" dirty="0">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8"/>
          <p:cNvSpPr txBox="1">
            <a:spLocks noGrp="1"/>
          </p:cNvSpPr>
          <p:nvPr>
            <p:ph type="body" idx="1"/>
          </p:nvPr>
        </p:nvSpPr>
        <p:spPr>
          <a:xfrm>
            <a:off x="456450" y="1846500"/>
            <a:ext cx="5546417" cy="2469486"/>
          </a:xfrm>
          <a:prstGeom prst="rect">
            <a:avLst/>
          </a:prstGeom>
          <a:noFill/>
          <a:ln>
            <a:noFill/>
          </a:ln>
        </p:spPr>
        <p:txBody>
          <a:bodyPr spcFirstLastPara="1" wrap="square" lIns="91425" tIns="91425" rIns="91425" bIns="91425" anchor="t" anchorCtr="0">
            <a:noAutofit/>
          </a:bodyPr>
          <a:lstStyle/>
          <a:p>
            <a:pPr marL="101600" lvl="0" indent="0" algn="l" rtl="0">
              <a:lnSpc>
                <a:spcPct val="100000"/>
              </a:lnSpc>
              <a:spcBef>
                <a:spcPts val="0"/>
              </a:spcBef>
              <a:spcAft>
                <a:spcPts val="0"/>
              </a:spcAft>
              <a:buClr>
                <a:srgbClr val="B72F7C"/>
              </a:buClr>
              <a:buSzPts val="2000"/>
              <a:buNone/>
            </a:pPr>
            <a:r>
              <a:rPr lang="pt-BR" dirty="0"/>
              <a:t>BATE O MONJOLO NO PILÃO</a:t>
            </a:r>
            <a:br>
              <a:rPr lang="pt-BR" dirty="0"/>
            </a:br>
            <a:endParaRPr dirty="0"/>
          </a:p>
          <a:p>
            <a:pPr marL="101600" lvl="0" indent="0" algn="l" rtl="0">
              <a:lnSpc>
                <a:spcPct val="100000"/>
              </a:lnSpc>
              <a:spcBef>
                <a:spcPts val="0"/>
              </a:spcBef>
              <a:spcAft>
                <a:spcPts val="0"/>
              </a:spcAft>
              <a:buClr>
                <a:srgbClr val="B72F7C"/>
              </a:buClr>
              <a:buSzPts val="2000"/>
              <a:buNone/>
            </a:pPr>
            <a:r>
              <a:rPr lang="pt-BR" dirty="0"/>
              <a:t>BUSCA MANDIOCA PRA FAZER FARINHA</a:t>
            </a:r>
            <a:br>
              <a:rPr lang="pt-BR" dirty="0"/>
            </a:br>
            <a:endParaRPr dirty="0"/>
          </a:p>
          <a:p>
            <a:pPr marL="101600" lvl="0" indent="0" algn="l" rtl="0">
              <a:lnSpc>
                <a:spcPct val="100000"/>
              </a:lnSpc>
              <a:spcBef>
                <a:spcPts val="0"/>
              </a:spcBef>
              <a:spcAft>
                <a:spcPts val="0"/>
              </a:spcAft>
              <a:buClr>
                <a:srgbClr val="B72F7C"/>
              </a:buClr>
              <a:buSzPts val="2000"/>
              <a:buNone/>
            </a:pPr>
            <a:r>
              <a:rPr lang="pt-BR" dirty="0"/>
              <a:t>ONDE FOI PARAR MEU TOSTÃO</a:t>
            </a:r>
            <a:endParaRPr dirty="0"/>
          </a:p>
          <a:p>
            <a:pPr marL="101600" lvl="0" indent="0" algn="l" rtl="0">
              <a:lnSpc>
                <a:spcPct val="100000"/>
              </a:lnSpc>
              <a:spcBef>
                <a:spcPts val="0"/>
              </a:spcBef>
              <a:spcAft>
                <a:spcPts val="0"/>
              </a:spcAft>
              <a:buClr>
                <a:srgbClr val="B72F7C"/>
              </a:buClr>
              <a:buSzPts val="2000"/>
              <a:buNone/>
            </a:pPr>
            <a:br>
              <a:rPr lang="pt-BR" dirty="0"/>
            </a:br>
            <a:r>
              <a:rPr lang="pt-BR" dirty="0"/>
              <a:t>QUE PASSOU PARA A VIZINHA</a:t>
            </a:r>
            <a:endParaRPr dirty="0"/>
          </a:p>
        </p:txBody>
      </p:sp>
      <p:grpSp>
        <p:nvGrpSpPr>
          <p:cNvPr id="150" name="Google Shape;150;p18"/>
          <p:cNvGrpSpPr/>
          <p:nvPr/>
        </p:nvGrpSpPr>
        <p:grpSpPr>
          <a:xfrm>
            <a:off x="8940300" y="0"/>
            <a:ext cx="275400" cy="1214400"/>
            <a:chOff x="9984250" y="-35175"/>
            <a:chExt cx="275400" cy="1214400"/>
          </a:xfrm>
        </p:grpSpPr>
        <p:sp>
          <p:nvSpPr>
            <p:cNvPr id="151" name="Google Shape;151;p18"/>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152" name="Google Shape;152;p18"/>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a:solidFill>
                    <a:schemeClr val="dk1"/>
                  </a:solidFill>
                  <a:latin typeface="Grandstander"/>
                  <a:ea typeface="Grandstander"/>
                  <a:cs typeface="Grandstander"/>
                  <a:sym typeface="Grandstander"/>
                </a:rPr>
                <a:t>2024_AI_V1</a:t>
              </a:r>
              <a:endParaRPr sz="600" b="0" i="0" u="none" strike="noStrike" cap="none">
                <a:solidFill>
                  <a:schemeClr val="dk1"/>
                </a:solidFill>
                <a:latin typeface="Grandstander"/>
                <a:ea typeface="Grandstander"/>
                <a:cs typeface="Grandstander"/>
                <a:sym typeface="Grandstander"/>
              </a:endParaRPr>
            </a:p>
          </p:txBody>
        </p:sp>
      </p:grpSp>
      <p:sp>
        <p:nvSpPr>
          <p:cNvPr id="153" name="Google Shape;153;p18"/>
          <p:cNvSpPr txBox="1"/>
          <p:nvPr/>
        </p:nvSpPr>
        <p:spPr>
          <a:xfrm rot="-59852">
            <a:off x="134943" y="151192"/>
            <a:ext cx="1732993" cy="386054"/>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chemeClr val="lt1"/>
                </a:solidFill>
                <a:latin typeface="Grandstander SemiBold"/>
                <a:ea typeface="Grandstander SemiBold"/>
                <a:cs typeface="Grandstander SemiBold"/>
                <a:sym typeface="Grandstander SemiBold"/>
              </a:rPr>
              <a:t>PRATICANDO</a:t>
            </a:r>
            <a:endParaRPr sz="1800" b="0" i="0" u="none" strike="noStrike" cap="none">
              <a:solidFill>
                <a:schemeClr val="lt1"/>
              </a:solidFill>
              <a:latin typeface="Grandstander SemiBold"/>
              <a:ea typeface="Grandstander SemiBold"/>
              <a:cs typeface="Grandstander SemiBold"/>
              <a:sym typeface="Grandstander SemiBold"/>
            </a:endParaRPr>
          </a:p>
        </p:txBody>
      </p:sp>
      <p:sp>
        <p:nvSpPr>
          <p:cNvPr id="155" name="Google Shape;155;p18"/>
          <p:cNvSpPr txBox="1"/>
          <p:nvPr/>
        </p:nvSpPr>
        <p:spPr>
          <a:xfrm>
            <a:off x="370950" y="1141977"/>
            <a:ext cx="7717774"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000" dirty="0"/>
              <a:t>JUNTO COM O COLEGAS E O PROFESSOR, VAMOS CANTAR.</a:t>
            </a:r>
            <a:endParaRPr dirty="0"/>
          </a:p>
        </p:txBody>
      </p:sp>
      <p:sp>
        <p:nvSpPr>
          <p:cNvPr id="156" name="Google Shape;156;p18"/>
          <p:cNvSpPr txBox="1"/>
          <p:nvPr/>
        </p:nvSpPr>
        <p:spPr>
          <a:xfrm>
            <a:off x="3689443" y="4315986"/>
            <a:ext cx="194733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1400" b="0" i="0" u="none" strike="noStrike" cap="none" dirty="0">
                <a:solidFill>
                  <a:srgbClr val="000000"/>
                </a:solidFill>
                <a:latin typeface="Arial"/>
                <a:ea typeface="Arial"/>
                <a:cs typeface="Arial"/>
                <a:sym typeface="Arial"/>
              </a:rPr>
              <a:t>CANTIGA POPULAR</a:t>
            </a:r>
            <a:endParaRPr dirty="0"/>
          </a:p>
        </p:txBody>
      </p:sp>
      <p:pic>
        <p:nvPicPr>
          <p:cNvPr id="157" name="Google Shape;157;p18"/>
          <p:cNvPicPr preferRelativeResize="0"/>
          <p:nvPr/>
        </p:nvPicPr>
        <p:blipFill>
          <a:blip r:embed="rId3">
            <a:alphaModFix/>
          </a:blip>
          <a:stretch>
            <a:fillRect/>
          </a:stretch>
        </p:blipFill>
        <p:spPr>
          <a:xfrm>
            <a:off x="8088724" y="397166"/>
            <a:ext cx="679427" cy="1069689"/>
          </a:xfrm>
          <a:prstGeom prst="rect">
            <a:avLst/>
          </a:prstGeom>
          <a:noFill/>
          <a:ln>
            <a:noFill/>
          </a:ln>
        </p:spPr>
      </p:pic>
      <p:sp>
        <p:nvSpPr>
          <p:cNvPr id="2" name="Título 2">
            <a:extLst>
              <a:ext uri="{FF2B5EF4-FFF2-40B4-BE49-F238E27FC236}">
                <a16:creationId xmlns:a16="http://schemas.microsoft.com/office/drawing/2014/main" id="{C4434967-7155-4C92-E674-1BAEF6767C26}"/>
              </a:ext>
            </a:extLst>
          </p:cNvPr>
          <p:cNvSpPr>
            <a:spLocks noGrp="1"/>
          </p:cNvSpPr>
          <p:nvPr>
            <p:ph type="title"/>
          </p:nvPr>
        </p:nvSpPr>
        <p:spPr>
          <a:xfrm>
            <a:off x="456450" y="673625"/>
            <a:ext cx="8258700" cy="584745"/>
          </a:xfrm>
          <a:noFill/>
        </p:spPr>
        <p:txBody>
          <a:bodyPr/>
          <a:lstStyle/>
          <a:p>
            <a:pPr marL="0" marR="0" lvl="0" indent="0" algn="l" rtl="0">
              <a:lnSpc>
                <a:spcPct val="100000"/>
              </a:lnSpc>
              <a:spcBef>
                <a:spcPts val="0"/>
              </a:spcBef>
              <a:spcAft>
                <a:spcPts val="0"/>
              </a:spcAft>
              <a:buClr>
                <a:srgbClr val="000000"/>
              </a:buClr>
              <a:buSzPts val="3400"/>
              <a:buFont typeface="Arial"/>
              <a:buNone/>
            </a:pPr>
            <a:r>
              <a:rPr lang="pt-BR" sz="2600" b="1" i="0" u="none" strike="noStrike" cap="none" dirty="0">
                <a:solidFill>
                  <a:schemeClr val="dk1"/>
                </a:solidFill>
                <a:latin typeface="Arial"/>
                <a:ea typeface="Arial"/>
                <a:cs typeface="Arial"/>
                <a:sym typeface="Arial"/>
              </a:rPr>
              <a:t>ENTÃO VAMOS PRATICAR? </a:t>
            </a:r>
            <a:endParaRPr lang="pt-BR" sz="2600" b="0" i="0" u="none" strike="noStrike" cap="none" dirty="0">
              <a:solidFill>
                <a:srgbClr val="B72F7C"/>
              </a:solidFill>
              <a:latin typeface="Arial"/>
              <a:ea typeface="Arial"/>
              <a:cs typeface="Arial"/>
              <a:sym typeface="Arial"/>
            </a:endParaRPr>
          </a:p>
        </p:txBody>
      </p:sp>
      <p:sp>
        <p:nvSpPr>
          <p:cNvPr id="3" name="Retângulo: Cantos Arredondados 2">
            <a:extLst>
              <a:ext uri="{FF2B5EF4-FFF2-40B4-BE49-F238E27FC236}">
                <a16:creationId xmlns:a16="http://schemas.microsoft.com/office/drawing/2014/main" id="{66071C40-D077-4B1C-F29F-7256D6C91E82}"/>
              </a:ext>
            </a:extLst>
          </p:cNvPr>
          <p:cNvSpPr/>
          <p:nvPr/>
        </p:nvSpPr>
        <p:spPr>
          <a:xfrm>
            <a:off x="370949" y="1676400"/>
            <a:ext cx="5546417" cy="3107267"/>
          </a:xfrm>
          <a:prstGeom prst="roundRect">
            <a:avLst/>
          </a:prstGeom>
          <a:noFill/>
          <a:ln w="38100">
            <a:solidFill>
              <a:srgbClr val="7448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Google Shape;123;p15">
            <a:extLst>
              <a:ext uri="{FF2B5EF4-FFF2-40B4-BE49-F238E27FC236}">
                <a16:creationId xmlns:a16="http://schemas.microsoft.com/office/drawing/2014/main" id="{C46993C6-8946-63EA-A5F0-501D8B3AA468}"/>
              </a:ext>
            </a:extLst>
          </p:cNvPr>
          <p:cNvSpPr txBox="1"/>
          <p:nvPr/>
        </p:nvSpPr>
        <p:spPr>
          <a:xfrm rot="743">
            <a:off x="7611336" y="4597589"/>
            <a:ext cx="1387200"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p>
            <a:pPr marL="0" marR="0" lvl="0" indent="0" algn="ctr" rtl="0">
              <a:lnSpc>
                <a:spcPct val="100000"/>
              </a:lnSpc>
              <a:spcBef>
                <a:spcPts val="0"/>
              </a:spcBef>
              <a:spcAft>
                <a:spcPts val="0"/>
              </a:spcAft>
              <a:buClr>
                <a:srgbClr val="74489D"/>
              </a:buClr>
              <a:buSzPts val="1100"/>
              <a:buFont typeface="Lato"/>
              <a:buNone/>
            </a:pPr>
            <a:r>
              <a:rPr lang="pt-BR" sz="1400" b="1" i="0" u="none" strike="noStrike" cap="none" dirty="0">
                <a:solidFill>
                  <a:srgbClr val="666666"/>
                </a:solidFill>
                <a:latin typeface="Arial"/>
                <a:ea typeface="Arial"/>
                <a:cs typeface="Arial"/>
                <a:sym typeface="Arial"/>
              </a:rPr>
              <a:t>CONTINUA...</a:t>
            </a:r>
            <a:endParaRPr sz="1200" b="1" i="0" u="none" strike="noStrike" cap="none" dirty="0">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3" name="Espaço Reservado para Texto 3">
            <a:extLst>
              <a:ext uri="{FF2B5EF4-FFF2-40B4-BE49-F238E27FC236}">
                <a16:creationId xmlns:a16="http://schemas.microsoft.com/office/drawing/2014/main" id="{49C6EABB-0A3B-9C56-1504-88D9C7FAD3E5}"/>
              </a:ext>
            </a:extLst>
          </p:cNvPr>
          <p:cNvSpPr txBox="1">
            <a:spLocks/>
          </p:cNvSpPr>
          <p:nvPr/>
        </p:nvSpPr>
        <p:spPr>
          <a:xfrm>
            <a:off x="456449" y="1239625"/>
            <a:ext cx="3709165" cy="3297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74489D"/>
              </a:buClr>
              <a:buSzPts val="2000"/>
              <a:buFont typeface="Lato"/>
              <a:buNone/>
              <a:defRPr sz="2000" b="0" i="0" u="none" strike="noStrike" cap="none">
                <a:solidFill>
                  <a:schemeClr val="dk1"/>
                </a:solidFill>
                <a:latin typeface="Arial"/>
                <a:ea typeface="Arial"/>
                <a:cs typeface="Arial"/>
                <a:sym typeface="Arial"/>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pPr marL="101600" lvl="0" indent="0" algn="l" rtl="0">
              <a:lnSpc>
                <a:spcPct val="100000"/>
              </a:lnSpc>
              <a:spcBef>
                <a:spcPts val="0"/>
              </a:spcBef>
              <a:spcAft>
                <a:spcPts val="0"/>
              </a:spcAft>
              <a:buClr>
                <a:srgbClr val="B72F7C"/>
              </a:buClr>
              <a:buSzPts val="2000"/>
              <a:buNone/>
            </a:pPr>
            <a:r>
              <a:rPr lang="pt-BR" dirty="0"/>
              <a:t>VAMOS EXPERIMENTAR A DIFERENÇA DO SOM </a:t>
            </a:r>
            <a:r>
              <a:rPr lang="pt-BR" b="1" dirty="0"/>
              <a:t>FORTE</a:t>
            </a:r>
            <a:r>
              <a:rPr lang="pt-BR" dirty="0"/>
              <a:t> E </a:t>
            </a:r>
            <a:r>
              <a:rPr lang="pt-BR" b="1" dirty="0"/>
              <a:t>FRACO </a:t>
            </a:r>
            <a:r>
              <a:rPr lang="pt-BR" dirty="0"/>
              <a:t>NA MESMA CANÇÃO. IREMOS CANTAR MUDANDO A INTENSIDADE DO SOM. AS PALAVRAS NA COR PRETA VAMOS CANTAR USANDO A INTENSIDADE </a:t>
            </a:r>
            <a:r>
              <a:rPr lang="pt-BR" b="1" dirty="0"/>
              <a:t>FORTE</a:t>
            </a:r>
            <a:r>
              <a:rPr lang="pt-BR" dirty="0"/>
              <a:t>, O RESTANTE CANTAREMOS </a:t>
            </a:r>
            <a:r>
              <a:rPr lang="pt-BR" b="1" dirty="0"/>
              <a:t>FRACO</a:t>
            </a:r>
            <a:r>
              <a:rPr lang="pt-BR" dirty="0"/>
              <a:t>: </a:t>
            </a:r>
          </a:p>
        </p:txBody>
      </p:sp>
      <p:sp>
        <p:nvSpPr>
          <p:cNvPr id="2" name="Título 2">
            <a:extLst>
              <a:ext uri="{FF2B5EF4-FFF2-40B4-BE49-F238E27FC236}">
                <a16:creationId xmlns:a16="http://schemas.microsoft.com/office/drawing/2014/main" id="{DF3A69E7-1F7E-AFB2-FCB2-7476918BF252}"/>
              </a:ext>
            </a:extLst>
          </p:cNvPr>
          <p:cNvSpPr>
            <a:spLocks noGrp="1"/>
          </p:cNvSpPr>
          <p:nvPr>
            <p:ph type="title"/>
          </p:nvPr>
        </p:nvSpPr>
        <p:spPr>
          <a:xfrm>
            <a:off x="456450" y="673625"/>
            <a:ext cx="8258700" cy="584745"/>
          </a:xfrm>
          <a:noFill/>
        </p:spPr>
        <p:txBody>
          <a:bodyPr/>
          <a:lstStyle/>
          <a:p>
            <a:pPr marL="0" marR="0" lvl="0" indent="0" algn="l" rtl="0">
              <a:lnSpc>
                <a:spcPct val="100000"/>
              </a:lnSpc>
              <a:spcBef>
                <a:spcPts val="0"/>
              </a:spcBef>
              <a:spcAft>
                <a:spcPts val="0"/>
              </a:spcAft>
              <a:buClr>
                <a:srgbClr val="000000"/>
              </a:buClr>
              <a:buSzPts val="3400"/>
              <a:buFont typeface="Arial"/>
              <a:buNone/>
            </a:pPr>
            <a:r>
              <a:rPr lang="pt-BR" sz="2600" b="1" i="0" u="none" strike="noStrike" cap="none" dirty="0">
                <a:solidFill>
                  <a:schemeClr val="dk1"/>
                </a:solidFill>
                <a:latin typeface="Arial"/>
                <a:ea typeface="Arial"/>
                <a:cs typeface="Arial"/>
                <a:sym typeface="Arial"/>
              </a:rPr>
              <a:t>ENTÃO VAMOS PRATICAR? </a:t>
            </a:r>
            <a:endParaRPr lang="pt-BR" sz="2600" b="0" i="0" u="none" strike="noStrike" cap="none" dirty="0">
              <a:solidFill>
                <a:srgbClr val="B72F7C"/>
              </a:solidFill>
              <a:latin typeface="Arial"/>
              <a:ea typeface="Arial"/>
              <a:cs typeface="Arial"/>
              <a:sym typeface="Arial"/>
            </a:endParaRPr>
          </a:p>
        </p:txBody>
      </p:sp>
      <p:grpSp>
        <p:nvGrpSpPr>
          <p:cNvPr id="163" name="Google Shape;163;p21"/>
          <p:cNvGrpSpPr/>
          <p:nvPr/>
        </p:nvGrpSpPr>
        <p:grpSpPr>
          <a:xfrm>
            <a:off x="8940300" y="0"/>
            <a:ext cx="275400" cy="1214400"/>
            <a:chOff x="9984250" y="-35175"/>
            <a:chExt cx="275400" cy="1214400"/>
          </a:xfrm>
        </p:grpSpPr>
        <p:sp>
          <p:nvSpPr>
            <p:cNvPr id="164" name="Google Shape;164;p21"/>
            <p:cNvSpPr/>
            <p:nvPr/>
          </p:nvSpPr>
          <p:spPr>
            <a:xfrm>
              <a:off x="10069750" y="-35175"/>
              <a:ext cx="104400" cy="1214400"/>
            </a:xfrm>
            <a:prstGeom prst="rect">
              <a:avLst/>
            </a:prstGeom>
            <a:solidFill>
              <a:srgbClr val="FFC20E"/>
            </a:solidFill>
            <a:ln w="9525" cap="flat" cmpd="sng">
              <a:solidFill>
                <a:srgbClr val="FFC51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ato"/>
                <a:ea typeface="Lato"/>
                <a:cs typeface="Lato"/>
                <a:sym typeface="Lato"/>
              </a:endParaRPr>
            </a:p>
          </p:txBody>
        </p:sp>
        <p:sp>
          <p:nvSpPr>
            <p:cNvPr id="165" name="Google Shape;165;p21"/>
            <p:cNvSpPr txBox="1"/>
            <p:nvPr/>
          </p:nvSpPr>
          <p:spPr>
            <a:xfrm rot="-5400000">
              <a:off x="9768100" y="434325"/>
              <a:ext cx="707700" cy="27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pt-BR" sz="600" b="0" i="0" u="none" strike="noStrike" cap="none">
                  <a:solidFill>
                    <a:schemeClr val="dk1"/>
                  </a:solidFill>
                  <a:latin typeface="Grandstander"/>
                  <a:ea typeface="Grandstander"/>
                  <a:cs typeface="Grandstander"/>
                  <a:sym typeface="Grandstander"/>
                </a:rPr>
                <a:t>2024_AI_V1</a:t>
              </a:r>
              <a:endParaRPr sz="600" b="0" i="0" u="none" strike="noStrike" cap="none">
                <a:solidFill>
                  <a:schemeClr val="dk1"/>
                </a:solidFill>
                <a:latin typeface="Grandstander"/>
                <a:ea typeface="Grandstander"/>
                <a:cs typeface="Grandstander"/>
                <a:sym typeface="Grandstander"/>
              </a:endParaRPr>
            </a:p>
          </p:txBody>
        </p:sp>
      </p:grpSp>
      <p:sp>
        <p:nvSpPr>
          <p:cNvPr id="166" name="Google Shape;166;p21"/>
          <p:cNvSpPr txBox="1"/>
          <p:nvPr/>
        </p:nvSpPr>
        <p:spPr>
          <a:xfrm rot="-59852">
            <a:off x="134943" y="151192"/>
            <a:ext cx="1732993" cy="386054"/>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a:solidFill>
                  <a:schemeClr val="lt1"/>
                </a:solidFill>
                <a:latin typeface="Grandstander SemiBold"/>
                <a:ea typeface="Grandstander SemiBold"/>
                <a:cs typeface="Grandstander SemiBold"/>
                <a:sym typeface="Grandstander SemiBold"/>
              </a:rPr>
              <a:t>PRATICANDO</a:t>
            </a:r>
            <a:endParaRPr sz="1800" b="0" i="0" u="none" strike="noStrike" cap="none">
              <a:solidFill>
                <a:schemeClr val="lt1"/>
              </a:solidFill>
              <a:latin typeface="Grandstander SemiBold"/>
              <a:ea typeface="Grandstander SemiBold"/>
              <a:cs typeface="Grandstander SemiBold"/>
              <a:sym typeface="Grandstander SemiBold"/>
            </a:endParaRPr>
          </a:p>
        </p:txBody>
      </p:sp>
      <p:sp>
        <p:nvSpPr>
          <p:cNvPr id="168" name="Google Shape;168;p21"/>
          <p:cNvSpPr txBox="1"/>
          <p:nvPr/>
        </p:nvSpPr>
        <p:spPr>
          <a:xfrm>
            <a:off x="4469424" y="1252107"/>
            <a:ext cx="460857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000" b="0" i="0" u="none" strike="noStrike" cap="none" dirty="0">
                <a:solidFill>
                  <a:srgbClr val="000000"/>
                </a:solidFill>
                <a:latin typeface="Arial"/>
                <a:ea typeface="Arial"/>
                <a:cs typeface="Arial"/>
                <a:sym typeface="Arial"/>
              </a:rPr>
              <a:t>LEIA A LETRA DA CANTIGA:</a:t>
            </a:r>
            <a:endParaRPr dirty="0"/>
          </a:p>
        </p:txBody>
      </p:sp>
      <p:pic>
        <p:nvPicPr>
          <p:cNvPr id="7" name="Imagem 6" descr="Texto&#10;&#10;Descrição gerada automaticamente com confiança baixa">
            <a:extLst>
              <a:ext uri="{FF2B5EF4-FFF2-40B4-BE49-F238E27FC236}">
                <a16:creationId xmlns:a16="http://schemas.microsoft.com/office/drawing/2014/main" id="{EAE24B61-7C89-E258-0BBD-8D2E61C3B601}"/>
              </a:ext>
            </a:extLst>
          </p:cNvPr>
          <p:cNvPicPr>
            <a:picLocks noChangeAspect="1"/>
          </p:cNvPicPr>
          <p:nvPr/>
        </p:nvPicPr>
        <p:blipFill>
          <a:blip r:embed="rId3"/>
          <a:stretch>
            <a:fillRect/>
          </a:stretch>
        </p:blipFill>
        <p:spPr>
          <a:xfrm>
            <a:off x="4165614" y="1943274"/>
            <a:ext cx="4662111" cy="2227183"/>
          </a:xfrm>
          <a:prstGeom prst="rect">
            <a:avLst/>
          </a:prstGeom>
        </p:spPr>
      </p:pic>
      <p:sp>
        <p:nvSpPr>
          <p:cNvPr id="8" name="Retângulo: Cantos Arredondados 7">
            <a:extLst>
              <a:ext uri="{FF2B5EF4-FFF2-40B4-BE49-F238E27FC236}">
                <a16:creationId xmlns:a16="http://schemas.microsoft.com/office/drawing/2014/main" id="{ECB8B0C3-00A9-98AA-E8FF-AA255F1A6084}"/>
              </a:ext>
            </a:extLst>
          </p:cNvPr>
          <p:cNvSpPr/>
          <p:nvPr/>
        </p:nvSpPr>
        <p:spPr>
          <a:xfrm>
            <a:off x="4216399" y="1795561"/>
            <a:ext cx="4681566" cy="2560342"/>
          </a:xfrm>
          <a:prstGeom prst="roundRect">
            <a:avLst>
              <a:gd name="adj" fmla="val 6085"/>
            </a:avLst>
          </a:prstGeom>
          <a:noFill/>
          <a:ln w="38100">
            <a:solidFill>
              <a:srgbClr val="7448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230</TotalTime>
  <Words>1435</Words>
  <Application>Microsoft Office PowerPoint</Application>
  <PresentationFormat>Apresentação na tela (16:9)</PresentationFormat>
  <Paragraphs>88</Paragraphs>
  <Slides>14</Slides>
  <Notes>14</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14</vt:i4>
      </vt:variant>
    </vt:vector>
  </HeadingPairs>
  <TitlesOfParts>
    <vt:vector size="22" baseType="lpstr">
      <vt:lpstr>Lato</vt:lpstr>
      <vt:lpstr>Verdana</vt:lpstr>
      <vt:lpstr>Arial</vt:lpstr>
      <vt:lpstr>Grandstander SemiBold</vt:lpstr>
      <vt:lpstr>Grandstander</vt:lpstr>
      <vt:lpstr>Calibri</vt:lpstr>
      <vt:lpstr>Grandstander Medium</vt:lpstr>
      <vt:lpstr>Simple Light</vt:lpstr>
      <vt:lpstr>Apresentação do PowerPoint</vt:lpstr>
      <vt:lpstr>Apresentação do PowerPoint</vt:lpstr>
      <vt:lpstr>PARÂMETROS DO SOM</vt:lpstr>
      <vt:lpstr>INTENSIDADE </vt:lpstr>
      <vt:lpstr>INTENSIDADE NA MÚSICA</vt:lpstr>
      <vt:lpstr>INTENSIDADE NA MÚSICA</vt:lpstr>
      <vt:lpstr>ENTÃO VAMOS PRATICAR? </vt:lpstr>
      <vt:lpstr>ENTÃO VAMOS PRATICAR? </vt:lpstr>
      <vt:lpstr>ENTÃO VAMOS PRATICAR? </vt:lpstr>
      <vt:lpstr>VAMOS BRINCAR MAIS?</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Juliana Vilas Boas Carpi</dc:creator>
  <cp:lastModifiedBy>Lucas Sampaio Lucena</cp:lastModifiedBy>
  <cp:revision>7</cp:revision>
  <dcterms:modified xsi:type="dcterms:W3CDTF">2024-10-21T18:56:36Z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0x010100408EE817DB53524E868F271A9F207EC3</vt:lpwstr>
  </property>
  <property fmtid="{D5CDD505-2E9C-101B-9397-08002B2CF9AE}" pid="3" name="MediaServiceImageTags">
    <vt:lpwstr/>
  </property>
</Properties>
</file>