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embeddedFontLst>
    <p:embeddedFont>
      <p:font typeface="Grandstander" panose="020B0604020202020204" charset="0"/>
      <p:regular r:id="rId27"/>
      <p:bold r:id="rId28"/>
      <p:italic r:id="rId29"/>
      <p:boldItalic r:id="rId30"/>
    </p:embeddedFont>
    <p:embeddedFont>
      <p:font typeface="Grandstander Medium" panose="020B0604020202020204" charset="0"/>
      <p:regular r:id="rId31"/>
      <p:bold r:id="rId32"/>
      <p:italic r:id="rId33"/>
      <p:boldItalic r:id="rId34"/>
    </p:embeddedFont>
    <p:embeddedFont>
      <p:font typeface="Grandstander SemiBold" panose="020B0604020202020204" charset="0"/>
      <p:regular r:id="rId35"/>
      <p:bold r:id="rId36"/>
      <p:italic r:id="rId37"/>
      <p:boldItalic r:id="rId38"/>
    </p:embeddedFont>
    <p:embeddedFont>
      <p:font typeface="Lato" panose="020F0502020204030203" pitchFamily="34" charset="0"/>
      <p:regular r:id="rId39"/>
      <p:bold r:id="rId40"/>
      <p:italic r:id="rId41"/>
      <p:boldItalic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Trebuchet MS" panose="020B0603020202020204" pitchFamily="34" charset="0"/>
      <p:regular r:id="rId47"/>
      <p:bold r:id="rId48"/>
      <p:italic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5" roundtripDataSignature="AMtx7mjHnJzc08TcVQScGzuik9hgHgFn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183" autoAdjust="0"/>
  </p:normalViewPr>
  <p:slideViewPr>
    <p:cSldViewPr snapToGrid="0">
      <p:cViewPr varScale="1">
        <p:scale>
          <a:sx n="82" d="100"/>
          <a:sy n="82" d="100"/>
        </p:scale>
        <p:origin x="78" y="15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customXml" Target="../customXml/item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cropped-hands-of-person-holding-crude-oil-imagem-royalty-free/2168165886?adppopup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hree-knitted-sweaters-pink-green-and-orange-imagem-royalty-free/1425203894?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foto/leather-jacket-imagem-royalty-free/505623612?adppopup=true" TargetMode="External"/><Relationship Id="rId4" Type="http://schemas.openxmlformats.org/officeDocument/2006/relationships/hyperlink" Target="https://www.gettyimages.com.br/detail/foto/files-imagem-royalty-free/589000955?adppopup=true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ink-eraser-imagem-royalty-free/467310529?phrase=BORRACHA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stacked-cardboard-boxes-imagem-royalty-free/175421372?adppopup=true" TargetMode="External"/><Relationship Id="rId5" Type="http://schemas.openxmlformats.org/officeDocument/2006/relationships/hyperlink" Target="https://www.gettyimages.com.br/detail/foto/old-brown-boots-isolated-on-white-background-imagem-royalty-free/154918134?adppopup=true" TargetMode="External"/><Relationship Id="rId4" Type="http://schemas.openxmlformats.org/officeDocument/2006/relationships/hyperlink" Target="https://www.gettyimages.com.br/detail/foto/three-knitted-sweaters-pink-green-and-orange-imagem-royalty-free/1425203894?adppopup=true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knitted-winter-warm-hat-imagem-royalty-free/1186178482?phrase=TOUCA+DE+L%C3%83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Material digital previsto para duas aulas.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https://www.gettyimages.com.br/detail/foto/glassworks-glass-industry-the-process-of-making-imagem-royalty-free/1197139757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https://www.gettyimages.com.br/detail/foto/cropped-hands-of-person-holding-crude-oil-imagem-royalty-free/2168165886?adppopup=true</a:t>
            </a: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https://www.gettyimages.com.br/detail/foto/three-knitted-sweaters-pink-green-and-orange-imagem-royalty-free/1425203894?adppopup=true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https://www.gettyimages.com.br/detail/foto/files-imagem-royalty-free/589000955?adppopup=true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https://www.gettyimages.com.br/detail/foto/large-assortment-of-multicolored-glass-bottles-on-imagem-royalty-free/469025962?adppopup=true</a:t>
            </a: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u="sng" dirty="0">
              <a:solidFill>
                <a:schemeClr val="hlink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5"/>
              </a:rPr>
              <a:t>https://www.gettyimages.com.br/detail/foto/leather-jacket-imagem-royalty-free/505623612?adppopup=true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 https://www.gettyimages.com.br/detail/foto/red-cup-on-the-white-background-imagem-royalty-free/463595413?adppopup=true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8" name="Google Shape;20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1" name="Google Shape;24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https://www.gettyimages.com.br/detail/foto/women-hands-potter-at-work-creating-dishes-potters-imagem-royalty-free/618651040?adppopup=true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https://www.gettyimages.com.br/detail/foto/women-hands-potter-at-work-creating-dishes-potters-imagem-royalty-free/618651040?adppopup=true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(EF02CI01) Identificar de que materiais os objetos utilizados no dia a dia são feitos (metal, madeira, vidro, entre outros), como são utilizados, e pesquisar informações relacionadas ao uso desses objetos no passado.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f089dde28e_2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https://www.gettyimages.com.br/detail/foto/pink-eraser-imagem-royalty-free/467310529?phrase=BORRACHA</a:t>
            </a:r>
            <a:endParaRPr lang="pt-BR" u="sng" dirty="0">
              <a:solidFill>
                <a:schemeClr val="hlin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https://www.gettyimages.com.br/detail/foto/three-knitted-sweaters-pink-green-and-orange-imagem-royalty-free/1425203894</a:t>
            </a:r>
            <a:endParaRPr lang="pt-BR" u="sng" dirty="0">
              <a:solidFill>
                <a:schemeClr val="hlin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pt-BR" u="sng" dirty="0">
                <a:solidFill>
                  <a:schemeClr val="hlink"/>
                </a:solidFill>
                <a:hlinkClick r:id="rId5"/>
              </a:rPr>
              <a:t>https://www.gettyimages.com.br/detail/foto/old-brown-boots-isolated-on-white-background-imagem-royalty-free/154918134?adppopup=true</a:t>
            </a:r>
            <a:endParaRPr lang="pt-BR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https://www.gettyimages.com.br/detail/foto/leather-jacket-imagem-royalty-free/505623612?adppopup=true</a:t>
            </a:r>
            <a:endParaRPr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6"/>
              </a:rPr>
              <a:t>https://www.gettyimages.com.br/detail/foto/stacked-cardboard-boxes-imagem-royalty-free/175421372?adppopup=true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https://www.gettyimages.com.br/detail/foto/plastic-furniture-chair-table-stool-in-white-imagem-royalty-free/1251470272</a:t>
            </a:r>
            <a:endParaRPr dirty="0"/>
          </a:p>
        </p:txBody>
      </p:sp>
      <p:sp>
        <p:nvSpPr>
          <p:cNvPr id="312" name="Google Shape;312;g2f089dde28e_2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f0d2c98d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b="1">
                <a:solidFill>
                  <a:schemeClr val="dk1"/>
                </a:solidFill>
              </a:rPr>
              <a:t>Referência de imagem: </a:t>
            </a:r>
            <a:r>
              <a:rPr lang="pt-BR">
                <a:solidFill>
                  <a:schemeClr val="dk1"/>
                </a:solidFill>
              </a:rPr>
              <a:t>https://youtu.be/vP3zJmtkhxc?si=s8wz7P3jhZFdv9Xg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6" name="Google Shape;326;g2f0d2c98d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6" name="Google Shape;33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f16eed587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1" name="Google Shape;341;g2f16eed587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https://www.gettyimages.com.br/detail/foto/bottles-imagem-royalty-free/173589136?phrase=GARRAFA%2BPET%2BREFRI</a:t>
            </a:r>
            <a:br>
              <a:rPr lang="pt-BR" u="sng" dirty="0">
                <a:solidFill>
                  <a:schemeClr val="hlink"/>
                </a:solidFill>
              </a:rPr>
            </a:b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https://www.gettyimages.com.br/detail/foto/knitted-winter-warm-hat-imagem-royalty-free/1186178482?phrase=TOUCA+DE+L%C3%83&amp;adppopup=true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https://www.gettyimages.com.br/detail/foto/ceramic-in-local-market-in-peru-south-america-imagem-royalty-free/612722814?phrase=CERAMICA%2BINDIGENA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https://www.gettyimages.com.br/detail/foto/close-up-of-eraser-with-pink-and-blue-sides-imagem-royalty-free/92118107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23" name="Google Shape;1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https://www.gettyimages.com.br/detail/foto/pyramid-of-eight-skeins-of-yarn-imagem-royalty-free/950565136?adppopup=true</a:t>
            </a:r>
            <a:br>
              <a:rPr lang="pt-BR" u="sng" dirty="0">
                <a:solidFill>
                  <a:schemeClr val="hlink"/>
                </a:solidFill>
              </a:rPr>
            </a:br>
            <a:r>
              <a:rPr lang="pt-BR" u="sng" dirty="0">
                <a:solidFill>
                  <a:schemeClr val="hlink"/>
                </a:solidFill>
              </a:rPr>
              <a:t>https://www.gettyimages.com.br/detail/foto/close-up-of-eraser-with-pink-and-blue-sides-imagem-royalty-free/92118107</a:t>
            </a:r>
            <a:br>
              <a:rPr lang="pt-BR" u="sng" dirty="0">
                <a:solidFill>
                  <a:schemeClr val="hlink"/>
                </a:solidFill>
              </a:rPr>
            </a:br>
            <a:r>
              <a:rPr lang="pt-BR" u="sng" dirty="0">
                <a:solidFill>
                  <a:schemeClr val="hlink"/>
                </a:solidFill>
              </a:rPr>
              <a:t>https://www.gettyimages.com.br/detail/foto/bottles-imagem-royalty-free/173589136?phrase=GARRAFA%2BPET%2BREFRI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https://www.gettyimages.com.br/detail/foto/pyramid-of-eight-skeins-of-yarn-imagem-royalty-free/950565136?adppopup=true</a:t>
            </a:r>
            <a:br>
              <a:rPr lang="pt-BR" u="sng" dirty="0">
                <a:solidFill>
                  <a:schemeClr val="hlink"/>
                </a:solidFill>
              </a:rPr>
            </a:br>
            <a:r>
              <a:rPr lang="pt-BR" u="sng" dirty="0">
                <a:solidFill>
                  <a:schemeClr val="hlink"/>
                </a:solidFill>
              </a:rPr>
              <a:t>https://www.gettyimages.com.br/detail/foto/close-up-of-eraser-with-pink-and-blue-sides-imagem-royalty-free/92118107</a:t>
            </a:r>
            <a:br>
              <a:rPr lang="pt-BR" u="sng" dirty="0">
                <a:solidFill>
                  <a:schemeClr val="hlink"/>
                </a:solidFill>
              </a:rPr>
            </a:br>
            <a:r>
              <a:rPr lang="pt-BR" u="sng" dirty="0">
                <a:solidFill>
                  <a:schemeClr val="hlink"/>
                </a:solidFill>
              </a:rPr>
              <a:t>https://www.gettyimages.com.br/detail/foto/bottles-imagem-royaltyfree/173589136?phrase=GARRAFA%2BPET%2BREFRI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6611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https://www.gettyimages.pt/detail/foto/shearing-sheep-imagem-royalty </a:t>
            </a:r>
            <a:r>
              <a:rPr lang="pt-BR" b="1" dirty="0" err="1"/>
              <a:t>free</a:t>
            </a:r>
            <a:r>
              <a:rPr lang="pt-BR" b="1" dirty="0"/>
              <a:t>/157312279</a:t>
            </a:r>
            <a:endParaRPr b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>
                <a:solidFill>
                  <a:schemeClr val="dk1"/>
                </a:solidFill>
              </a:rPr>
              <a:t>https://www.gettyimages.com.br/detail/foto/latex-of-para-rubber-from-rubber-tree-or-hevea-imagem-royalty-free/494034795</a:t>
            </a:r>
            <a:endParaRPr b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https://www.gettyimages.com.br/detail/foto/handmade-tradition-porcelain-product-imagem-royalty-free/626448172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https://www.gettyimages.com.br/detail/foto/pottery-workshop-a-little-girl-makes-a-vase-of-imagem-royalty-free/1266650369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" name="Google Shape;18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1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87" name="Google Shape;8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9c09b808c8_0_143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9c09b808c8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1" name="Google Shape;101;g29c09b808c8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9c09b808c8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" name="Google Shape;103;g29c09b808c8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" name="Google Shape;104;g29c09b808c8_0_1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9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" name="Google Shape;22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9"/>
          <p:cNvSpPr/>
          <p:nvPr/>
        </p:nvSpPr>
        <p:spPr>
          <a:xfrm>
            <a:off x="4322675" y="225325"/>
            <a:ext cx="463925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" name="Google Shape;26;p9"/>
          <p:cNvSpPr txBox="1"/>
          <p:nvPr/>
        </p:nvSpPr>
        <p:spPr>
          <a:xfrm rot="-59789">
            <a:off x="4325779" y="14218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" name="Google Shape;28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3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2" name="Google Shape;32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" name="Google Shape;36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4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0" name="Google Shape;40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" name="Google Shape;44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5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8" name="Google Shape;48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0" name="Google Shape;50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1" name="Google Shape;51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6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6" name="Google Shape;56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7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6" name="Google Shape;66;p17"/>
          <p:cNvPicPr preferRelativeResize="0"/>
          <p:nvPr/>
        </p:nvPicPr>
        <p:blipFill rotWithShape="1">
          <a:blip r:embed="rId4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g29c09b808c8_0_134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29c09b808c8_0_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g29c09b808c8_0_13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9c09b808c8_0_13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" name="Google Shape;74;g29c09b808c8_0_13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9c09b808c8_0_13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29c09b808c8_0_134"/>
          <p:cNvSpPr txBox="1"/>
          <p:nvPr/>
        </p:nvSpPr>
        <p:spPr>
          <a:xfrm rot="-5400000">
            <a:off x="8622225" y="4382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9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0" name="Google Shape;80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6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39.jpg"/><Relationship Id="rId4" Type="http://schemas.openxmlformats.org/officeDocument/2006/relationships/image" Target="../media/image24.jp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nbCMqnvvy8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hyperlink" Target="https://youtu.be/vP3zJmtkhxc?si=s8wz7P3jhZFdv9X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brapa.br/contando-ciencia/biotecnologia/-/asset_publisher/wNet9XcMlLFn/content/seringueira/1355746?inheritRedirect=fals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novaescola.org.br/planos-de-aula/fundamental/2ano/ciencias/objetos-e-materiais/178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P3zJmtkhx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6.jp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461400" y="2031324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ORIGEM DOS MATERIAIS</a:t>
            </a:r>
            <a:endParaRPr sz="36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12" name="Google Shape;112;p3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"/>
          <p:cNvSpPr txBox="1"/>
          <p:nvPr/>
        </p:nvSpPr>
        <p:spPr>
          <a:xfrm rot="-59535">
            <a:off x="3739645" y="3566645"/>
            <a:ext cx="171722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3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01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/>
          <p:nvPr/>
        </p:nvSpPr>
        <p:spPr>
          <a:xfrm>
            <a:off x="442050" y="515942"/>
            <a:ext cx="8259900" cy="74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VIDRO É OUTRO MATERIAL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ORIGEM MINERAL.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4"/>
          <p:cNvSpPr txBox="1"/>
          <p:nvPr/>
        </p:nvSpPr>
        <p:spPr>
          <a:xfrm>
            <a:off x="3843308" y="1105269"/>
            <a:ext cx="5155267" cy="367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FORMADO PELA MISTURA DE AREIA, CÁLCIO, SÓDIO E OUTROS COMPONENTES QUÍMICOS. ESSA MISTURA É LEVADA AO FORNO INDUSTRIAL COM A TEMPERATURA BEM ALTA, ATÉ FORMAR UM LÍQUIDO ESPESSO. DEPOIS, ELE É MOLDADO EM DIFERENTES FORMAS E DEIXADO ESFRIAR. ASSIM, CONSEGUIMOS FAZER OBJETOS COMO COPOS E JANELAS.</a:t>
            </a:r>
            <a:endParaRPr dirty="0"/>
          </a:p>
        </p:txBody>
      </p:sp>
      <p:pic>
        <p:nvPicPr>
          <p:cNvPr id="188" name="Google Shape;188;p24" descr="Mesa de bar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87" y="1463774"/>
            <a:ext cx="3556821" cy="2366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/>
        </p:nvSpPr>
        <p:spPr>
          <a:xfrm>
            <a:off x="657033" y="494224"/>
            <a:ext cx="8073423" cy="12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ALÉM DO MATERIAL NATURAL, EXISTE O MATERIAL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SINTÉTICO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COMO O </a:t>
            </a:r>
            <a:r>
              <a:rPr lang="pt-BR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PLÁSTICO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PRODUZIDO A PARTIR DE TRANSFORMAÇÕES DE MATERIAIS DO PETRÓLEO.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26"/>
          <p:cNvGrpSpPr/>
          <p:nvPr/>
        </p:nvGrpSpPr>
        <p:grpSpPr>
          <a:xfrm>
            <a:off x="442049" y="1422400"/>
            <a:ext cx="8414083" cy="3098800"/>
            <a:chOff x="784" y="430"/>
            <a:chExt cx="7084" cy="2513"/>
          </a:xfrm>
        </p:grpSpPr>
        <p:sp>
          <p:nvSpPr>
            <p:cNvPr id="196" name="Google Shape;196;p26"/>
            <p:cNvSpPr/>
            <p:nvPr/>
          </p:nvSpPr>
          <p:spPr>
            <a:xfrm>
              <a:off x="784" y="659"/>
              <a:ext cx="7084" cy="2284"/>
            </a:xfrm>
            <a:custGeom>
              <a:avLst/>
              <a:gdLst/>
              <a:ahLst/>
              <a:cxnLst/>
              <a:rect l="l" t="t" r="r" b="b"/>
              <a:pathLst>
                <a:path w="7084" h="2267" extrusionOk="0">
                  <a:moveTo>
                    <a:pt x="6998" y="0"/>
                  </a:moveTo>
                  <a:lnTo>
                    <a:pt x="85" y="0"/>
                  </a:lnTo>
                  <a:lnTo>
                    <a:pt x="52" y="7"/>
                  </a:lnTo>
                  <a:lnTo>
                    <a:pt x="25" y="25"/>
                  </a:lnTo>
                  <a:lnTo>
                    <a:pt x="7" y="52"/>
                  </a:lnTo>
                  <a:lnTo>
                    <a:pt x="0" y="86"/>
                  </a:lnTo>
                  <a:lnTo>
                    <a:pt x="0" y="2182"/>
                  </a:lnTo>
                  <a:lnTo>
                    <a:pt x="7" y="2215"/>
                  </a:lnTo>
                  <a:lnTo>
                    <a:pt x="25" y="2242"/>
                  </a:lnTo>
                  <a:lnTo>
                    <a:pt x="52" y="2260"/>
                  </a:lnTo>
                  <a:lnTo>
                    <a:pt x="85" y="2267"/>
                  </a:lnTo>
                  <a:lnTo>
                    <a:pt x="6998" y="2267"/>
                  </a:lnTo>
                  <a:lnTo>
                    <a:pt x="7031" y="2260"/>
                  </a:lnTo>
                  <a:lnTo>
                    <a:pt x="7059" y="2242"/>
                  </a:lnTo>
                  <a:lnTo>
                    <a:pt x="7077" y="2215"/>
                  </a:lnTo>
                  <a:lnTo>
                    <a:pt x="7083" y="2182"/>
                  </a:lnTo>
                  <a:lnTo>
                    <a:pt x="7083" y="86"/>
                  </a:lnTo>
                  <a:lnTo>
                    <a:pt x="7077" y="52"/>
                  </a:lnTo>
                  <a:lnTo>
                    <a:pt x="7059" y="25"/>
                  </a:lnTo>
                  <a:lnTo>
                    <a:pt x="7031" y="7"/>
                  </a:lnTo>
                  <a:lnTo>
                    <a:pt x="6998" y="0"/>
                  </a:lnTo>
                  <a:close/>
                </a:path>
              </a:pathLst>
            </a:custGeom>
            <a:solidFill>
              <a:srgbClr val="74489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965" y="737"/>
              <a:ext cx="6867" cy="2146"/>
            </a:xfrm>
            <a:custGeom>
              <a:avLst/>
              <a:gdLst/>
              <a:ahLst/>
              <a:cxnLst/>
              <a:rect l="l" t="t" r="r" b="b"/>
              <a:pathLst>
                <a:path w="6867" h="2146" extrusionOk="0">
                  <a:moveTo>
                    <a:pt x="6782" y="0"/>
                  </a:moveTo>
                  <a:lnTo>
                    <a:pt x="85" y="0"/>
                  </a:lnTo>
                  <a:lnTo>
                    <a:pt x="52" y="7"/>
                  </a:lnTo>
                  <a:lnTo>
                    <a:pt x="25" y="25"/>
                  </a:lnTo>
                  <a:lnTo>
                    <a:pt x="7" y="52"/>
                  </a:lnTo>
                  <a:lnTo>
                    <a:pt x="0" y="85"/>
                  </a:lnTo>
                  <a:lnTo>
                    <a:pt x="0" y="2060"/>
                  </a:lnTo>
                  <a:lnTo>
                    <a:pt x="7" y="2093"/>
                  </a:lnTo>
                  <a:lnTo>
                    <a:pt x="25" y="2120"/>
                  </a:lnTo>
                  <a:lnTo>
                    <a:pt x="52" y="2139"/>
                  </a:lnTo>
                  <a:lnTo>
                    <a:pt x="85" y="2145"/>
                  </a:lnTo>
                  <a:lnTo>
                    <a:pt x="6782" y="2145"/>
                  </a:lnTo>
                  <a:lnTo>
                    <a:pt x="6815" y="2139"/>
                  </a:lnTo>
                  <a:lnTo>
                    <a:pt x="6842" y="2120"/>
                  </a:lnTo>
                  <a:lnTo>
                    <a:pt x="6860" y="2093"/>
                  </a:lnTo>
                  <a:lnTo>
                    <a:pt x="6867" y="2060"/>
                  </a:lnTo>
                  <a:lnTo>
                    <a:pt x="6867" y="85"/>
                  </a:lnTo>
                  <a:lnTo>
                    <a:pt x="6860" y="52"/>
                  </a:lnTo>
                  <a:lnTo>
                    <a:pt x="6842" y="25"/>
                  </a:lnTo>
                  <a:lnTo>
                    <a:pt x="6815" y="7"/>
                  </a:lnTo>
                  <a:lnTo>
                    <a:pt x="6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  <a:endParaRPr/>
            </a:p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965" y="608"/>
              <a:ext cx="6867" cy="2146"/>
            </a:xfrm>
            <a:custGeom>
              <a:avLst/>
              <a:gdLst/>
              <a:ahLst/>
              <a:cxnLst/>
              <a:rect l="l" t="t" r="r" b="b"/>
              <a:pathLst>
                <a:path w="6867" h="2146" extrusionOk="0">
                  <a:moveTo>
                    <a:pt x="85" y="0"/>
                  </a:moveTo>
                  <a:lnTo>
                    <a:pt x="52" y="7"/>
                  </a:lnTo>
                  <a:lnTo>
                    <a:pt x="25" y="25"/>
                  </a:lnTo>
                  <a:lnTo>
                    <a:pt x="7" y="52"/>
                  </a:lnTo>
                  <a:lnTo>
                    <a:pt x="0" y="85"/>
                  </a:lnTo>
                  <a:lnTo>
                    <a:pt x="0" y="2060"/>
                  </a:lnTo>
                  <a:lnTo>
                    <a:pt x="7" y="2093"/>
                  </a:lnTo>
                  <a:lnTo>
                    <a:pt x="25" y="2120"/>
                  </a:lnTo>
                  <a:lnTo>
                    <a:pt x="52" y="2139"/>
                  </a:lnTo>
                  <a:lnTo>
                    <a:pt x="85" y="2145"/>
                  </a:lnTo>
                  <a:lnTo>
                    <a:pt x="6782" y="2145"/>
                  </a:lnTo>
                  <a:lnTo>
                    <a:pt x="6815" y="2139"/>
                  </a:lnTo>
                  <a:lnTo>
                    <a:pt x="6842" y="2120"/>
                  </a:lnTo>
                  <a:lnTo>
                    <a:pt x="6860" y="2093"/>
                  </a:lnTo>
                  <a:lnTo>
                    <a:pt x="6867" y="2060"/>
                  </a:lnTo>
                  <a:lnTo>
                    <a:pt x="6867" y="85"/>
                  </a:lnTo>
                  <a:lnTo>
                    <a:pt x="6860" y="52"/>
                  </a:lnTo>
                  <a:lnTo>
                    <a:pt x="6842" y="25"/>
                  </a:lnTo>
                  <a:lnTo>
                    <a:pt x="6815" y="7"/>
                  </a:lnTo>
                  <a:lnTo>
                    <a:pt x="6782" y="0"/>
                  </a:lnTo>
                  <a:lnTo>
                    <a:pt x="8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74489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941" y="493"/>
              <a:ext cx="2403" cy="469"/>
            </a:xfrm>
            <a:custGeom>
              <a:avLst/>
              <a:gdLst/>
              <a:ahLst/>
              <a:cxnLst/>
              <a:rect l="l" t="t" r="r" b="b"/>
              <a:pathLst>
                <a:path w="2403" h="469" extrusionOk="0">
                  <a:moveTo>
                    <a:pt x="2362" y="0"/>
                  </a:moveTo>
                  <a:lnTo>
                    <a:pt x="2204" y="9"/>
                  </a:lnTo>
                  <a:lnTo>
                    <a:pt x="2045" y="16"/>
                  </a:lnTo>
                  <a:lnTo>
                    <a:pt x="1885" y="22"/>
                  </a:lnTo>
                  <a:lnTo>
                    <a:pt x="1726" y="27"/>
                  </a:lnTo>
                  <a:lnTo>
                    <a:pt x="1566" y="31"/>
                  </a:lnTo>
                  <a:lnTo>
                    <a:pt x="1406" y="34"/>
                  </a:lnTo>
                  <a:lnTo>
                    <a:pt x="1246" y="36"/>
                  </a:lnTo>
                  <a:lnTo>
                    <a:pt x="1086" y="36"/>
                  </a:lnTo>
                  <a:lnTo>
                    <a:pt x="925" y="36"/>
                  </a:lnTo>
                  <a:lnTo>
                    <a:pt x="765" y="34"/>
                  </a:lnTo>
                  <a:lnTo>
                    <a:pt x="606" y="31"/>
                  </a:lnTo>
                  <a:lnTo>
                    <a:pt x="446" y="27"/>
                  </a:lnTo>
                  <a:lnTo>
                    <a:pt x="287" y="22"/>
                  </a:lnTo>
                  <a:lnTo>
                    <a:pt x="128" y="16"/>
                  </a:lnTo>
                  <a:lnTo>
                    <a:pt x="49" y="12"/>
                  </a:lnTo>
                  <a:lnTo>
                    <a:pt x="33" y="15"/>
                  </a:lnTo>
                  <a:lnTo>
                    <a:pt x="20" y="26"/>
                  </a:lnTo>
                  <a:lnTo>
                    <a:pt x="11" y="41"/>
                  </a:lnTo>
                  <a:lnTo>
                    <a:pt x="8" y="60"/>
                  </a:lnTo>
                  <a:lnTo>
                    <a:pt x="8" y="132"/>
                  </a:lnTo>
                  <a:lnTo>
                    <a:pt x="7" y="214"/>
                  </a:lnTo>
                  <a:lnTo>
                    <a:pt x="5" y="296"/>
                  </a:lnTo>
                  <a:lnTo>
                    <a:pt x="2" y="371"/>
                  </a:lnTo>
                  <a:lnTo>
                    <a:pt x="0" y="428"/>
                  </a:lnTo>
                  <a:lnTo>
                    <a:pt x="2" y="441"/>
                  </a:lnTo>
                  <a:lnTo>
                    <a:pt x="268" y="466"/>
                  </a:lnTo>
                  <a:lnTo>
                    <a:pt x="510" y="469"/>
                  </a:lnTo>
                  <a:lnTo>
                    <a:pt x="752" y="469"/>
                  </a:lnTo>
                  <a:lnTo>
                    <a:pt x="994" y="469"/>
                  </a:lnTo>
                  <a:lnTo>
                    <a:pt x="1236" y="466"/>
                  </a:lnTo>
                  <a:lnTo>
                    <a:pt x="1478" y="462"/>
                  </a:lnTo>
                  <a:lnTo>
                    <a:pt x="1720" y="456"/>
                  </a:lnTo>
                  <a:lnTo>
                    <a:pt x="1962" y="449"/>
                  </a:lnTo>
                  <a:lnTo>
                    <a:pt x="2204" y="441"/>
                  </a:lnTo>
                  <a:lnTo>
                    <a:pt x="2365" y="434"/>
                  </a:lnTo>
                  <a:lnTo>
                    <a:pt x="2403" y="387"/>
                  </a:lnTo>
                  <a:lnTo>
                    <a:pt x="2403" y="47"/>
                  </a:lnTo>
                  <a:lnTo>
                    <a:pt x="2400" y="28"/>
                  </a:lnTo>
                  <a:lnTo>
                    <a:pt x="2391" y="13"/>
                  </a:lnTo>
                  <a:lnTo>
                    <a:pt x="2378" y="3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74489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890" y="430"/>
              <a:ext cx="2484" cy="497"/>
            </a:xfrm>
            <a:prstGeom prst="rect">
              <a:avLst/>
            </a:pr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890" y="495"/>
              <a:ext cx="2484" cy="497"/>
            </a:xfrm>
            <a:prstGeom prst="rect">
              <a:avLst/>
            </a:prstGeom>
            <a:solidFill>
              <a:srgbClr val="74489D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6"/>
            <p:cNvSpPr txBox="1"/>
            <p:nvPr/>
          </p:nvSpPr>
          <p:spPr>
            <a:xfrm>
              <a:off x="1050" y="992"/>
              <a:ext cx="4585" cy="1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 PETRÓLEO É UM ÓLEO BEM ESCURO EXTRAÍDO DAS ROCHAS. PARA RETIRÁ-LO, É PRECISO PERFURAR A TERRA FIRME OU O MAR. ATUALMENTE, É UMA DAS FONTES DE ENERGIA MAIS UTILIZADA NO MUNDO.</a:t>
              </a:r>
              <a:endParaRPr dirty="0"/>
            </a:p>
            <a:p>
              <a:pPr marL="0" marR="0" lvl="0" indent="0" algn="l" rtl="0">
                <a:lnSpc>
                  <a:spcPct val="107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pt-BR" sz="11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7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 </a:t>
              </a:r>
              <a:endParaRPr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6"/>
            <p:cNvSpPr txBox="1"/>
            <p:nvPr/>
          </p:nvSpPr>
          <p:spPr>
            <a:xfrm>
              <a:off x="890" y="608"/>
              <a:ext cx="2484" cy="4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125095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SAIBA MAIS...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4" name="Google Shape;204;p26" descr="Uma imagem contendo mesa, fatia, pedaço, pizz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3867" y="2035255"/>
            <a:ext cx="2424049" cy="1903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/>
        </p:nvSpPr>
        <p:spPr>
          <a:xfrm>
            <a:off x="372920" y="478422"/>
            <a:ext cx="8562263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al"/>
              <a:buAutoNum type="arabicPeriod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ESCREVA O NOME DOS OBJETOS SEPARANDO-OS DE ACORDO COM A ORIGEM DOS MATERIAIS DE QUE SÃO FEITOS.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/>
        </p:nvSpPr>
        <p:spPr>
          <a:xfrm>
            <a:off x="545752" y="2489665"/>
            <a:ext cx="1843677" cy="466484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BLUSA DE LÃ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5"/>
          <p:cNvSpPr txBox="1"/>
          <p:nvPr/>
        </p:nvSpPr>
        <p:spPr>
          <a:xfrm>
            <a:off x="3012865" y="2436806"/>
            <a:ext cx="3118265" cy="4926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CANECA DE CERÂMICA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8925" y="203100"/>
            <a:ext cx="590225" cy="44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5" descr="Uma imagem contendo macacão, fralda&#10;&#10;Descrição gerada automaticamente"/>
          <p:cNvPicPr preferRelativeResize="0"/>
          <p:nvPr/>
        </p:nvPicPr>
        <p:blipFill rotWithShape="1">
          <a:blip r:embed="rId4">
            <a:clrChange>
              <a:clrFrom>
                <a:srgbClr val="B2ECFA"/>
              </a:clrFrom>
              <a:clrTo>
                <a:srgbClr val="B2ECFA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36182" y="1225550"/>
            <a:ext cx="1781175" cy="123698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5"/>
          <p:cNvSpPr txBox="1"/>
          <p:nvPr/>
        </p:nvSpPr>
        <p:spPr>
          <a:xfrm>
            <a:off x="6683656" y="2492848"/>
            <a:ext cx="1642660" cy="4926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BORRACHA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5"/>
          <p:cNvSpPr txBox="1"/>
          <p:nvPr/>
        </p:nvSpPr>
        <p:spPr>
          <a:xfrm>
            <a:off x="917008" y="4231482"/>
            <a:ext cx="1071917" cy="466484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PAPEL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5"/>
          <p:cNvSpPr txBox="1"/>
          <p:nvPr/>
        </p:nvSpPr>
        <p:spPr>
          <a:xfrm>
            <a:off x="6074788" y="4231482"/>
            <a:ext cx="2860396" cy="466484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JAQUETA DE COURO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35" descr="Uma imagem contendo material de papelaria&#10;&#10;Descrição gerada automaticamente"/>
          <p:cNvPicPr preferRelativeResize="0"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79237" y="3117851"/>
            <a:ext cx="1576705" cy="98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5" descr="Uma imagem contendo edifício, tijolo&#10;&#10;Descrição gerada automaticamente"/>
          <p:cNvPicPr preferRelativeResize="0"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726639" y="1292769"/>
            <a:ext cx="1389017" cy="115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5"/>
          <p:cNvSpPr txBox="1"/>
          <p:nvPr/>
        </p:nvSpPr>
        <p:spPr>
          <a:xfrm>
            <a:off x="3012865" y="4294996"/>
            <a:ext cx="2745351" cy="466484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GARRAFA DE VIDRO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35" descr="Homem de roupa preta&#10;&#10;Descrição gerada automaticamente com confiança baixa"/>
          <p:cNvPicPr preferRelativeResize="0"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14145" y="3028714"/>
            <a:ext cx="1614004" cy="107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5"/>
          <p:cNvPicPr preferRelativeResize="0"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3508199" y="2993701"/>
            <a:ext cx="1853689" cy="12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Caneca de bebida&#10;&#10;Descrição gerada automaticamente com confiança média">
            <a:extLst>
              <a:ext uri="{FF2B5EF4-FFF2-40B4-BE49-F238E27FC236}">
                <a16:creationId xmlns:a16="http://schemas.microsoft.com/office/drawing/2014/main" id="{EC6242DB-8774-DC18-72D4-AED23937214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6268" y="1282855"/>
            <a:ext cx="1028810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7"/>
          <p:cNvSpPr/>
          <p:nvPr/>
        </p:nvSpPr>
        <p:spPr>
          <a:xfrm>
            <a:off x="706225" y="1530164"/>
            <a:ext cx="2307908" cy="32783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3462125" y="1530164"/>
            <a:ext cx="2307908" cy="32783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6218025" y="1530164"/>
            <a:ext cx="2307908" cy="32783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1015893" y="936490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7"/>
          <p:cNvSpPr/>
          <p:nvPr/>
        </p:nvSpPr>
        <p:spPr>
          <a:xfrm>
            <a:off x="3687180" y="937756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7"/>
          <p:cNvSpPr/>
          <p:nvPr/>
        </p:nvSpPr>
        <p:spPr>
          <a:xfrm>
            <a:off x="6487159" y="937756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1165705" y="936490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/>
          </a:p>
        </p:txBody>
      </p:sp>
      <p:sp>
        <p:nvSpPr>
          <p:cNvPr id="236" name="Google Shape;236;p27"/>
          <p:cNvSpPr txBox="1"/>
          <p:nvPr/>
        </p:nvSpPr>
        <p:spPr>
          <a:xfrm>
            <a:off x="3836992" y="960560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/>
          </a:p>
        </p:txBody>
      </p:sp>
      <p:sp>
        <p:nvSpPr>
          <p:cNvPr id="237" name="Google Shape;237;p27"/>
          <p:cNvSpPr txBox="1"/>
          <p:nvPr/>
        </p:nvSpPr>
        <p:spPr>
          <a:xfrm>
            <a:off x="6636971" y="948525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/>
          </a:p>
        </p:txBody>
      </p:sp>
      <p:pic>
        <p:nvPicPr>
          <p:cNvPr id="238" name="Google Shape;23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0179" y="235026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/>
          <p:nvPr/>
        </p:nvSpPr>
        <p:spPr>
          <a:xfrm>
            <a:off x="706225" y="1597314"/>
            <a:ext cx="2307900" cy="32784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3462125" y="1530164"/>
            <a:ext cx="2307908" cy="32783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6218025" y="1530164"/>
            <a:ext cx="2307908" cy="32783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8"/>
          <p:cNvSpPr/>
          <p:nvPr/>
        </p:nvSpPr>
        <p:spPr>
          <a:xfrm>
            <a:off x="1015893" y="936490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3687180" y="937756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8"/>
          <p:cNvSpPr/>
          <p:nvPr/>
        </p:nvSpPr>
        <p:spPr>
          <a:xfrm>
            <a:off x="6487159" y="937756"/>
            <a:ext cx="1769640" cy="42418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127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8"/>
          <p:cNvSpPr txBox="1"/>
          <p:nvPr/>
        </p:nvSpPr>
        <p:spPr>
          <a:xfrm>
            <a:off x="1165705" y="936490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/>
          </a:p>
        </p:txBody>
      </p:sp>
      <p:sp>
        <p:nvSpPr>
          <p:cNvPr id="250" name="Google Shape;250;p28"/>
          <p:cNvSpPr txBox="1"/>
          <p:nvPr/>
        </p:nvSpPr>
        <p:spPr>
          <a:xfrm>
            <a:off x="3836992" y="960560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/>
          </a:p>
        </p:txBody>
      </p:sp>
      <p:sp>
        <p:nvSpPr>
          <p:cNvPr id="251" name="Google Shape;251;p28"/>
          <p:cNvSpPr txBox="1"/>
          <p:nvPr/>
        </p:nvSpPr>
        <p:spPr>
          <a:xfrm>
            <a:off x="6636971" y="948525"/>
            <a:ext cx="14700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/>
          </a:p>
        </p:txBody>
      </p:sp>
      <p:sp>
        <p:nvSpPr>
          <p:cNvPr id="252" name="Google Shape;252;p28"/>
          <p:cNvSpPr txBox="1"/>
          <p:nvPr/>
        </p:nvSpPr>
        <p:spPr>
          <a:xfrm>
            <a:off x="1900712" y="233361"/>
            <a:ext cx="1658463" cy="46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9176" y="23336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938276" y="2050175"/>
            <a:ext cx="1977300" cy="4665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</a:rPr>
              <a:t>BLUSA DE LÃ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55" name="Google Shape;255;p28"/>
          <p:cNvSpPr txBox="1"/>
          <p:nvPr/>
        </p:nvSpPr>
        <p:spPr>
          <a:xfrm>
            <a:off x="6316575" y="1903475"/>
            <a:ext cx="2110800" cy="7599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</a:rPr>
              <a:t>CANECA DE CERÂMICA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56" name="Google Shape;256;p28"/>
          <p:cNvSpPr txBox="1"/>
          <p:nvPr/>
        </p:nvSpPr>
        <p:spPr>
          <a:xfrm>
            <a:off x="3843950" y="2037125"/>
            <a:ext cx="1769700" cy="4926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</a:rPr>
              <a:t>BORRACHA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6316575" y="3499250"/>
            <a:ext cx="2023800" cy="6834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</a:rPr>
              <a:t>GARRAFA DE      VIDRO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58" name="Google Shape;258;p28"/>
          <p:cNvSpPr txBox="1"/>
          <p:nvPr/>
        </p:nvSpPr>
        <p:spPr>
          <a:xfrm>
            <a:off x="4129408" y="3499257"/>
            <a:ext cx="1071900" cy="4665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</a:rPr>
              <a:t>PAPEL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993025" y="3652325"/>
            <a:ext cx="1642800" cy="4926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>
                <a:solidFill>
                  <a:schemeClr val="dk1"/>
                </a:solidFill>
              </a:rPr>
              <a:t>   </a:t>
            </a:r>
            <a:r>
              <a:rPr lang="pt-BR" sz="2000" b="1" i="0" u="none" strike="noStrike" cap="none">
                <a:solidFill>
                  <a:schemeClr val="dk1"/>
                </a:solidFill>
              </a:rPr>
              <a:t>PAPEL</a:t>
            </a:r>
            <a:endParaRPr sz="2000" b="1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/>
          <p:nvPr/>
        </p:nvSpPr>
        <p:spPr>
          <a:xfrm>
            <a:off x="456450" y="824131"/>
            <a:ext cx="8376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OBSERVE O OBJETO LIGUE A SUA ORIGEM.</a:t>
            </a: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p37"/>
          <p:cNvSpPr txBox="1"/>
          <p:nvPr/>
        </p:nvSpPr>
        <p:spPr>
          <a:xfrm>
            <a:off x="6509757" y="1463809"/>
            <a:ext cx="1387232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37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301" y="241425"/>
            <a:ext cx="421666" cy="404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7" descr="Uma imagem contendo no interior, roda, comida, marrom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7011" y="1577003"/>
            <a:ext cx="3192683" cy="212530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7"/>
          <p:cNvSpPr txBox="1"/>
          <p:nvPr/>
        </p:nvSpPr>
        <p:spPr>
          <a:xfrm>
            <a:off x="6621289" y="2345542"/>
            <a:ext cx="1164168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7"/>
          <p:cNvSpPr txBox="1"/>
          <p:nvPr/>
        </p:nvSpPr>
        <p:spPr>
          <a:xfrm>
            <a:off x="6509757" y="3240672"/>
            <a:ext cx="1387232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"/>
          <p:cNvSpPr txBox="1"/>
          <p:nvPr/>
        </p:nvSpPr>
        <p:spPr>
          <a:xfrm>
            <a:off x="456450" y="824131"/>
            <a:ext cx="8376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OBSERVE O OBJETO LIGUE A SUA ORIGEM.</a:t>
            </a: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29"/>
          <p:cNvSpPr txBox="1"/>
          <p:nvPr/>
        </p:nvSpPr>
        <p:spPr>
          <a:xfrm>
            <a:off x="6509757" y="1463809"/>
            <a:ext cx="1387232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29" descr="Uma imagem contendo no interior, roda, comida, marrom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7011" y="1577003"/>
            <a:ext cx="3192683" cy="2125304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9"/>
          <p:cNvSpPr txBox="1"/>
          <p:nvPr/>
        </p:nvSpPr>
        <p:spPr>
          <a:xfrm>
            <a:off x="6621289" y="2345542"/>
            <a:ext cx="1164168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9"/>
          <p:cNvSpPr txBox="1"/>
          <p:nvPr/>
        </p:nvSpPr>
        <p:spPr>
          <a:xfrm>
            <a:off x="6509757" y="3240672"/>
            <a:ext cx="1387232" cy="461635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1870384" y="109156"/>
            <a:ext cx="2219017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280" name="Google Shape;28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0693" y="199909"/>
            <a:ext cx="357416" cy="4032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1" name="Google Shape;281;p29"/>
          <p:cNvCxnSpPr>
            <a:stCxn id="276" idx="3"/>
            <a:endCxn id="278" idx="1"/>
          </p:cNvCxnSpPr>
          <p:nvPr/>
        </p:nvCxnSpPr>
        <p:spPr>
          <a:xfrm>
            <a:off x="4439694" y="2639655"/>
            <a:ext cx="2070000" cy="83190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8"/>
          <p:cNvSpPr txBox="1"/>
          <p:nvPr/>
        </p:nvSpPr>
        <p:spPr>
          <a:xfrm>
            <a:off x="369150" y="790588"/>
            <a:ext cx="82026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LEIA O POEMA, CIRCULE O NOME DOS OBJETOS E EM SEGUIDA PINTE O RETÂNGULO QUE INDICA A ORIGEM DO MATERIAL DELES.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48"/>
          <p:cNvSpPr txBox="1"/>
          <p:nvPr/>
        </p:nvSpPr>
        <p:spPr>
          <a:xfrm>
            <a:off x="565100" y="1933488"/>
            <a:ext cx="5661792" cy="301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JULIANA ACORDA BEM CEDINHO</a:t>
            </a:r>
            <a:b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TOMA CAFÉ QUENTINHO</a:t>
            </a:r>
            <a:b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XÍCARA DE VIDRO.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HORA DO ALMOÇO</a:t>
            </a:r>
            <a:b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COLOCA A COMIDA NO PRATO</a:t>
            </a:r>
            <a:b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CERÂMICA, TÃO BONITO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ELABORADO PARA FINS DIDÁTICOS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8"/>
          <p:cNvSpPr txBox="1"/>
          <p:nvPr/>
        </p:nvSpPr>
        <p:spPr>
          <a:xfrm>
            <a:off x="7081199" y="1692559"/>
            <a:ext cx="1203431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48"/>
          <p:cNvSpPr txBox="1"/>
          <p:nvPr/>
        </p:nvSpPr>
        <p:spPr>
          <a:xfrm>
            <a:off x="7013466" y="2692832"/>
            <a:ext cx="1338899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/>
          </a:p>
        </p:txBody>
      </p:sp>
      <p:sp>
        <p:nvSpPr>
          <p:cNvPr id="290" name="Google Shape;290;p48"/>
          <p:cNvSpPr txBox="1"/>
          <p:nvPr/>
        </p:nvSpPr>
        <p:spPr>
          <a:xfrm>
            <a:off x="7013466" y="3759743"/>
            <a:ext cx="1427149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/>
          </a:p>
        </p:txBody>
      </p:sp>
      <p:pic>
        <p:nvPicPr>
          <p:cNvPr id="291" name="Google Shape;291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529" y="192479"/>
            <a:ext cx="511629" cy="500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73088" y="143498"/>
            <a:ext cx="687161" cy="598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 txBox="1"/>
          <p:nvPr/>
        </p:nvSpPr>
        <p:spPr>
          <a:xfrm>
            <a:off x="543504" y="971650"/>
            <a:ext cx="8202701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LEIA O POEMA, CIRCULE O NOME DOS OBJETOS E EM SEGUIDA PINTE O RETÂNGULO QUE INDICA A ORIGEM DO MATERIAL DELES.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0"/>
          <p:cNvSpPr txBox="1"/>
          <p:nvPr/>
        </p:nvSpPr>
        <p:spPr>
          <a:xfrm>
            <a:off x="412700" y="1892614"/>
            <a:ext cx="5661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JULIANA ACORDA BEM CEDINHO</a:t>
            </a:r>
            <a:b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TOMA CAFÉ QUENTINHO</a:t>
            </a:r>
            <a:b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</a:t>
            </a:r>
            <a:r>
              <a:rPr lang="pt-BR" sz="1800" b="0" i="0" u="none" strike="noStrike" cap="none">
                <a:solidFill>
                  <a:srgbClr val="000000"/>
                </a:solidFill>
                <a:highlight>
                  <a:srgbClr val="9C75B9"/>
                </a:highlight>
                <a:latin typeface="Arial"/>
                <a:ea typeface="Arial"/>
                <a:cs typeface="Arial"/>
                <a:sym typeface="Arial"/>
              </a:rPr>
              <a:t>XÍCARA DE VIDRO</a:t>
            </a: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HORA DO ALMOÇO</a:t>
            </a:r>
            <a:b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COLOCA A COMIDA NO </a:t>
            </a:r>
            <a:r>
              <a:rPr lang="pt-BR" sz="1800" b="0" i="0" u="none" strike="noStrike" cap="none">
                <a:solidFill>
                  <a:srgbClr val="000000"/>
                </a:solidFill>
                <a:highlight>
                  <a:srgbClr val="9C75B9"/>
                </a:highlight>
                <a:latin typeface="Arial"/>
                <a:ea typeface="Arial"/>
                <a:cs typeface="Arial"/>
                <a:sym typeface="Arial"/>
              </a:rPr>
              <a:t>PRATO</a:t>
            </a:r>
            <a:br>
              <a:rPr lang="pt-BR" sz="1800" b="0" i="0" u="none" strike="noStrike" cap="none">
                <a:solidFill>
                  <a:srgbClr val="000000"/>
                </a:solidFill>
                <a:highlight>
                  <a:srgbClr val="9C75B9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cap="none">
                <a:solidFill>
                  <a:srgbClr val="000000"/>
                </a:solidFill>
                <a:highlight>
                  <a:srgbClr val="9C75B9"/>
                </a:highlight>
                <a:latin typeface="Arial"/>
                <a:ea typeface="Arial"/>
                <a:cs typeface="Arial"/>
                <a:sym typeface="Arial"/>
              </a:rPr>
              <a:t>DE CERÂMICA</a:t>
            </a: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TÃO BONITO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ELABORADO PARA FINS DIDÁTICOS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0"/>
          <p:cNvSpPr txBox="1"/>
          <p:nvPr/>
        </p:nvSpPr>
        <p:spPr>
          <a:xfrm>
            <a:off x="7081197" y="2051439"/>
            <a:ext cx="1203431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0"/>
          <p:cNvSpPr txBox="1"/>
          <p:nvPr/>
        </p:nvSpPr>
        <p:spPr>
          <a:xfrm>
            <a:off x="7013464" y="3050832"/>
            <a:ext cx="1338899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MINERAL</a:t>
            </a:r>
            <a:endParaRPr/>
          </a:p>
        </p:txBody>
      </p:sp>
      <p:sp>
        <p:nvSpPr>
          <p:cNvPr id="301" name="Google Shape;301;p30"/>
          <p:cNvSpPr txBox="1"/>
          <p:nvPr/>
        </p:nvSpPr>
        <p:spPr>
          <a:xfrm>
            <a:off x="7013466" y="4050165"/>
            <a:ext cx="1419334" cy="400110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VEGETAL</a:t>
            </a:r>
            <a:endParaRPr/>
          </a:p>
        </p:txBody>
      </p:sp>
      <p:sp>
        <p:nvSpPr>
          <p:cNvPr id="302" name="Google Shape;302;p30"/>
          <p:cNvSpPr txBox="1">
            <a:spLocks noGrp="1"/>
          </p:cNvSpPr>
          <p:nvPr>
            <p:ph type="title"/>
          </p:nvPr>
        </p:nvSpPr>
        <p:spPr>
          <a:xfrm>
            <a:off x="2288249" y="206118"/>
            <a:ext cx="2210898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303" name="Google Shape;30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3292" y="255745"/>
            <a:ext cx="357416" cy="40323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0"/>
          <p:cNvSpPr/>
          <p:nvPr/>
        </p:nvSpPr>
        <p:spPr>
          <a:xfrm>
            <a:off x="6711050" y="2852925"/>
            <a:ext cx="1939800" cy="852300"/>
          </a:xfrm>
          <a:prstGeom prst="ellipse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"/>
          <p:cNvSpPr txBox="1">
            <a:spLocks noGrp="1"/>
          </p:cNvSpPr>
          <p:nvPr>
            <p:ph type="body" idx="1"/>
          </p:nvPr>
        </p:nvSpPr>
        <p:spPr>
          <a:xfrm>
            <a:off x="3528618" y="847866"/>
            <a:ext cx="5343156" cy="344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CONHECEMOS ALGUMAS CARACTERÍSTICAS DOS MATERIAIS VIDRO, CERÂMICA, BORRACHA E LÃ;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A ORIGEM VEGETAL, MINERAL OU ANIMAL DESTES MATERIAIS;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Char char="●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QUE ESTES MATERIAIS PASSAM POR TRANSFORMAÇÕES, PARA SEREM TRANSFORMADOS EM OBJETOS.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dirty="0"/>
              <a:t>VIDRO, CERÂMICA, BORRACHA, LÃ E SUAS ORIGENS.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4434187" y="283114"/>
            <a:ext cx="4275438" cy="440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IDENTIFICAR A ORIGEM VEGETAL, MINERAL OU ANIMAL DESTES MATERIAIS;</a:t>
            </a:r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CONHECER ALGUMAS CARACTERÍSTICAS  DOS MATERIAIS VIDRO, CERÂMICA, BORRACHA E LÃ</a:t>
            </a:r>
            <a:endParaRPr dirty="0"/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IDENTIFICAR QUE ESTES MATERIAIS PASSAM POR TRANSFORMAÇÕES, PARA SEREM TRANSFORMADOS EM OBJETOS.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f089dde28e_2_41"/>
          <p:cNvSpPr txBox="1">
            <a:spLocks noGrp="1"/>
          </p:cNvSpPr>
          <p:nvPr>
            <p:ph type="subTitle" idx="2"/>
          </p:nvPr>
        </p:nvSpPr>
        <p:spPr>
          <a:xfrm rot="-60000">
            <a:off x="131838" y="175148"/>
            <a:ext cx="2282376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AGORA É COM VOCÊ!</a:t>
            </a:r>
            <a:endParaRPr/>
          </a:p>
        </p:txBody>
      </p:sp>
      <p:sp>
        <p:nvSpPr>
          <p:cNvPr id="315" name="Google Shape;315;g2f089dde28e_2_41"/>
          <p:cNvSpPr txBox="1"/>
          <p:nvPr/>
        </p:nvSpPr>
        <p:spPr>
          <a:xfrm>
            <a:off x="422583" y="855116"/>
            <a:ext cx="75720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705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CIRCULE DE VERMELHO OS OBJETOS DE ORIGEM VEGETAL E DE AZUL OS DE ORIGEM ANIMAL.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6" name="Google Shape;316;g2f089dde28e_2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7248" y="265588"/>
            <a:ext cx="508795" cy="44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2f089dde28e_2_41" descr="Uma imagem contendo macacão, fralda&#10;&#10;Descrição gerada automaticamente"/>
          <p:cNvPicPr preferRelativeResize="0"/>
          <p:nvPr/>
        </p:nvPicPr>
        <p:blipFill rotWithShape="1">
          <a:blip r:embed="rId4">
            <a:clrChange>
              <a:clrFrom>
                <a:srgbClr val="B2ECFA"/>
              </a:clrFrom>
              <a:clrTo>
                <a:srgbClr val="B2ECFA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681412" y="1583129"/>
            <a:ext cx="1781175" cy="123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2f089dde28e_2_41" descr="Uma imagem contendo edifício, tijolo&#10;&#10;Descrição gerada automaticamente"/>
          <p:cNvPicPr preferRelativeResize="0"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705951" y="1663296"/>
            <a:ext cx="1389017" cy="115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2f089dde28e_2_41" descr="Homem de roupa preta&#10;&#10;Descrição gerada automaticamente com confiança baixa"/>
          <p:cNvPicPr preferRelativeResize="0"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775013" y="3531708"/>
            <a:ext cx="1614004" cy="107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2f089dde28e_2_41" descr="Uma imagem contendo vestuário, calçado, couro, mesa&#10;&#10;Descrição gerada automaticamente"/>
          <p:cNvPicPr preferRelativeResize="0"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256671" y="1481191"/>
            <a:ext cx="197802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2f089dde28e_2_41" descr="Caixa de papelão&#10;&#10;Descrição gerada automaticamente"/>
          <p:cNvPicPr preferRelativeResize="0"/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754983" y="2964925"/>
            <a:ext cx="129095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2f089dde28e_2_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29795" y="235853"/>
            <a:ext cx="511629" cy="500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Desenho de uma cadeira&#10;&#10;Descrição gerada automaticamente com confiança média">
            <a:extLst>
              <a:ext uri="{FF2B5EF4-FFF2-40B4-BE49-F238E27FC236}">
                <a16:creationId xmlns:a16="http://schemas.microsoft.com/office/drawing/2014/main" id="{61774BE5-AF13-A2B4-AE67-DDE539C4D1E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6521" y="3038646"/>
            <a:ext cx="1290956" cy="167475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0d2c98d0b_0_16"/>
          <p:cNvSpPr txBox="1">
            <a:spLocks noGrp="1"/>
          </p:cNvSpPr>
          <p:nvPr>
            <p:ph type="subTitle" idx="2"/>
          </p:nvPr>
        </p:nvSpPr>
        <p:spPr>
          <a:xfrm rot="-60188">
            <a:off x="171704" y="171915"/>
            <a:ext cx="2621802" cy="3675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INDICAÇÃO DE VÍDEO</a:t>
            </a:r>
            <a:endParaRPr/>
          </a:p>
        </p:txBody>
      </p:sp>
      <p:sp>
        <p:nvSpPr>
          <p:cNvPr id="329" name="Google Shape;329;g2f0d2c98d0b_0_16"/>
          <p:cNvSpPr txBox="1"/>
          <p:nvPr/>
        </p:nvSpPr>
        <p:spPr>
          <a:xfrm>
            <a:off x="567800" y="993794"/>
            <a:ext cx="30000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PARA SABER MAIS, ASSISTA AO VÍDEO: </a:t>
            </a:r>
            <a:r>
              <a:rPr lang="pt-BR" sz="2000" b="1" i="1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“COMO É FEITA A BOLINHA DE GUDE”,</a:t>
            </a:r>
            <a:r>
              <a:rPr lang="pt-BR" sz="2000" b="1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DO CANAL </a:t>
            </a:r>
            <a:r>
              <a:rPr lang="pt-BR" sz="2000" b="0" i="1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MANUAL DO MUNDO!</a:t>
            </a:r>
            <a:r>
              <a:rPr lang="pt-BR" sz="200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 ACESSANDO O LINK. </a:t>
            </a:r>
            <a:endParaRPr sz="2000" b="0" i="0" u="none" strike="noStrike" cap="none">
              <a:solidFill>
                <a:srgbClr val="0F0F0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Google Shape;330;g2f0d2c98d0b_0_16"/>
          <p:cNvGrpSpPr/>
          <p:nvPr/>
        </p:nvGrpSpPr>
        <p:grpSpPr>
          <a:xfrm>
            <a:off x="3636962" y="3475686"/>
            <a:ext cx="4945856" cy="635048"/>
            <a:chOff x="3028462" y="3045456"/>
            <a:chExt cx="3872420" cy="635048"/>
          </a:xfrm>
        </p:grpSpPr>
        <p:sp>
          <p:nvSpPr>
            <p:cNvPr id="331" name="Google Shape;331;g2f0d2c98d0b_0_16">
              <a:hlinkClick r:id="rId3"/>
            </p:cNvPr>
            <p:cNvSpPr txBox="1"/>
            <p:nvPr/>
          </p:nvSpPr>
          <p:spPr>
            <a:xfrm>
              <a:off x="3357282" y="3280304"/>
              <a:ext cx="3543600" cy="4002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400" b="0" i="0" u="sng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https://youtu.be/vP3zJmtkhxc?si=s8wz7P3jhZFdv9Xg</a:t>
              </a: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2" name="Google Shape;332;g2f0d2c98d0b_0_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28462" y="3045456"/>
              <a:ext cx="4679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3" name="Google Shape;333;g2f0d2c98d0b_0_16" title="Como é feita a BOLINHA DE GUDE #Boravê com Mari Fulfaro 🔵Manual do Mund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34629" y="751608"/>
            <a:ext cx="4250391" cy="2401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/>
        </p:nvSpPr>
        <p:spPr>
          <a:xfrm>
            <a:off x="459300" y="713913"/>
            <a:ext cx="8490900" cy="430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 bibliográfica:</a:t>
            </a:r>
            <a:b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EMBRAPA. </a:t>
            </a: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Seringueira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Disponível em:</a:t>
            </a:r>
            <a:r>
              <a:rPr lang="pt-BR" sz="1600" b="0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https://www.embrapa.br/contando-ciencia/biotecnologia/-/asset_publisher/wNet9XcMlLFn/content/seringueira/1355746?inheritRedirect=false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20 ago. 2024.</a:t>
            </a:r>
            <a:b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NOVA ESCOLA. </a:t>
            </a: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Objetos e materiais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Disponível em:</a:t>
            </a:r>
            <a:r>
              <a:rPr lang="pt-BR" sz="1600" b="0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https://novaescola.org.br/planos-de-aula/fundamental/2ano/ciencias/objetos-e-materiais/1787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20 ago. 2024.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16eed587d_0_0"/>
          <p:cNvSpPr txBox="1"/>
          <p:nvPr/>
        </p:nvSpPr>
        <p:spPr>
          <a:xfrm>
            <a:off x="459300" y="713913"/>
            <a:ext cx="8490900" cy="320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b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de capa: SEDUC.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3 - 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Getty Images</a:t>
            </a:r>
            <a:endParaRPr lang="pt-BR"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5 a 12, 15 e 16,  20 – 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Getty Images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21 –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Youtube. Disponível em: </a:t>
            </a:r>
            <a:r>
              <a:rPr lang="pt-BR" sz="18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</a:t>
            </a:r>
            <a:r>
              <a:rPr lang="pt-BR" sz="18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watch?v</a:t>
            </a:r>
            <a:r>
              <a:rPr lang="pt-BR" sz="18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=vP3zJmtkhxc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20 ago. 2024.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 txBox="1"/>
          <p:nvPr/>
        </p:nvSpPr>
        <p:spPr>
          <a:xfrm>
            <a:off x="363487" y="876940"/>
            <a:ext cx="4681500" cy="3785611"/>
          </a:xfrm>
          <a:prstGeom prst="rect">
            <a:avLst/>
          </a:prstGeom>
          <a:solidFill>
            <a:srgbClr val="9C75B9">
              <a:alpha val="2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JÁ SABE QUE O PLÁSTICO E A MADEIRA PASSARAM POR TRANSFORMAÇÕES. AGORA, OBSERVE OS OBJETOS AO LADO</a:t>
            </a:r>
            <a:r>
              <a:rPr lang="pt-BR" sz="2000" dirty="0"/>
              <a:t>.</a:t>
            </a:r>
            <a:endParaRPr dirty="0"/>
          </a:p>
          <a:p>
            <a:pPr marL="3429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ESSES OBJETOS SÃO FEITOS DE QUAIS MATERIAIS?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SABE SE ESSES OBJETOS TAMBÉM PASSARAM POR ALGUMA TRANSFORMAÇÃO?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SÃO ELAS?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0"/>
          <p:cNvSpPr txBox="1"/>
          <p:nvPr/>
        </p:nvSpPr>
        <p:spPr>
          <a:xfrm>
            <a:off x="5779037" y="427488"/>
            <a:ext cx="2991783" cy="430871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HÁBITOS DE DISCUSSÃO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8975" y="1062576"/>
            <a:ext cx="1714499" cy="195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9165" y="1283801"/>
            <a:ext cx="2126334" cy="156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8975" y="3437103"/>
            <a:ext cx="1715677" cy="110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7596" y="297549"/>
            <a:ext cx="587150" cy="49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Uma imagem contendo edifício, tijolo&#10;&#10;Descrição gerada automaticamente">
            <a:extLst>
              <a:ext uri="{FF2B5EF4-FFF2-40B4-BE49-F238E27FC236}">
                <a16:creationId xmlns:a16="http://schemas.microsoft.com/office/drawing/2014/main" id="{C55BC150-204E-69D8-C3F3-0E88C4603A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93474" y="3270992"/>
            <a:ext cx="2000208" cy="15012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/>
          <p:nvPr/>
        </p:nvSpPr>
        <p:spPr>
          <a:xfrm rot="743">
            <a:off x="7611375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"/>
          <p:cNvSpPr txBox="1"/>
          <p:nvPr/>
        </p:nvSpPr>
        <p:spPr>
          <a:xfrm>
            <a:off x="463225" y="857375"/>
            <a:ext cx="778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2"/>
          <p:cNvSpPr txBox="1"/>
          <p:nvPr/>
        </p:nvSpPr>
        <p:spPr>
          <a:xfrm>
            <a:off x="642925" y="1064175"/>
            <a:ext cx="5091900" cy="31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27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12"/>
          <p:cNvSpPr txBox="1"/>
          <p:nvPr/>
        </p:nvSpPr>
        <p:spPr>
          <a:xfrm>
            <a:off x="757086" y="907159"/>
            <a:ext cx="7493239" cy="334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OBJETOS QUE USAMOS NO DIA A DIA PODEM SER FEITOS DE MATERIAIS NATURAIS, EXTRAÍDOS DIRETAMENTE DA NATUREZA, OU DE MATERIAIS SINTÉTICOS, PRODUZIDOS PELO HOMEM A PARTIR DE PROCESSOS INDUSTRIAIS.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ELES PODEM TER ORIGEM ANIMAL, VEGETAL OU MINERAL. OBSERVE: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2"/>
          <p:cNvSpPr txBox="1"/>
          <p:nvPr/>
        </p:nvSpPr>
        <p:spPr>
          <a:xfrm>
            <a:off x="6094347" y="282662"/>
            <a:ext cx="2760446" cy="430871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VIREM E CONVERSEM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4825" y="168756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/>
          <p:nvPr/>
        </p:nvSpPr>
        <p:spPr>
          <a:xfrm rot="743">
            <a:off x="7611375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"/>
          <p:cNvSpPr txBox="1"/>
          <p:nvPr/>
        </p:nvSpPr>
        <p:spPr>
          <a:xfrm>
            <a:off x="463225" y="857375"/>
            <a:ext cx="778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2"/>
          <p:cNvSpPr txBox="1"/>
          <p:nvPr/>
        </p:nvSpPr>
        <p:spPr>
          <a:xfrm>
            <a:off x="642925" y="1064175"/>
            <a:ext cx="5091900" cy="31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27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0" name="Google Shape;14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367" y="1638005"/>
            <a:ext cx="1537608" cy="184464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2"/>
          <p:cNvSpPr txBox="1"/>
          <p:nvPr/>
        </p:nvSpPr>
        <p:spPr>
          <a:xfrm>
            <a:off x="463225" y="3342896"/>
            <a:ext cx="2672625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LÃ – ORIGEM ANIMAL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2"/>
          <p:cNvSpPr txBox="1"/>
          <p:nvPr/>
        </p:nvSpPr>
        <p:spPr>
          <a:xfrm>
            <a:off x="3196892" y="2013118"/>
            <a:ext cx="3005128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BORRACHA – ORIGEM VEGETAL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2"/>
          <p:cNvSpPr txBox="1"/>
          <p:nvPr/>
        </p:nvSpPr>
        <p:spPr>
          <a:xfrm>
            <a:off x="6453936" y="3388567"/>
            <a:ext cx="23148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VIDRO – ORIGEM MINERAL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2"/>
          <p:cNvSpPr txBox="1"/>
          <p:nvPr/>
        </p:nvSpPr>
        <p:spPr>
          <a:xfrm>
            <a:off x="6094347" y="282662"/>
            <a:ext cx="2760446" cy="430871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VIREM E CONVERSEM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2"/>
          <p:cNvSpPr txBox="1"/>
          <p:nvPr/>
        </p:nvSpPr>
        <p:spPr>
          <a:xfrm>
            <a:off x="948262" y="4342916"/>
            <a:ext cx="6369900" cy="435600"/>
          </a:xfrm>
          <a:prstGeom prst="rect">
            <a:avLst/>
          </a:prstGeom>
          <a:solidFill>
            <a:srgbClr val="E0D3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DESSES MATERIAIS VOCÊ MAIS UTILIZA?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34825" y="168756"/>
            <a:ext cx="587150" cy="49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2" descr="Urso de pelúcia colorido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373" y="1464375"/>
            <a:ext cx="2480532" cy="182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Uma imagem contendo edifício, tijolo&#10;&#10;Descrição gerada automaticamente">
            <a:extLst>
              <a:ext uri="{FF2B5EF4-FFF2-40B4-BE49-F238E27FC236}">
                <a16:creationId xmlns:a16="http://schemas.microsoft.com/office/drawing/2014/main" id="{40181E28-2F8B-9421-36F4-E48A67F75F2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3169" y="662679"/>
            <a:ext cx="2000208" cy="150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5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/>
        </p:nvSpPr>
        <p:spPr>
          <a:xfrm rot="743">
            <a:off x="7611336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419516" y="1137485"/>
            <a:ext cx="8259900" cy="69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LÃ NATURAL É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ORIGEM ANIMAL.</a:t>
            </a:r>
            <a:endParaRPr/>
          </a:p>
        </p:txBody>
      </p:sp>
      <p:sp>
        <p:nvSpPr>
          <p:cNvPr id="155" name="Google Shape;155;p20"/>
          <p:cNvSpPr txBox="1"/>
          <p:nvPr/>
        </p:nvSpPr>
        <p:spPr>
          <a:xfrm>
            <a:off x="464584" y="494410"/>
            <a:ext cx="8749800" cy="945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AGORA, VAMOS ENTENDER QUAL É A ORIGEM DE ALGUNS MATERIAIS: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3293164" y="1648493"/>
            <a:ext cx="5642426" cy="332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 É UMA FIBRA RETIRADA DE ANIMAIS COMO OVELHAS, CABRAS, CAMELOS, ENTRE OUTROS. OS PELOS DOS ANIMAIS SÃO TOSQUIADOS, OU SEJA CORTADOS, A LÃ É PROCESSADA, MANUALMENTE OU INDUSTRIALMENTE, PARA FABRICAÇÃO DE ROUPAS, POR EXEMPLO. AS BLUSAS DE LÃ SÃO MACIAS E AJUDAM A MANTER O CORPO AQUECIDO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20" descr="Homem com ovelhas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584" y="1959427"/>
            <a:ext cx="2667651" cy="2338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/>
        </p:nvSpPr>
        <p:spPr>
          <a:xfrm rot="743">
            <a:off x="7611336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532485" y="526626"/>
            <a:ext cx="8259900" cy="69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BORRACHA É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ORIGEM VEGETAL.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3546683" y="1053973"/>
            <a:ext cx="5155267" cy="372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 É UM MATERIAL, EXTRAÍDO DE VEGETAIS, NORMALMENTE DE UMA ÁRVORE CHAMADA SERINGUEIRA. PARA A RETIRADA DO LÁTEX,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QUE É UM LÍQUIDO BRANCO DE ASPECTO LEITOSO, É FEITO UM CORTE NO CAULE, O LÁTEX ESCORRE ATÉ UM RECIPIENTE.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 BORRACHA É MATERIAL FLEXÍVEL E NÃO QUEBRA FACILMENTE COMO O VIDRO.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65" name="Google Shape;165;p21" descr="Uma imagem contendo ao ar livre, grama, velho, de madeir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809" y="1220119"/>
            <a:ext cx="2635551" cy="3362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/>
          <p:nvPr/>
        </p:nvSpPr>
        <p:spPr>
          <a:xfrm rot="743">
            <a:off x="7611336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612057" y="648287"/>
            <a:ext cx="8259900" cy="616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CERÂMICA É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ORIGEM MINERAL.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3716690" y="1083841"/>
            <a:ext cx="5155267" cy="3980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 É COMPOSTA PRINCIPALMENTE DE FELDSPATO, QUARTZO E ARGILA. A CERÂMICA É MOLDADA, PASSA POR UM PROCESSO DE SECAGEM E DEPOIS VAI PARA UM FORNO EXTREMAMENTE QUENTE. DEPENDENDO DA FINALIDADE, PODE PASSAR POR UM PROCESSO DE ACABAMENTO.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2" descr="Uma imagem contendo no interior, garrafa, xícara,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559" y="1899080"/>
            <a:ext cx="2757474" cy="1838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/>
          <p:nvPr/>
        </p:nvSpPr>
        <p:spPr>
          <a:xfrm rot="743">
            <a:off x="7611336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4030133" y="1295811"/>
            <a:ext cx="4968442" cy="3057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CERÂMICA É UTILIZADA PARA FAZER TIJOLOS, PISOS, VASOS SANITÁRIOS, PEÇAS DE COZINHA, ENTRE OUTROS UTENSÍLIOS. A CERÂMICA É UM MATERIAL DURO, MAS PODE QUEBRAR.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23" descr="Uma imagem contendo pessoa, objeto, mesa, no interior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775" y="1333274"/>
            <a:ext cx="3439800" cy="2289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1D92A414-CDC4-4EAB-94DF-7FBE434EE3DF}"/>
</file>

<file path=customXml/itemProps2.xml><?xml version="1.0" encoding="utf-8"?>
<ds:datastoreItem xmlns:ds="http://schemas.openxmlformats.org/officeDocument/2006/customXml" ds:itemID="{D8DADA23-6E74-4B5C-BAEC-045EACDA3A6F}"/>
</file>

<file path=customXml/itemProps3.xml><?xml version="1.0" encoding="utf-8"?>
<ds:datastoreItem xmlns:ds="http://schemas.openxmlformats.org/officeDocument/2006/customXml" ds:itemID="{8149AF66-6D5E-4DC6-9696-020354D32B7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1671</Words>
  <Application>Microsoft Office PowerPoint</Application>
  <PresentationFormat>Apresentação na tela (16:9)</PresentationFormat>
  <Paragraphs>146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5" baseType="lpstr">
      <vt:lpstr>Arial</vt:lpstr>
      <vt:lpstr>Grandstander SemiBold</vt:lpstr>
      <vt:lpstr>Grandstander</vt:lpstr>
      <vt:lpstr>Montserrat</vt:lpstr>
      <vt:lpstr>Verdana</vt:lpstr>
      <vt:lpstr>Times New Roman</vt:lpstr>
      <vt:lpstr>Calibri</vt:lpstr>
      <vt:lpstr>Grandstander Medium</vt:lpstr>
      <vt:lpstr>Trebuchet MS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Lucelia Queiroz Calvo</cp:lastModifiedBy>
  <cp:revision>1</cp:revision>
  <dcterms:modified xsi:type="dcterms:W3CDTF">2025-01-07T15:21:41Z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