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4"/>
    <p:sldMasterId id="2147483662" r:id="rId5"/>
  </p:sldMasterIdLst>
  <p:notesMasterIdLst>
    <p:notesMasterId r:id="rId34"/>
  </p:notesMasterIdLst>
  <p:sldIdLst>
    <p:sldId id="256" r:id="rId6"/>
    <p:sldId id="257" r:id="rId7"/>
    <p:sldId id="268" r:id="rId8"/>
    <p:sldId id="327" r:id="rId9"/>
    <p:sldId id="258" r:id="rId10"/>
    <p:sldId id="282" r:id="rId11"/>
    <p:sldId id="328" r:id="rId12"/>
    <p:sldId id="279" r:id="rId13"/>
    <p:sldId id="329" r:id="rId14"/>
    <p:sldId id="280" r:id="rId15"/>
    <p:sldId id="278" r:id="rId16"/>
    <p:sldId id="270" r:id="rId17"/>
    <p:sldId id="330" r:id="rId18"/>
    <p:sldId id="271" r:id="rId19"/>
    <p:sldId id="273" r:id="rId20"/>
    <p:sldId id="331" r:id="rId21"/>
    <p:sldId id="286" r:id="rId22"/>
    <p:sldId id="332" r:id="rId23"/>
    <p:sldId id="284" r:id="rId24"/>
    <p:sldId id="285" r:id="rId25"/>
    <p:sldId id="333" r:id="rId26"/>
    <p:sldId id="287" r:id="rId27"/>
    <p:sldId id="334" r:id="rId28"/>
    <p:sldId id="261" r:id="rId29"/>
    <p:sldId id="262" r:id="rId30"/>
    <p:sldId id="325" r:id="rId31"/>
    <p:sldId id="326" r:id="rId32"/>
    <p:sldId id="263" r:id="rId33"/>
  </p:sldIdLst>
  <p:sldSz cx="9144000" cy="5143500" type="screen16x9"/>
  <p:notesSz cx="6858000" cy="9144000"/>
  <p:embeddedFontLst>
    <p:embeddedFont>
      <p:font typeface="Grandstander" pitchFamily="2" charset="77"/>
      <p:regular r:id="rId35"/>
      <p:bold r:id="rId36"/>
      <p:italic r:id="rId37"/>
      <p:boldItalic r:id="rId38"/>
    </p:embeddedFont>
    <p:embeddedFont>
      <p:font typeface="Grandstander Medium" pitchFamily="2" charset="77"/>
      <p:regular r:id="rId39"/>
      <p:bold r:id="rId40"/>
      <p:italic r:id="rId41"/>
      <p:boldItalic r:id="rId42"/>
    </p:embeddedFont>
    <p:embeddedFont>
      <p:font typeface="Grandstander SemiBold" pitchFamily="2" charset="77"/>
      <p:regular r:id="rId43"/>
      <p:bold r:id="rId44"/>
      <p:italic r:id="rId45"/>
      <p:boldItalic r:id="rId46"/>
    </p:embeddedFont>
    <p:embeddedFont>
      <p:font typeface="Lato" panose="020F0502020204030203" pitchFamily="34" charset="0"/>
      <p:regular r:id="rId47"/>
      <p:bold r:id="rId48"/>
      <p:italic r:id="rId49"/>
      <p:boldItalic r:id="rId50"/>
    </p:embeddedFont>
    <p:embeddedFont>
      <p:font typeface="Verdana" panose="020B0604030504040204" pitchFamily="34" charset="0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8" roundtripDataSignature="AMtx7mgoK07ktFY/c4PYBJ0h4WE6I+5Lz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97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B3C2537-F53F-436B-914A-42556BB01F7F}">
  <a:tblStyle styleId="{1B3C2537-F53F-436B-914A-42556BB01F7F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EEEF"/>
          </a:solidFill>
        </a:fill>
      </a:tcStyle>
    </a:wholeTbl>
    <a:band1H>
      <a:tcTxStyle b="off" i="off"/>
      <a:tcStyle>
        <a:tcBdr/>
        <a:fill>
          <a:solidFill>
            <a:srgbClr val="D5DBDE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D5DBDE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87" autoAdjust="0"/>
    <p:restoredTop sz="87075" autoAdjust="0"/>
  </p:normalViewPr>
  <p:slideViewPr>
    <p:cSldViewPr snapToGrid="0">
      <p:cViewPr varScale="1">
        <p:scale>
          <a:sx n="142" d="100"/>
          <a:sy n="142" d="100"/>
        </p:scale>
        <p:origin x="1448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5.fntdata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customschemas.google.com/relationships/presentationmetadata" Target="metadata"/><Relationship Id="rId5" Type="http://schemas.openxmlformats.org/officeDocument/2006/relationships/slideMaster" Target="slideMasters/slideMaster2.xml"/><Relationship Id="rId61" Type="http://schemas.openxmlformats.org/officeDocument/2006/relationships/theme" Target="theme/theme1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8" Type="http://schemas.openxmlformats.org/officeDocument/2006/relationships/slide" Target="slides/slide3.xml"/><Relationship Id="rId51" Type="http://schemas.openxmlformats.org/officeDocument/2006/relationships/font" Target="fonts/font17.fntdata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59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font" Target="fonts/font7.fntdata"/><Relationship Id="rId54" Type="http://schemas.openxmlformats.org/officeDocument/2006/relationships/font" Target="fonts/font20.fntdata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6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75278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42272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efbe606fc3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efbe606fc3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https://www.gettyimages.com.br/detail/ilustra%C3%A7%C3%A3o/set-of-different-kids-with-various-postures-ilustra%C3%A7%C3%A3o-royalty-free/1441610912?phrase=IMAGEM+DE+MENINA+ACENANDO+&amp;adppopup=true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45741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efbe606fc3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efbe606fc3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https://www.gettyimages.com.br/detail/ilustra%C3%A7%C3%A3o/set-of-different-kids-with-various-postures-ilustra%C3%A7%C3%A3o-royalty-free/1441610912?phrase=IMAGEM+DE+MENINA+ACENANDO+&amp;adppopup=true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https://www.gettyimages.com.br/detail/ilustra%C3%A7%C3%A3o/supermarket-with-people-shopping-dollar-store-ilustra%C3%A7%C3%A3o-royalty-free/1493951545?phrase=SUPERMERCADO+POR+DENTRO&amp;adppopup=true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609476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efbe606fc3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efbe606fc3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https://www.gettyimages.com.br/detail/ilustra%C3%A7%C3%A3o/puzzle-icons-ilustra%C3%A7%C3%A3o-royalty-free/167199707?phrase=pe%C3%A7as+quebra+cabe%C3%A7a&amp;adppopup=true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https://www.gettyimages.com.br/detail/ilustra%C3%A7%C3%A3o/set-of-different-kids-with-various-postures-ilustra%C3%A7%C3%A3o-royalty-free/1441610912?phrase=IMAGEM+DE+MENINA+ACENANDO+&amp;adppopup=true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807645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efbe606fc3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efbe606fc3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https://www.gettyimages.com.br/detail/ilustra%C3%A7%C3%A3o/happy-mom-tell-story-in-bed-room-to-daughter-ilustra%C3%A7%C3%A3o-royalty-free/1201029228?phrase=lendo+uma+hist%C3%B3ria+de+dormir&amp;adppopup=true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407110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efbe606fc3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efbe606fc3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https://www.gettyimages.com.br/detail/ilustra%C3%A7%C3%A3o/day-and-night-sun-and-moon-ilustra%C3%A7%C3%A3o-royalty-free/1194224249?phrase=IMAGEM+DE+DIA+E+NOITE&amp;adppopup=true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093956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efbe606fc3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2efbe606fc3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https://www.gettyimages.com.br/detail/ilustra%C3%A7%C3%A3o/day-and-night-icon-sun-on-orange-background-ilustra%C3%A7%C3%A3o-royalty-free/1415184112?phrase=DIA+E+NOITE&amp;adppopup=true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05379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efbe606fc3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2efbe606fc3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https://www.gettyimages.com.br/detail/ilustra%C3%A7%C3%A3o/day-and-night-icon-sun-on-orange-background-ilustra%C3%A7%C3%A3o-royalty-free/1415184112?phrase=DIA+E+NOITE&amp;adppopup=true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66691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efbe606fc3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2efbe606fc3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https://www.gettyimages.com.br/detail/ilustra%C3%A7%C3%A3o/little-kid-wake-up-in-the-morning-ilustra%C3%A7%C3%A3o-royalty-free/1399103370?phrase=atividades+rotina+dia+crian%C3%A7a&amp;adppopup=true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https://www.gettyimages.com.br/detail/ilustra%C3%A7%C3%A3o/little-kid-sleep-in-the-room-at-night-ilustra%C3%A7%C3%A3o-royalty-free/1399103368?phrase=colorfuel+studio&amp;adppopup=true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https://www.gettyimages.com.br/detail/ilustra%C3%A7%C3%A3o/happy-cute-little-kid-boy-and-girl-plant-ilustra%C3%A7%C3%A3o-royalty-free/1210449054?phrase=colorfuel+studio+tarde&amp;adppopup=true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https://www.gettyimages.com.br/detail/ilustra%C3%A7%C3%A3o/opposite-wordcard-for-day-and-night-ilustra%C3%A7%C3%A3o-royalty-free/827495836?phrase=janela+dia&amp;adppopup=true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https://www.gettyimages.com.br/detail/ilustra%C3%A7%C3%A3o/little-kids-say-good-morning-to-teacher-ilustra%C3%A7%C3%A3o-royalty-free/1415548533?phrase=colorfuel+studio+manh%C3%A3&amp;adppopup=true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https://www.gettyimages.com.br/detail/ilustra%C3%A7%C3%A3o/happy-cute-little-kid-boy-girl-play-with-pet-ilustra%C3%A7%C3%A3o-royalty-free/1262812830?phrase=colorfuel+studio+cachorro&amp;adppopup=true 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https://www.gettyimages.com.br/detail/ilustra%C3%A7%C3%A3o/happy-cute-kid-boy-brush-clean-teeth-ilustra%C3%A7%C3%A3o-royalty-free/1192771844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401160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efbe606fc3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2efbe606fc3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https://www.gettyimages.com.br/detail/ilustra%C3%A7%C3%A3o/little-kid-wake-up-in-the-morning-ilustra%C3%A7%C3%A3o-royalty-free/1399103370?phrase=atividades+rotina+dia+crian%C3%A7a&amp;adppopup=true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https://www.gettyimages.com.br/detail/ilustra%C3%A7%C3%A3o/little-kid-sleep-in-the-room-at-night-ilustra%C3%A7%C3%A3o-royalty-free/1399103368?phrase=colorfuel+studio&amp;adppopup=true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https://www.gettyimages.com.br/detail/ilustra%C3%A7%C3%A3o/happy-cute-little-kid-boy-and-girl-plant-ilustra%C3%A7%C3%A3o-royalty-free/1210449054?phrase=colorfuel+studio+tarde&amp;adppopup=true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https://www.gettyimages.com.br/detail/ilustra%C3%A7%C3%A3o/opposite-wordcard-for-day-and-night-ilustra%C3%A7%C3%A3o-royalty-free/827495836?phrase=janela+dia&amp;adppopup=true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https://www.gettyimages.com.br/detail/ilustra%C3%A7%C3%A3o/little-kids-say-good-morning-to-teacher-ilustra%C3%A7%C3%A3o-royalty-free/1415548533?phrase=colorfuel+studio+manh%C3%A3&amp;adppopup=true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https://www.gettyimages.com.br/detail/ilustra%C3%A7%C3%A3o/happy-cute-little-kid-boy-girl-play-with-pet-ilustra%C3%A7%C3%A3o-royalty-free/1262812830?phrase=colorfuel+studio+cachorro&amp;adppopup=true  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https://www.gettyimages.com.br/detail/ilustra%C3%A7%C3%A3o/happy-cute-kid-boy-brush-clean-teeth-ilustra%C3%A7%C3%A3o-royalty-free/1192771844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413406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efbe606fc3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2efbe606fc3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https://www.gettyimages.com.br/detail/ilustra%C3%A7%C3%A3o/boy-working-in-home-many-action-ilustra%C3%A7%C3%A3o-royalty-free/507496026?phrase=ROTINA+DI%C3%81RIA++FOFO&amp;adppopup=true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https://www.gettyimages.com.br/detail/ilustra%C3%A7%C3%A3o/vector-illustration-daily-activities-routine-ilustra%C3%A7%C3%A3o-royalty-free/1337040882?phrase=ROTINA+DI%C3%81RIA++FOFO&amp;adppopup=true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https://www.gettyimages.com.br/detail/ilustra%C3%A7%C3%A3o/set-of-daily-cute-boy-vector-illustration-ilustra%C3%A7%C3%A3o-royalty-free/1417523882?phrase=ROTINA+DI%C3%81RIA++FOFO&amp;adppopup=true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https://www.gettyimages.com.br/detail/ilustra%C3%A7,%C3%A3o/the-daily-routine-of-a-cute-girl-on-a-white-ilustra%C3%A7%C3%A3o-royalty-free/1033902372?phrase=ROTINA+DI%C3%81RIA++FOFO&amp;adppopup=true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https://www.gettyimages.com.br/detail/ilustra%C3%A7%C3%A3o/teacher-and-student-vector-illustration-ilustra%C3%A7%C3%A3o-royalty-free/1171390585?phrase=crian%C3%A7as+na+escola&amp;adppopup=true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9375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9c09b808c8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g29c09b808c8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(EF02GE06) Relacionar o dia e a noite a diferentes tipos de atividades sociais (horário escolar, comercial, sono, entre outros), a partir da experiência familiar, escolar e/ou de comunidade.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981147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efbe606fc3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2efbe606fc3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46030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efbe606fc3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2efbe606fc3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https://www.gettyimages.com.br/detail/ilustra%C3%A7%C3%A3o/boy-working-in-home-many-action-ilustra%C3%A7%C3%A3o-royalty-free/507496026?phrase=ROTINA+DI%C3%81RIA++FOFO&amp;adppopup=true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https://www.gettyimages.com.br/detail/ilustra%C3%A7%C3%A3o/vector-illustration-daily-activities-routine-ilustra%C3%A7%C3%A3o-royalty-free/1337040882?phrase=ROTINA+DI%C3%81RIA++FOFO&amp;adppopup=true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https://www.gettyimages.com.br/detail/ilustra%C3%A7%C3%A3o/set-of-daily-cute-boy-vector-illustration-ilustra%C3%A7%C3%A3o-royalty-free/1417523882?phrase=ROTINA+DI%C3%81RIA++FOFO&amp;adppopup=true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https://www.gettyimages.com.br/detail/ilustra%C3%A7,%C3%A3o/the-daily-routine-of-a-cute-girl-on-a-white-ilustra%C3%A7%C3%A3o-royalty-free/1033902372?phrase=ROTINA+DI%C3%81RIA++FOFO&amp;adppopup=true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https://www.gettyimages.com.br/detail/ilustra%C3%A7%C3%A3o/teacher-and-student-vector-illustration-ilustra%C3%A7%C3%A3o-royalty-free/1171390585?phrase=crian%C3%A7as+na+escola&amp;adppopup=true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074159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c09b808c8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c09b808c8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https://www.gettyimages.com.br/detail/ilustra%C3%A7%C3%A3o/kids-everyday-activities-vector-set-children-ilustra%C3%A7%C3%A3o-royalty-free/897998886?phrase=ROTINA+DI%C3%81RIA++FOFO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768708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c09b808c8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c09b808c8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https://www.gettyimages.com.br/detail/ilustra%C3%A7%C3%A3o/kids-everyday-activities-vector-set-children-ilustra%C3%A7%C3%A3o-royalty-free/897998886?phrase=ROTINA+DI%C3%81RIA++FOFO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275918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9c09b808c8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g29c09b808c8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5532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efbe606fc3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2efbe606fc3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https://www.gettyimages.com.br/detail/ilustra%C3%A7%C3%A3o/day-and-night-icon-sun-on-orange-background-ilustra%C3%A7%C3%A3o-royalty-free/1415184112?phrase=DIA+E+NOITE&amp;adppopup=true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314642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c09b808c8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c09b808c8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18518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c09b808c8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c09b808c8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4064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072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https://www.gettyimages.com.br/detail/foto/cable-bridge-at-downtown-in-sao-paulo-brazil-imagem-royalty-free/1692910621?phrase=s%C3%A3o+paulo+de+dia&amp;adppopup=true</a:t>
            </a:r>
          </a:p>
          <a:p>
            <a:pPr marL="158750" indent="0">
              <a:buNone/>
            </a:pPr>
            <a:r>
              <a:rPr lang="pt-BR" dirty="0"/>
              <a:t>https://www.gettyimages.com.br/detail/foto/cityscapes-major-business-cities-s%C3%A3o-paulo-brazil-imagem-royalty-free/848702286?phrase=s%C3%A3o+paulo+de+NOITE</a:t>
            </a:r>
          </a:p>
        </p:txBody>
      </p:sp>
    </p:spTree>
    <p:extLst>
      <p:ext uri="{BB962C8B-B14F-4D97-AF65-F5344CB8AC3E}">
        <p14:creationId xmlns:p14="http://schemas.microsoft.com/office/powerpoint/2010/main" val="1825412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https://www.gettyimages.com.br/detail/ilustra%C3%A7%C3%A3o/day-and-night-sun-and-moon-light-or-dark-ilustra%C3%A7%C3%A3o-royalty-free/187436015?phrase=imagens+do+sol+e+da+noite&amp;adppopup=true 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4857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efbe606fc3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efbe606fc3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https://www.gettyimages.com.br/detail/foto/time-change-above-alpine-mountain-meadow-in-summer-imagem-royalty-free/1330521685?phrase=tempo+dia+e+noite&amp;adppopup=true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66100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efbe606fc3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efbe606fc3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https://www.gettyimages.com.br/detail/ilustra%C3%A7%C3%A3o/cute-little-gardener-holding-a-shovel-ilustra%C3%A7%C3%A3o-royalty-free/1401261557?phrase=IMAGEM+DE+MENINO+ACENANDO+&amp;adppopup=true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0727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efbe606fc3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efbe606fc3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https://www.gettyimages.com.br/detail/ilustra%C3%A7%C3%A3o/vector-illustration-of-a-horse-farm-and-ilustra%C3%A7%C3%A3o-royalty-free/1310046281?phrase=fazenda+e+cavalo&amp;adppopup=true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https://www.gettyimages.com.br/detail/ilustra%C3%A7%C3%A3o/cute-little-gardener-holding-a-shovel-ilustra%C3%A7%C3%A3o-royalty-free/1401261557?phrase=IMAGEM+DE+MENINO+ACENANDO+&amp;adppopup=true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07079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efbe606fc3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efbe606fc3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https://www.gettyimages.com.br/detail/ilustra%C3%A7%C3%A3o/children-going-to-school-by-bus-ilustra%C3%A7%C3%A3o-royalty-free/611216638?phrase=%C3%94NIBUS+ESCOLAR+E+ESCOLA&amp;adppopup=true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https://www.gettyimages.com.br/detail/ilustra%C3%A7%C3%A3o/cute-little-gardener-holding-a-shovel-ilustra%C3%A7%C3%A3o-royalty-free/1401261557?phrase=IMAGEM+DE+MENINO+ACENANDO+&amp;adppopup=true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42857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efbe606fc3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efbe606fc3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https://www.gettyimages.com.br/detail/ilustra%C3%A7%C3%A3o/night-campfire-on-glade-ilustra%C3%A7%C3%A3o-royalty-free/1257145566?phrase=FOGUEIRA+A+NOITE&amp;adppopup=true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6266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6" name="Google Shape;86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" name="Google Shape;89;p1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8" name="Google Shape;58;p1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6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4A3C1C93-F0E5-D9BF-C381-FC37381C9C68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026995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1"/>
          <p:cNvSpPr txBox="1">
            <a:spLocks noGrp="1"/>
          </p:cNvSpPr>
          <p:nvPr>
            <p:ph type="title"/>
          </p:nvPr>
        </p:nvSpPr>
        <p:spPr>
          <a:xfrm>
            <a:off x="540266" y="2150850"/>
            <a:ext cx="6734723" cy="8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9pPr>
          </a:lstStyle>
          <a:p>
            <a:endParaRPr/>
          </a:p>
        </p:txBody>
      </p:sp>
      <p:sp>
        <p:nvSpPr>
          <p:cNvPr id="52" name="Google Shape;52;p41"/>
          <p:cNvSpPr txBox="1">
            <a:spLocks noGrp="1"/>
          </p:cNvSpPr>
          <p:nvPr>
            <p:ph type="sldNum" idx="12"/>
          </p:nvPr>
        </p:nvSpPr>
        <p:spPr>
          <a:xfrm>
            <a:off x="8472189" y="4663217"/>
            <a:ext cx="548704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4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4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4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4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4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4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4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4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4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2885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1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305"/>
            <a:ext cx="5487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50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6" y="4630551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1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8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8622225" y="1107989"/>
            <a:ext cx="884100" cy="292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17431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305"/>
            <a:ext cx="5487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Google Shape;20;p9"/>
          <p:cNvSpPr/>
          <p:nvPr/>
        </p:nvSpPr>
        <p:spPr>
          <a:xfrm>
            <a:off x="204851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6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128" lvl="0" indent="-355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256" lvl="1" indent="-355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383" lvl="2" indent="-355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510" lvl="3" indent="-355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638" lvl="4" indent="-355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766" lvl="5" indent="-355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893" lvl="6" indent="-355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021" lvl="7" indent="-355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149" lvl="8" indent="-355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60"/>
            <a:ext cx="1534732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37" y="133046"/>
            <a:ext cx="3826175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128" lvl="0" indent="-355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256" lvl="1" indent="-355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383" lvl="2" indent="-355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510" lvl="3" indent="-355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638" lvl="4" indent="-355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766" lvl="5" indent="-355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893" lvl="6" indent="-355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021" lvl="7" indent="-355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149" lvl="8" indent="-355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8622225" y="362139"/>
            <a:ext cx="884100" cy="292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985315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65" name="Google Shape;65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7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3CCBAEF0-B60A-3D9D-21C0-D67924368E33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8700078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28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29" name="Google Shape;29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30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E78552C5-5CF8-C79C-0EA4-359C369A6EFD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2425885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71" y="13700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" name="Google Shape;29;p1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1" name="Google Shape;31;p1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p14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p1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5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8" name="Google Shape;38;p1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p15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0" name="Google Shape;50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7"/>
          <p:cNvSpPr txBox="1"/>
          <p:nvPr/>
        </p:nvSpPr>
        <p:spPr>
          <a:xfrm rot="-59852">
            <a:off x="134836" y="138777"/>
            <a:ext cx="315347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52" name="Google Shape;52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7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" name="Google Shape;54;p17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gora é com você!">
  <p:cSld name="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7" name="Google Shape;57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8"/>
          <p:cNvSpPr txBox="1"/>
          <p:nvPr/>
        </p:nvSpPr>
        <p:spPr>
          <a:xfrm rot="-60412">
            <a:off x="134942" y="145347"/>
            <a:ext cx="2373066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AGORA É COM VOCÊ!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9" name="Google Shape;59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1" name="Google Shape;61;p18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64" name="Google Shape;64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Google Shape;65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6" name="Google Shape;66;p11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2" name="Google Shape;72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4" name="Google Shape;74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6" name="Google Shape;76;p13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9c09b808c8_0_1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9" name="Google Shape;79;g29c09b808c8_0_13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g29c09b808c8_0_13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1" name="Google Shape;81;g29c09b808c8_0_13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" name="Google Shape;82;g29c09b808c8_0_134"/>
          <p:cNvSpPr txBox="1">
            <a:spLocks noGrp="1"/>
          </p:cNvSpPr>
          <p:nvPr>
            <p:ph type="subTitle" idx="2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g29c09b808c8_0_134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8" r:id="rId8"/>
    <p:sldLayoutId id="2147483659" r:id="rId9"/>
    <p:sldLayoutId id="2147483660" r:id="rId10"/>
    <p:sldLayoutId id="214748366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30"/>
          <p:cNvSpPr txBox="1">
            <a:spLocks noGrp="1"/>
          </p:cNvSpPr>
          <p:nvPr>
            <p:ph type="title"/>
          </p:nvPr>
        </p:nvSpPr>
        <p:spPr>
          <a:xfrm>
            <a:off x="540268" y="445031"/>
            <a:ext cx="6933821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" name="Google Shape;8;p30"/>
          <p:cNvSpPr txBox="1">
            <a:spLocks noGrp="1"/>
          </p:cNvSpPr>
          <p:nvPr>
            <p:ph type="body" idx="1"/>
          </p:nvPr>
        </p:nvSpPr>
        <p:spPr>
          <a:xfrm>
            <a:off x="540268" y="1705031"/>
            <a:ext cx="6933821" cy="28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981387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4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EA4335"/>
          </p15:clr>
        </p15:guide>
        <p15:guide id="2" orient="horz" pos="765">
          <p15:clr>
            <a:srgbClr val="EA4335"/>
          </p15:clr>
        </p15:guide>
        <p15:guide id="3" pos="5420">
          <p15:clr>
            <a:srgbClr val="EA4335"/>
          </p15:clr>
        </p15:guide>
        <p15:guide id="4" pos="4564">
          <p15:clr>
            <a:srgbClr val="EA4335"/>
          </p15:clr>
        </p15:guide>
        <p15:guide id="5" orient="horz" pos="2964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png"/><Relationship Id="rId11" Type="http://schemas.openxmlformats.org/officeDocument/2006/relationships/image" Target="../media/image34.png"/><Relationship Id="rId5" Type="http://schemas.openxmlformats.org/officeDocument/2006/relationships/image" Target="../media/image45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44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0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png"/><Relationship Id="rId5" Type="http://schemas.openxmlformats.org/officeDocument/2006/relationships/image" Target="../media/image42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novaescola.org.br/planos-de-aula/fundamental/1ano/ciencias/dia-e-noite-quais-atividades-diferentes-podemos-realizar/2340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://www.escoladeformacao.sp.gov.br/portais/portals/84/docs/pdf/curriculo_paulista_26_07_2019.pdf" TargetMode="External"/><Relationship Id="rId5" Type="http://schemas.openxmlformats.org/officeDocument/2006/relationships/hyperlink" Target="https://wordwall.net/pt-br/community/jogos-dia-e-noite" TargetMode="External"/><Relationship Id="rId4" Type="http://schemas.openxmlformats.org/officeDocument/2006/relationships/hyperlink" Target="https://novaescola.org.br/planos-de-aula/fundamental/1ano/ciencias/o-que-fazemos-de-dia-e-o-que-fazemos-a-noite/2132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461400" y="2130143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529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ATIVIDADES QUE FAZEMOS DURANTE O DIA E À NOITE</a:t>
            </a:r>
            <a:endParaRPr sz="3600" b="1" i="0" u="none" strike="noStrike" cap="none" dirty="0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97" name="Google Shape;97;p1"/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b="0" i="0" u="none" strike="noStrike" cap="none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</a:t>
            </a:r>
            <a:r>
              <a:rPr lang="pt-BR" sz="4200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"/>
          <p:cNvSpPr txBox="1"/>
          <p:nvPr/>
        </p:nvSpPr>
        <p:spPr>
          <a:xfrm rot="-59535">
            <a:off x="3223103" y="3634314"/>
            <a:ext cx="2702505" cy="386054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GEOGRAFIA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9" name="Google Shape;99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</a:t>
            </a: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1</a:t>
            </a:r>
            <a:endParaRPr lang="pt-BR" sz="1800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319DAD9-8BFA-48D2-B171-7AF15D4823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66" y="1189608"/>
            <a:ext cx="2550646" cy="3087412"/>
          </a:xfrm>
          <a:prstGeom prst="rect">
            <a:avLst/>
          </a:prstGeom>
          <a:effectLst>
            <a:outerShdw blurRad="57150" dist="19050" dir="5400000" algn="ctr" rotWithShape="0">
              <a:srgbClr val="000000">
                <a:alpha val="50000"/>
              </a:srgbClr>
            </a:outerShdw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F7412E2-713C-8964-4645-C53C59FA37CB}"/>
              </a:ext>
            </a:extLst>
          </p:cNvPr>
          <p:cNvSpPr txBox="1"/>
          <p:nvPr/>
        </p:nvSpPr>
        <p:spPr>
          <a:xfrm>
            <a:off x="3595726" y="1602254"/>
            <a:ext cx="4606376" cy="19389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000" dirty="0"/>
              <a:t>ANA TAMBÉM TEM 7 ANOS, E VIVE NA CIDADE DE SÃO PAULO COM A SUA FAMÍLIA. </a:t>
            </a:r>
          </a:p>
          <a:p>
            <a:endParaRPr lang="pt-BR" sz="2000" dirty="0"/>
          </a:p>
          <a:p>
            <a:r>
              <a:rPr lang="pt-BR" sz="2000" dirty="0"/>
              <a:t>ELA ACORDA CEDO E VAI PARA A ESCOLA.</a:t>
            </a:r>
          </a:p>
        </p:txBody>
      </p:sp>
      <p:sp>
        <p:nvSpPr>
          <p:cNvPr id="5" name="Google Shape;171;p5">
            <a:extLst>
              <a:ext uri="{FF2B5EF4-FFF2-40B4-BE49-F238E27FC236}">
                <a16:creationId xmlns:a16="http://schemas.microsoft.com/office/drawing/2014/main" id="{20333C8F-6B5A-8D43-4DC1-D5A33E9E6CDC}"/>
              </a:ext>
            </a:extLst>
          </p:cNvPr>
          <p:cNvSpPr txBox="1"/>
          <p:nvPr/>
        </p:nvSpPr>
        <p:spPr>
          <a:xfrm rot="897">
            <a:off x="7611289" y="466044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3101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470D0A6F-30FB-8275-A25A-CF37ED9242D0}"/>
              </a:ext>
            </a:extLst>
          </p:cNvPr>
          <p:cNvSpPr txBox="1"/>
          <p:nvPr/>
        </p:nvSpPr>
        <p:spPr>
          <a:xfrm>
            <a:off x="456450" y="708772"/>
            <a:ext cx="8105845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2000" dirty="0"/>
              <a:t>QUANDO VOLTA, ELA ALMOÇA E FAZ A LIÇÃO DE CASA.</a:t>
            </a:r>
          </a:p>
          <a:p>
            <a:pPr>
              <a:spcAft>
                <a:spcPts val="600"/>
              </a:spcAft>
            </a:pPr>
            <a:r>
              <a:rPr lang="pt-BR" sz="2000" dirty="0"/>
              <a:t>DEPOIS, ELA SEMPRE VAI AO MERCADO OU À FEIRA COM A MÃE PARA AJUDAR A CARREGAR AS COMPRAS.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EC92790-A0BD-441C-4DBC-698188F5C4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985" y="1953963"/>
            <a:ext cx="6026860" cy="2955867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A220D99-C0E0-0CBF-C1E4-53B4D145D0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069" y="4136994"/>
            <a:ext cx="645807" cy="781713"/>
          </a:xfrm>
          <a:prstGeom prst="rect">
            <a:avLst/>
          </a:prstGeom>
        </p:spPr>
      </p:pic>
      <p:sp>
        <p:nvSpPr>
          <p:cNvPr id="14" name="Google Shape;171;p5">
            <a:extLst>
              <a:ext uri="{FF2B5EF4-FFF2-40B4-BE49-F238E27FC236}">
                <a16:creationId xmlns:a16="http://schemas.microsoft.com/office/drawing/2014/main" id="{854F6254-BD1E-6F29-55E7-6043D1370225}"/>
              </a:ext>
            </a:extLst>
          </p:cNvPr>
          <p:cNvSpPr txBox="1"/>
          <p:nvPr/>
        </p:nvSpPr>
        <p:spPr>
          <a:xfrm rot="897">
            <a:off x="7611289" y="466044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8054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7D55094-8025-C0E8-913E-C7044E1B63E8}"/>
              </a:ext>
            </a:extLst>
          </p:cNvPr>
          <p:cNvSpPr txBox="1"/>
          <p:nvPr/>
        </p:nvSpPr>
        <p:spPr>
          <a:xfrm>
            <a:off x="446886" y="1895841"/>
            <a:ext cx="4186990" cy="16312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000" dirty="0"/>
              <a:t>À TARDE, ELA BRINCA DE ESCONDE-ESCONDE E DE QUEBRA-CABEÇA COM SEUS COLEGAS E PRIMOS. </a:t>
            </a:r>
          </a:p>
          <a:p>
            <a:endParaRPr lang="pt-BR" sz="2000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B3F80A4-E75E-56B7-1A55-97C9584E6B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496" y="663455"/>
            <a:ext cx="4172680" cy="3967843"/>
          </a:xfrm>
          <a:prstGeom prst="rect">
            <a:avLst/>
          </a:prstGeom>
          <a:effectLst/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A5E8F35-D78F-FCF8-EF3E-836FD21B08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594" y="1577882"/>
            <a:ext cx="668124" cy="808726"/>
          </a:xfrm>
          <a:prstGeom prst="rect">
            <a:avLst/>
          </a:prstGeom>
        </p:spPr>
      </p:pic>
      <p:sp>
        <p:nvSpPr>
          <p:cNvPr id="15" name="Google Shape;171;p5">
            <a:extLst>
              <a:ext uri="{FF2B5EF4-FFF2-40B4-BE49-F238E27FC236}">
                <a16:creationId xmlns:a16="http://schemas.microsoft.com/office/drawing/2014/main" id="{C963C382-DEAE-9B93-CF27-9EE7AF5C587A}"/>
              </a:ext>
            </a:extLst>
          </p:cNvPr>
          <p:cNvSpPr txBox="1"/>
          <p:nvPr/>
        </p:nvSpPr>
        <p:spPr>
          <a:xfrm rot="897">
            <a:off x="7611289" y="466044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523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7D55094-8025-C0E8-913E-C7044E1B63E8}"/>
              </a:ext>
            </a:extLst>
          </p:cNvPr>
          <p:cNvSpPr txBox="1"/>
          <p:nvPr/>
        </p:nvSpPr>
        <p:spPr>
          <a:xfrm>
            <a:off x="4634307" y="2063918"/>
            <a:ext cx="4186991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000" dirty="0"/>
              <a:t>À NOITE, ANTES DE DORMIR, SUA MÃE OU SEU PAI SEMPRE LEEM UMA HISTÓRIA PARA ELA.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CFF72D5-6834-05DC-A313-55949959E3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39" y="754602"/>
            <a:ext cx="4103266" cy="411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221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180F519-7871-7255-15C2-744D199B6DCB}"/>
              </a:ext>
            </a:extLst>
          </p:cNvPr>
          <p:cNvSpPr txBox="1"/>
          <p:nvPr/>
        </p:nvSpPr>
        <p:spPr>
          <a:xfrm>
            <a:off x="385172" y="1327260"/>
            <a:ext cx="405619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MATEUS E ANA FAZEM VÁRIAS</a:t>
            </a:r>
          </a:p>
          <a:p>
            <a:r>
              <a:rPr lang="pt-BR" sz="2000" dirty="0"/>
              <a:t>ATIVIDADES NO DIA A DIA, ELA NA CIDADE E ELE NO CAMPO.</a:t>
            </a:r>
          </a:p>
          <a:p>
            <a:endParaRPr lang="pt-BR" sz="2000" dirty="0"/>
          </a:p>
          <a:p>
            <a:r>
              <a:rPr lang="pt-BR" sz="2000" dirty="0"/>
              <a:t>ALGUMAS SÃO PARECIDAS, OUTRAS SÃO DIFERENTES. ASSIM COMO VOCÊS, CADA UM TEM UMA VIDA ÚNICA.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26F1BEF-86EB-0A33-CF5C-C0395C497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371" y="1277335"/>
            <a:ext cx="4421877" cy="265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115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1DCC437-A703-A6E0-6778-13898BAAC5E6}"/>
              </a:ext>
            </a:extLst>
          </p:cNvPr>
          <p:cNvSpPr txBox="1"/>
          <p:nvPr/>
        </p:nvSpPr>
        <p:spPr>
          <a:xfrm>
            <a:off x="407120" y="746958"/>
            <a:ext cx="8535174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buClr>
                <a:srgbClr val="7030A0"/>
              </a:buClr>
              <a:buFont typeface="+mj-lt"/>
              <a:buAutoNum type="arabicPeriod"/>
            </a:pPr>
            <a:r>
              <a:rPr lang="pt-BR" sz="2000" dirty="0"/>
              <a:t>COM UM COLEGA, LEIAM, NOVAMENTE, O QUE ANA E MATEUS FAZEM NO SEU DIA A DIA E COMPLETEM O QUADRO: </a:t>
            </a:r>
          </a:p>
        </p:txBody>
      </p:sp>
      <p:graphicFrame>
        <p:nvGraphicFramePr>
          <p:cNvPr id="4" name="Google Shape;111;g1e37ed974bd_0_39">
            <a:extLst>
              <a:ext uri="{FF2B5EF4-FFF2-40B4-BE49-F238E27FC236}">
                <a16:creationId xmlns:a16="http://schemas.microsoft.com/office/drawing/2014/main" id="{3BB2EAAE-64B0-D3A3-D97F-C9CAE0C1AE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9328657"/>
              </p:ext>
            </p:extLst>
          </p:nvPr>
        </p:nvGraphicFramePr>
        <p:xfrm>
          <a:off x="472111" y="1454844"/>
          <a:ext cx="8264769" cy="333028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429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4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51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71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2000" u="none" strike="noStrike" cap="none" dirty="0">
                        <a:latin typeface="+mj-lt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latin typeface="+mj-lt"/>
                          <a:ea typeface="Verdana"/>
                          <a:cs typeface="Verdana"/>
                          <a:sym typeface="Verdana"/>
                        </a:rPr>
                        <a:t>SEMELHANÇAS </a:t>
                      </a:r>
                      <a:endParaRPr sz="2000" b="1" u="none" strike="noStrike" cap="none" dirty="0">
                        <a:latin typeface="+mj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latin typeface="+mj-lt"/>
                          <a:ea typeface="Verdana"/>
                          <a:cs typeface="Verdana"/>
                          <a:sym typeface="Verdana"/>
                        </a:rPr>
                        <a:t>DIFERENÇAS</a:t>
                      </a:r>
                      <a:endParaRPr sz="2000" b="1" u="none" strike="noStrike" cap="none" dirty="0">
                        <a:latin typeface="+mj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777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2000" dirty="0">
                          <a:latin typeface="+mj-lt"/>
                          <a:ea typeface="Verdana"/>
                          <a:cs typeface="Verdana"/>
                          <a:sym typeface="Verdana"/>
                        </a:rPr>
                        <a:t>O QUE FAZEM DE DIA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lang="pt-BR" sz="2000" u="none" strike="noStrike" cap="none" dirty="0">
                        <a:latin typeface="+mj-lt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2000" u="none" strike="noStrike" cap="none" dirty="0">
                        <a:latin typeface="+mj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>
                        <a:latin typeface="+mj-l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>
                        <a:latin typeface="+mj-l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058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2000" dirty="0">
                          <a:latin typeface="+mj-lt"/>
                          <a:ea typeface="Verdana"/>
                          <a:cs typeface="Verdana"/>
                          <a:sym typeface="Verdana"/>
                        </a:rPr>
                        <a:t>O QUE FAZEM À NOITE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lang="pt-BR" sz="2000" dirty="0">
                        <a:latin typeface="+mj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2000" u="none" strike="noStrike" cap="none" dirty="0">
                        <a:latin typeface="+mj-l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2000" u="none" strike="noStrike" cap="none" dirty="0">
                        <a:latin typeface="+mj-l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1382296" y="2644402"/>
            <a:ext cx="627410" cy="2075807"/>
            <a:chOff x="1382296" y="2644402"/>
            <a:chExt cx="627410" cy="2075807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2AECA765-132F-6583-ABBC-EC9DD8903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296" y="2644402"/>
              <a:ext cx="627410" cy="627942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82612119-6252-D9C6-57A4-10E3E6CAC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296" y="4092267"/>
              <a:ext cx="627410" cy="627942"/>
            </a:xfrm>
            <a:prstGeom prst="rect">
              <a:avLst/>
            </a:prstGeom>
          </p:spPr>
        </p:pic>
      </p:grpSp>
      <p:pic>
        <p:nvPicPr>
          <p:cNvPr id="12" name="Google Shape;199;p2">
            <a:extLst>
              <a:ext uri="{FF2B5EF4-FFF2-40B4-BE49-F238E27FC236}">
                <a16:creationId xmlns:a16="http://schemas.microsoft.com/office/drawing/2014/main" id="{6867B28E-962F-18ED-3C79-79BD4D69727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67255" y="246337"/>
            <a:ext cx="469625" cy="344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6998608C-5B8F-D997-C304-F7828C781C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7648" y="225219"/>
            <a:ext cx="436185" cy="35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163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111;g1e37ed974bd_0_39">
            <a:extLst>
              <a:ext uri="{FF2B5EF4-FFF2-40B4-BE49-F238E27FC236}">
                <a16:creationId xmlns:a16="http://schemas.microsoft.com/office/drawing/2014/main" id="{3BB2EAAE-64B0-D3A3-D97F-C9CAE0C1AE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1036278"/>
              </p:ext>
            </p:extLst>
          </p:nvPr>
        </p:nvGraphicFramePr>
        <p:xfrm>
          <a:off x="510694" y="1058026"/>
          <a:ext cx="8264769" cy="37641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429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4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51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73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500" u="none" strike="noStrike" cap="none" dirty="0">
                        <a:latin typeface="+mj-lt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1500" b="1" u="none" strike="noStrike" cap="none" dirty="0">
                          <a:latin typeface="+mj-lt"/>
                          <a:ea typeface="Verdana"/>
                          <a:cs typeface="Verdana"/>
                          <a:sym typeface="Verdana"/>
                        </a:rPr>
                        <a:t>SEMELHANÇAS </a:t>
                      </a:r>
                      <a:endParaRPr sz="1500" b="1" u="none" strike="noStrike" cap="none" dirty="0">
                        <a:latin typeface="+mj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1500" b="1" u="none" strike="noStrike" cap="none" dirty="0">
                          <a:latin typeface="+mj-lt"/>
                          <a:ea typeface="Verdana"/>
                          <a:cs typeface="Verdana"/>
                          <a:sym typeface="Verdana"/>
                        </a:rPr>
                        <a:t>DIFERENÇAS</a:t>
                      </a:r>
                      <a:endParaRPr sz="1500" b="1" u="none" strike="noStrike" cap="none" dirty="0">
                        <a:latin typeface="+mj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887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500" dirty="0">
                          <a:latin typeface="+mj-lt"/>
                          <a:ea typeface="Verdana"/>
                          <a:cs typeface="Verdana"/>
                          <a:sym typeface="Verdana"/>
                        </a:rPr>
                        <a:t>O QUE FAZEM DE DIA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lang="pt-BR" sz="1500" u="none" strike="noStrike" cap="none" dirty="0">
                        <a:latin typeface="+mj-lt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500" u="none" strike="noStrike" cap="none" dirty="0">
                        <a:latin typeface="+mj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1" dirty="0">
                          <a:latin typeface="+mj-lt"/>
                        </a:rPr>
                        <a:t>OS DOIS: VÃO PARA A ESCOLA, ALMOÇAM E BRINCAM COM OS AMIGOS.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400" b="1" dirty="0">
                          <a:latin typeface="+mj-lt"/>
                        </a:rPr>
                        <a:t>MATEUS: AJUDA A CUIDAR DOS ANIMAIS DO SÍTIO, VAI PARA A ESCOLA À TARDE.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400" b="1" dirty="0">
                          <a:latin typeface="+mj-lt"/>
                        </a:rPr>
                        <a:t>ANA: VAI PARA A ESCOLA DE MANHÃ, VAI AO SUPERMERCADO COM A MÃE, À TARDE.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dirty="0">
                        <a:latin typeface="+mj-l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887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500" dirty="0">
                          <a:latin typeface="+mj-lt"/>
                          <a:ea typeface="Verdana"/>
                          <a:cs typeface="Verdana"/>
                          <a:sym typeface="Verdana"/>
                        </a:rPr>
                        <a:t>O QUE FAZEM À NOITE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lang="pt-BR" sz="1500" dirty="0">
                        <a:latin typeface="+mj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500" b="1" u="none" strike="noStrike" cap="none" dirty="0">
                          <a:latin typeface="+mj-lt"/>
                        </a:rPr>
                        <a:t>OS DOIS: DORMEM.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500" b="1" u="none" strike="noStrike" cap="none" dirty="0">
                        <a:latin typeface="+mj-l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b="1" u="none" strike="noStrike" cap="none" dirty="0">
                          <a:latin typeface="+mj-lt"/>
                        </a:rPr>
                        <a:t>MATEUS: EM DIAS FRIOS, OUVE HISTÓRIAS AO REDOR DA FOGUEIRA, CONTADAS PELOS PAIS OU PELOS AVÓS.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b="1" u="none" strike="noStrike" cap="none" dirty="0">
                          <a:latin typeface="+mj-lt"/>
                        </a:rPr>
                        <a:t>ANA: OUVE HISTÓRIAS LIDAS PELOS PAIS.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 dirty="0">
                        <a:latin typeface="+mj-l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1445716" y="2004141"/>
            <a:ext cx="577735" cy="2376579"/>
            <a:chOff x="1445716" y="2031035"/>
            <a:chExt cx="577735" cy="2376579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2AECA765-132F-6583-ABBC-EC9DD8903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5716" y="2031035"/>
              <a:ext cx="577735" cy="578225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82612119-6252-D9C6-57A4-10E3E6CAC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5716" y="3829389"/>
              <a:ext cx="577735" cy="578225"/>
            </a:xfrm>
            <a:prstGeom prst="rect">
              <a:avLst/>
            </a:prstGeom>
          </p:spPr>
        </p:pic>
      </p:grpSp>
      <p:pic>
        <p:nvPicPr>
          <p:cNvPr id="5" name="Google Shape;178;p2">
            <a:extLst>
              <a:ext uri="{FF2B5EF4-FFF2-40B4-BE49-F238E27FC236}">
                <a16:creationId xmlns:a16="http://schemas.microsoft.com/office/drawing/2014/main" id="{CC5E3733-FE0B-61A0-A6B1-B3E8E460D80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40415" y="289028"/>
            <a:ext cx="335048" cy="33116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0D9E4F78-5671-697F-6402-05CAE6F750EB}"/>
              </a:ext>
            </a:extLst>
          </p:cNvPr>
          <p:cNvSpPr txBox="1">
            <a:spLocks/>
          </p:cNvSpPr>
          <p:nvPr/>
        </p:nvSpPr>
        <p:spPr>
          <a:xfrm>
            <a:off x="435837" y="520017"/>
            <a:ext cx="2448332" cy="637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="0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>
              <a:spcAft>
                <a:spcPts val="1200"/>
              </a:spcAft>
            </a:pPr>
            <a:r>
              <a:rPr lang="pt-BR" sz="2600" b="1" dirty="0"/>
              <a:t>CORREÇÃO</a:t>
            </a: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2135975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88455" y="2076044"/>
            <a:ext cx="8378370" cy="1444672"/>
            <a:chOff x="488455" y="2076044"/>
            <a:chExt cx="8378370" cy="1444672"/>
          </a:xfrm>
        </p:grpSpPr>
        <p:pic>
          <p:nvPicPr>
            <p:cNvPr id="12" name="Google Shape;129;g1e37ed974bd_0_75">
              <a:extLst>
                <a:ext uri="{FF2B5EF4-FFF2-40B4-BE49-F238E27FC236}">
                  <a16:creationId xmlns:a16="http://schemas.microsoft.com/office/drawing/2014/main" id="{67013255-C131-6F0C-04E3-5012869DF462}"/>
                </a:ext>
              </a:extLst>
            </p:cNvPr>
            <p:cNvPicPr preferRelativeResize="0"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455" y="2406617"/>
              <a:ext cx="1085872" cy="10734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130;g1e37ed974bd_0_75">
              <a:extLst>
                <a:ext uri="{FF2B5EF4-FFF2-40B4-BE49-F238E27FC236}">
                  <a16:creationId xmlns:a16="http://schemas.microsoft.com/office/drawing/2014/main" id="{B8BB286E-55EB-D76E-93F8-3A1A57CD4723}"/>
                </a:ext>
              </a:extLst>
            </p:cNvPr>
            <p:cNvPicPr preferRelativeResize="0"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1628" y="2392409"/>
              <a:ext cx="1100244" cy="10876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132;g1e37ed974bd_0_75">
              <a:extLst>
                <a:ext uri="{FF2B5EF4-FFF2-40B4-BE49-F238E27FC236}">
                  <a16:creationId xmlns:a16="http://schemas.microsoft.com/office/drawing/2014/main" id="{1944CD83-F861-16B3-5814-C8F180EE1708}"/>
                </a:ext>
              </a:extLst>
            </p:cNvPr>
            <p:cNvPicPr preferRelativeResize="0"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7509" y="2201144"/>
              <a:ext cx="598595" cy="598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133;g1e37ed974bd_0_75">
              <a:extLst>
                <a:ext uri="{FF2B5EF4-FFF2-40B4-BE49-F238E27FC236}">
                  <a16:creationId xmlns:a16="http://schemas.microsoft.com/office/drawing/2014/main" id="{851CB726-288A-6B45-B60B-3EBEB1D454F4}"/>
                </a:ext>
              </a:extLst>
            </p:cNvPr>
            <p:cNvPicPr preferRelativeResize="0"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3107" y="2540490"/>
              <a:ext cx="649214" cy="9234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134;g1e37ed974bd_0_75">
              <a:extLst>
                <a:ext uri="{FF2B5EF4-FFF2-40B4-BE49-F238E27FC236}">
                  <a16:creationId xmlns:a16="http://schemas.microsoft.com/office/drawing/2014/main" id="{1E7428A0-3B96-C961-C262-DD0C4A8474B3}"/>
                </a:ext>
              </a:extLst>
            </p:cNvPr>
            <p:cNvPicPr preferRelativeResize="0"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5541" y="2214770"/>
              <a:ext cx="680633" cy="6806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Google Shape;135;g1e37ed974bd_0_75">
              <a:extLst>
                <a:ext uri="{FF2B5EF4-FFF2-40B4-BE49-F238E27FC236}">
                  <a16:creationId xmlns:a16="http://schemas.microsoft.com/office/drawing/2014/main" id="{E245595D-C1AC-558F-7FC4-2D38F0317BA2}"/>
                </a:ext>
              </a:extLst>
            </p:cNvPr>
            <p:cNvPicPr preferRelativeResize="0"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3902" y="2757947"/>
              <a:ext cx="1559283" cy="6856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Google Shape;136;g1e37ed974bd_0_75">
              <a:extLst>
                <a:ext uri="{FF2B5EF4-FFF2-40B4-BE49-F238E27FC236}">
                  <a16:creationId xmlns:a16="http://schemas.microsoft.com/office/drawing/2014/main" id="{A029F2ED-5545-81DA-BE2E-B7DAF947D350}"/>
                </a:ext>
              </a:extLst>
            </p:cNvPr>
            <p:cNvPicPr preferRelativeResize="0"/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0804" y="2076044"/>
              <a:ext cx="632997" cy="632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Google Shape;137;g1e37ed974bd_0_75">
              <a:extLst>
                <a:ext uri="{FF2B5EF4-FFF2-40B4-BE49-F238E27FC236}">
                  <a16:creationId xmlns:a16="http://schemas.microsoft.com/office/drawing/2014/main" id="{7F6C84DB-2577-314B-A902-3A9BD90B3891}"/>
                </a:ext>
              </a:extLst>
            </p:cNvPr>
            <p:cNvPicPr preferRelativeResize="0"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2108" y="2762459"/>
              <a:ext cx="1224717" cy="7582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Google Shape;131;g1e37ed974bd_0_75">
              <a:extLst>
                <a:ext uri="{FF2B5EF4-FFF2-40B4-BE49-F238E27FC236}">
                  <a16:creationId xmlns:a16="http://schemas.microsoft.com/office/drawing/2014/main" id="{970DA89C-87AD-5BDC-8999-46831C9B5B10}"/>
                </a:ext>
              </a:extLst>
            </p:cNvPr>
            <p:cNvPicPr preferRelativeResize="0"/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7508" y="2359986"/>
              <a:ext cx="1158778" cy="108767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" name="Imagem 22">
            <a:extLst>
              <a:ext uri="{FF2B5EF4-FFF2-40B4-BE49-F238E27FC236}">
                <a16:creationId xmlns:a16="http://schemas.microsoft.com/office/drawing/2014/main" id="{3CB32FF0-49D0-4265-6572-6787A1F136B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119"/>
          <a:stretch/>
        </p:blipFill>
        <p:spPr>
          <a:xfrm>
            <a:off x="5889834" y="3635782"/>
            <a:ext cx="1228933" cy="664522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E53D3F8B-48F1-8331-7A86-3893D72C8EB4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93365" y="3636211"/>
            <a:ext cx="1231499" cy="664522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9C796420-4521-2461-4C54-BB58E09EA951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4042" y="3635782"/>
            <a:ext cx="1231499" cy="664522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F1E5D676-5230-B169-CA31-78DC6E7AB011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192" y="3642112"/>
            <a:ext cx="1231499" cy="664522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C2DE2AE0-06E2-2DC0-7B68-CCD29D6AB686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46000" y="3635782"/>
            <a:ext cx="1231499" cy="664522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6C2BC284-2E92-6823-23B6-520A6F76EA32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7354" y="3635782"/>
            <a:ext cx="1231499" cy="664522"/>
          </a:xfrm>
          <a:prstGeom prst="rect">
            <a:avLst/>
          </a:prstGeom>
        </p:spPr>
      </p:pic>
      <p:pic>
        <p:nvPicPr>
          <p:cNvPr id="31" name="Google Shape;179;p2">
            <a:extLst>
              <a:ext uri="{FF2B5EF4-FFF2-40B4-BE49-F238E27FC236}">
                <a16:creationId xmlns:a16="http://schemas.microsoft.com/office/drawing/2014/main" id="{2E1E2B3E-8A9B-6F97-1E60-6373EB900CD8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538224" y="281439"/>
            <a:ext cx="471371" cy="32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86;p2">
            <a:extLst>
              <a:ext uri="{FF2B5EF4-FFF2-40B4-BE49-F238E27FC236}">
                <a16:creationId xmlns:a16="http://schemas.microsoft.com/office/drawing/2014/main" id="{DDBB432E-149F-2910-402C-2565FA038784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422106" y="279501"/>
            <a:ext cx="395295" cy="37419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251A1B0-0BDE-7B71-6571-DE408C578125}"/>
              </a:ext>
            </a:extLst>
          </p:cNvPr>
          <p:cNvSpPr txBox="1"/>
          <p:nvPr/>
        </p:nvSpPr>
        <p:spPr>
          <a:xfrm>
            <a:off x="448263" y="950420"/>
            <a:ext cx="7973843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 algn="just">
              <a:buClr>
                <a:srgbClr val="7030A0"/>
              </a:buClr>
              <a:buSzPct val="100000"/>
              <a:buFont typeface="+mj-lt"/>
              <a:buAutoNum type="arabicPeriod" startAt="2"/>
            </a:pPr>
            <a:r>
              <a:rPr lang="pt-BR" sz="2000" dirty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OBSERVE AS CENAS ABAIXO E PINTE O PERÍODO DO DIA EM QUE A CRIANÇA ESTÁ REALIZANDO CADA ATIVIDADE. </a:t>
            </a:r>
          </a:p>
        </p:txBody>
      </p:sp>
      <p:graphicFrame>
        <p:nvGraphicFramePr>
          <p:cNvPr id="21" name="Tabela 20">
            <a:extLst>
              <a:ext uri="{FF2B5EF4-FFF2-40B4-BE49-F238E27FC236}">
                <a16:creationId xmlns:a16="http://schemas.microsoft.com/office/drawing/2014/main" id="{0FA6ECC1-9138-7FD7-B1A6-59A047D951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660036"/>
              </p:ext>
            </p:extLst>
          </p:nvPr>
        </p:nvGraphicFramePr>
        <p:xfrm>
          <a:off x="360459" y="1950270"/>
          <a:ext cx="8506368" cy="2651760"/>
        </p:xfrm>
        <a:graphic>
          <a:graphicData uri="http://schemas.openxmlformats.org/drawingml/2006/table">
            <a:tbl>
              <a:tblPr firstRow="1" bandRow="1">
                <a:tableStyleId>{1B3C2537-F53F-436B-914A-42556BB01F7F}</a:tableStyleId>
              </a:tblPr>
              <a:tblGrid>
                <a:gridCol w="1322037">
                  <a:extLst>
                    <a:ext uri="{9D8B030D-6E8A-4147-A177-3AD203B41FA5}">
                      <a16:colId xmlns:a16="http://schemas.microsoft.com/office/drawing/2014/main" val="2534116531"/>
                    </a:ext>
                  </a:extLst>
                </a:gridCol>
                <a:gridCol w="1345997">
                  <a:extLst>
                    <a:ext uri="{9D8B030D-6E8A-4147-A177-3AD203B41FA5}">
                      <a16:colId xmlns:a16="http://schemas.microsoft.com/office/drawing/2014/main" val="925396635"/>
                    </a:ext>
                  </a:extLst>
                </a:gridCol>
                <a:gridCol w="1367942">
                  <a:extLst>
                    <a:ext uri="{9D8B030D-6E8A-4147-A177-3AD203B41FA5}">
                      <a16:colId xmlns:a16="http://schemas.microsoft.com/office/drawing/2014/main" val="2210776918"/>
                    </a:ext>
                  </a:extLst>
                </a:gridCol>
                <a:gridCol w="1272845">
                  <a:extLst>
                    <a:ext uri="{9D8B030D-6E8A-4147-A177-3AD203B41FA5}">
                      <a16:colId xmlns:a16="http://schemas.microsoft.com/office/drawing/2014/main" val="2234135083"/>
                    </a:ext>
                  </a:extLst>
                </a:gridCol>
                <a:gridCol w="1733702">
                  <a:extLst>
                    <a:ext uri="{9D8B030D-6E8A-4147-A177-3AD203B41FA5}">
                      <a16:colId xmlns:a16="http://schemas.microsoft.com/office/drawing/2014/main" val="1153497173"/>
                    </a:ext>
                  </a:extLst>
                </a:gridCol>
                <a:gridCol w="1463845">
                  <a:extLst>
                    <a:ext uri="{9D8B030D-6E8A-4147-A177-3AD203B41FA5}">
                      <a16:colId xmlns:a16="http://schemas.microsoft.com/office/drawing/2014/main" val="2851978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95668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7010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3224F36-2B7E-7D76-5190-DDE8FB71E4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9680" y="303265"/>
            <a:ext cx="335309" cy="33530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C272EFF-F384-68FB-486E-F06956E544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86009"/>
          <a:stretch/>
        </p:blipFill>
        <p:spPr>
          <a:xfrm>
            <a:off x="435837" y="3610026"/>
            <a:ext cx="1279353" cy="66296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A7834B1-B5EB-73D2-0B23-A476A132E95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623" r="54415"/>
          <a:stretch/>
        </p:blipFill>
        <p:spPr>
          <a:xfrm>
            <a:off x="2979439" y="3608526"/>
            <a:ext cx="1368163" cy="66446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AF3D81D-B3C1-3387-A924-2EC7B83FC29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946" r="71917"/>
          <a:stretch/>
        </p:blipFill>
        <p:spPr>
          <a:xfrm>
            <a:off x="1715190" y="3608526"/>
            <a:ext cx="1292641" cy="66446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EEE0E6C-DEE6-2E5E-D1B7-A07334FF993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59522" y="3611545"/>
            <a:ext cx="1280271" cy="65842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E18B259-59F8-9D7E-A8AD-AF47E0BEAE9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97688" y="3576709"/>
            <a:ext cx="1280271" cy="65842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1237619-9FF1-1F9F-9ED6-5636C4FB7E5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66893" y="3617115"/>
            <a:ext cx="1292464" cy="664522"/>
          </a:xfrm>
          <a:prstGeom prst="rect">
            <a:avLst/>
          </a:prstGeom>
        </p:spPr>
      </p:pic>
      <p:sp>
        <p:nvSpPr>
          <p:cNvPr id="31" name="Espaço Reservado para Texto 1">
            <a:extLst>
              <a:ext uri="{FF2B5EF4-FFF2-40B4-BE49-F238E27FC236}">
                <a16:creationId xmlns:a16="http://schemas.microsoft.com/office/drawing/2014/main" id="{31371992-55F5-72EA-4385-A777C6990681}"/>
              </a:ext>
            </a:extLst>
          </p:cNvPr>
          <p:cNvSpPr txBox="1">
            <a:spLocks/>
          </p:cNvSpPr>
          <p:nvPr/>
        </p:nvSpPr>
        <p:spPr>
          <a:xfrm>
            <a:off x="435837" y="681381"/>
            <a:ext cx="2448332" cy="637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="0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>
              <a:spcAft>
                <a:spcPts val="1200"/>
              </a:spcAft>
            </a:pPr>
            <a:r>
              <a:rPr lang="pt-BR" sz="2600" b="1" dirty="0"/>
              <a:t>CORREÇÃO</a:t>
            </a:r>
            <a:endParaRPr lang="pt-BR" sz="2600" dirty="0"/>
          </a:p>
        </p:txBody>
      </p:sp>
      <p:grpSp>
        <p:nvGrpSpPr>
          <p:cNvPr id="6" name="Group 5"/>
          <p:cNvGrpSpPr/>
          <p:nvPr/>
        </p:nvGrpSpPr>
        <p:grpSpPr>
          <a:xfrm>
            <a:off x="488455" y="2076044"/>
            <a:ext cx="8378370" cy="1444672"/>
            <a:chOff x="488455" y="2076044"/>
            <a:chExt cx="8378370" cy="1444672"/>
          </a:xfrm>
        </p:grpSpPr>
        <p:pic>
          <p:nvPicPr>
            <p:cNvPr id="22" name="Google Shape;129;g1e37ed974bd_0_75">
              <a:extLst>
                <a:ext uri="{FF2B5EF4-FFF2-40B4-BE49-F238E27FC236}">
                  <a16:creationId xmlns:a16="http://schemas.microsoft.com/office/drawing/2014/main" id="{67013255-C131-6F0C-04E3-5012869DF462}"/>
                </a:ext>
              </a:extLst>
            </p:cNvPr>
            <p:cNvPicPr preferRelativeResize="0"/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455" y="2406617"/>
              <a:ext cx="1085872" cy="10734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Google Shape;130;g1e37ed974bd_0_75">
              <a:extLst>
                <a:ext uri="{FF2B5EF4-FFF2-40B4-BE49-F238E27FC236}">
                  <a16:creationId xmlns:a16="http://schemas.microsoft.com/office/drawing/2014/main" id="{B8BB286E-55EB-D76E-93F8-3A1A57CD4723}"/>
                </a:ext>
              </a:extLst>
            </p:cNvPr>
            <p:cNvPicPr preferRelativeResize="0"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1628" y="2392409"/>
              <a:ext cx="1100244" cy="10876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Google Shape;132;g1e37ed974bd_0_75">
              <a:extLst>
                <a:ext uri="{FF2B5EF4-FFF2-40B4-BE49-F238E27FC236}">
                  <a16:creationId xmlns:a16="http://schemas.microsoft.com/office/drawing/2014/main" id="{1944CD83-F861-16B3-5814-C8F180EE1708}"/>
                </a:ext>
              </a:extLst>
            </p:cNvPr>
            <p:cNvPicPr preferRelativeResize="0"/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7509" y="2201144"/>
              <a:ext cx="598595" cy="5985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133;g1e37ed974bd_0_75">
              <a:extLst>
                <a:ext uri="{FF2B5EF4-FFF2-40B4-BE49-F238E27FC236}">
                  <a16:creationId xmlns:a16="http://schemas.microsoft.com/office/drawing/2014/main" id="{851CB726-288A-6B45-B60B-3EBEB1D454F4}"/>
                </a:ext>
              </a:extLst>
            </p:cNvPr>
            <p:cNvPicPr preferRelativeResize="0"/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3107" y="2540490"/>
              <a:ext cx="649214" cy="9234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Google Shape;134;g1e37ed974bd_0_75">
              <a:extLst>
                <a:ext uri="{FF2B5EF4-FFF2-40B4-BE49-F238E27FC236}">
                  <a16:creationId xmlns:a16="http://schemas.microsoft.com/office/drawing/2014/main" id="{1E7428A0-3B96-C961-C262-DD0C4A8474B3}"/>
                </a:ext>
              </a:extLst>
            </p:cNvPr>
            <p:cNvPicPr preferRelativeResize="0"/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5541" y="2214770"/>
              <a:ext cx="680633" cy="6806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135;g1e37ed974bd_0_75">
              <a:extLst>
                <a:ext uri="{FF2B5EF4-FFF2-40B4-BE49-F238E27FC236}">
                  <a16:creationId xmlns:a16="http://schemas.microsoft.com/office/drawing/2014/main" id="{E245595D-C1AC-558F-7FC4-2D38F0317BA2}"/>
                </a:ext>
              </a:extLst>
            </p:cNvPr>
            <p:cNvPicPr preferRelativeResize="0"/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3902" y="2757947"/>
              <a:ext cx="1559283" cy="6856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Google Shape;136;g1e37ed974bd_0_75">
              <a:extLst>
                <a:ext uri="{FF2B5EF4-FFF2-40B4-BE49-F238E27FC236}">
                  <a16:creationId xmlns:a16="http://schemas.microsoft.com/office/drawing/2014/main" id="{A029F2ED-5545-81DA-BE2E-B7DAF947D350}"/>
                </a:ext>
              </a:extLst>
            </p:cNvPr>
            <p:cNvPicPr preferRelativeResize="0"/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0804" y="2076044"/>
              <a:ext cx="632997" cy="6327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137;g1e37ed974bd_0_75">
              <a:extLst>
                <a:ext uri="{FF2B5EF4-FFF2-40B4-BE49-F238E27FC236}">
                  <a16:creationId xmlns:a16="http://schemas.microsoft.com/office/drawing/2014/main" id="{7F6C84DB-2577-314B-A902-3A9BD90B3891}"/>
                </a:ext>
              </a:extLst>
            </p:cNvPr>
            <p:cNvPicPr preferRelativeResize="0"/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2108" y="2762459"/>
              <a:ext cx="1224717" cy="7582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Google Shape;131;g1e37ed974bd_0_75">
              <a:extLst>
                <a:ext uri="{FF2B5EF4-FFF2-40B4-BE49-F238E27FC236}">
                  <a16:creationId xmlns:a16="http://schemas.microsoft.com/office/drawing/2014/main" id="{970DA89C-87AD-5BDC-8999-46831C9B5B10}"/>
                </a:ext>
              </a:extLst>
            </p:cNvPr>
            <p:cNvPicPr preferRelativeResize="0"/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7508" y="2359986"/>
              <a:ext cx="1158778" cy="10876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C0C167D-BC8D-C802-BDF6-19BEB6C12C4F}"/>
              </a:ext>
            </a:extLst>
          </p:cNvPr>
          <p:cNvSpPr txBox="1"/>
          <p:nvPr/>
        </p:nvSpPr>
        <p:spPr>
          <a:xfrm>
            <a:off x="472600" y="1270976"/>
            <a:ext cx="7973843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 algn="just">
              <a:buClr>
                <a:srgbClr val="7030A0"/>
              </a:buClr>
              <a:buSzPct val="100000"/>
              <a:buFont typeface="+mj-lt"/>
              <a:buAutoNum type="arabicPeriod" startAt="2"/>
            </a:pPr>
            <a:r>
              <a:rPr lang="pt-BR" sz="2000" dirty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OBSERVE AS CENAS ABAIXO E PINTE O PERÍODO DO DIA EM QUE A CRIANÇA ESTÁ REALIZANDO CADA ATIVIDADE. </a:t>
            </a: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E71ACAEC-7580-9345-878C-3FFEA07C0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673874"/>
              </p:ext>
            </p:extLst>
          </p:nvPr>
        </p:nvGraphicFramePr>
        <p:xfrm>
          <a:off x="360459" y="1950270"/>
          <a:ext cx="8506368" cy="2651760"/>
        </p:xfrm>
        <a:graphic>
          <a:graphicData uri="http://schemas.openxmlformats.org/drawingml/2006/table">
            <a:tbl>
              <a:tblPr firstRow="1" bandRow="1">
                <a:tableStyleId>{1B3C2537-F53F-436B-914A-42556BB01F7F}</a:tableStyleId>
              </a:tblPr>
              <a:tblGrid>
                <a:gridCol w="1322037">
                  <a:extLst>
                    <a:ext uri="{9D8B030D-6E8A-4147-A177-3AD203B41FA5}">
                      <a16:colId xmlns:a16="http://schemas.microsoft.com/office/drawing/2014/main" val="2534116531"/>
                    </a:ext>
                  </a:extLst>
                </a:gridCol>
                <a:gridCol w="1345997">
                  <a:extLst>
                    <a:ext uri="{9D8B030D-6E8A-4147-A177-3AD203B41FA5}">
                      <a16:colId xmlns:a16="http://schemas.microsoft.com/office/drawing/2014/main" val="925396635"/>
                    </a:ext>
                  </a:extLst>
                </a:gridCol>
                <a:gridCol w="1367942">
                  <a:extLst>
                    <a:ext uri="{9D8B030D-6E8A-4147-A177-3AD203B41FA5}">
                      <a16:colId xmlns:a16="http://schemas.microsoft.com/office/drawing/2014/main" val="2210776918"/>
                    </a:ext>
                  </a:extLst>
                </a:gridCol>
                <a:gridCol w="1272845">
                  <a:extLst>
                    <a:ext uri="{9D8B030D-6E8A-4147-A177-3AD203B41FA5}">
                      <a16:colId xmlns:a16="http://schemas.microsoft.com/office/drawing/2014/main" val="2234135083"/>
                    </a:ext>
                  </a:extLst>
                </a:gridCol>
                <a:gridCol w="1733702">
                  <a:extLst>
                    <a:ext uri="{9D8B030D-6E8A-4147-A177-3AD203B41FA5}">
                      <a16:colId xmlns:a16="http://schemas.microsoft.com/office/drawing/2014/main" val="1153497173"/>
                    </a:ext>
                  </a:extLst>
                </a:gridCol>
                <a:gridCol w="1463845">
                  <a:extLst>
                    <a:ext uri="{9D8B030D-6E8A-4147-A177-3AD203B41FA5}">
                      <a16:colId xmlns:a16="http://schemas.microsoft.com/office/drawing/2014/main" val="2851978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95668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2759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>
            <a:extLst>
              <a:ext uri="{FF2B5EF4-FFF2-40B4-BE49-F238E27FC236}">
                <a16:creationId xmlns:a16="http://schemas.microsoft.com/office/drawing/2014/main" id="{604AFCEB-6269-4043-E3C0-D63A830FD400}"/>
              </a:ext>
            </a:extLst>
          </p:cNvPr>
          <p:cNvSpPr txBox="1"/>
          <p:nvPr/>
        </p:nvSpPr>
        <p:spPr>
          <a:xfrm>
            <a:off x="541866" y="721871"/>
            <a:ext cx="8060267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  <a:latin typeface="+mj-lt"/>
              </a:rPr>
              <a:t>3. </a:t>
            </a:r>
            <a:r>
              <a:rPr lang="pt-BR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COM UM COLEGA, RECORTEM AS IMAGENS DO ANEXO </a:t>
            </a:r>
            <a:r>
              <a:rPr lang="pt-BR" sz="2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BR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E COLEM-NAS NO QUADRO, DE ACORDO COM O PERÍODO EM QUE VOCÊS COSTUMAM FAZÊ-LAS: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04991054-F50B-0044-EB65-D833A928F8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07" y="1781386"/>
            <a:ext cx="1412727" cy="1342808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E9F6E87E-633A-19A8-DC7C-9A14664DCD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380" y="1781385"/>
            <a:ext cx="1412274" cy="1342807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CC55EF8-9237-02D9-9EFA-0259419B9A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425" y="1781385"/>
            <a:ext cx="1412275" cy="1342808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86781702-4FC3-BDE4-5030-DD712A70E0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277" y="1786173"/>
            <a:ext cx="1402202" cy="133323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2B8F24BD-CD2F-CB82-B87D-B1EA3CD486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323" y="1786173"/>
            <a:ext cx="1402202" cy="133323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B6B689DA-A131-3EBC-3556-296BFFD40D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013" y="3266301"/>
            <a:ext cx="1412275" cy="1342808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3AA8BEEC-BB77-85CD-77CB-045B4B5D36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741" y="3266301"/>
            <a:ext cx="1412274" cy="1342807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BD609B7E-B60F-FA51-FBB0-7428379E826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16252" y="284984"/>
            <a:ext cx="519371" cy="39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575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9c09b808c8_0_20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69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50000"/>
              <a:buFont typeface="Arial" panose="020B0604020202020204" pitchFamily="34" charset="0"/>
              <a:buChar char="•"/>
            </a:pPr>
            <a:r>
              <a:rPr lang="pt-BR" dirty="0"/>
              <a:t>LISTAR SUAS PRINCIPAIS ATIVIDADES E OS PERÍODOS DO DIA EM QUE ELAS OCORREM;</a:t>
            </a:r>
          </a:p>
          <a:p>
            <a:pPr marL="469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50000"/>
              <a:buFont typeface="Arial" panose="020B0604020202020204" pitchFamily="34" charset="0"/>
              <a:buChar char="•"/>
            </a:pPr>
            <a:r>
              <a:rPr lang="pt-BR" dirty="0"/>
              <a:t>COMPARAR AS SUAS ATIVIDADES DIÁRIAS COM AS DE OUTRAS PESSOAS, E IDENTIFICAR SEMELHANÇAS E DIFERENÇAS.</a:t>
            </a:r>
          </a:p>
        </p:txBody>
      </p:sp>
      <p:sp>
        <p:nvSpPr>
          <p:cNvPr id="105" name="Google Shape;105;g29c09b808c8_0_208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69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50000"/>
              <a:buFont typeface="Arial" panose="020B0604020202020204" pitchFamily="34" charset="0"/>
              <a:buChar char="•"/>
            </a:pPr>
            <a:r>
              <a:rPr lang="pt-BR" dirty="0"/>
              <a:t>ATIVIDADES DO COTIDIANO NOS PERÍODOS DO DIA.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oogle Shape;200;p19">
            <a:extLst>
              <a:ext uri="{FF2B5EF4-FFF2-40B4-BE49-F238E27FC236}">
                <a16:creationId xmlns:a16="http://schemas.microsoft.com/office/drawing/2014/main" id="{FCFA8AAC-2361-6F19-F95A-F8DFD5B652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6728317"/>
              </p:ext>
            </p:extLst>
          </p:nvPr>
        </p:nvGraphicFramePr>
        <p:xfrm>
          <a:off x="317036" y="864076"/>
          <a:ext cx="8509928" cy="390455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2549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674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solidFill>
                            <a:srgbClr val="FFFFFF"/>
                          </a:solidFill>
                          <a:latin typeface="+mj-lt"/>
                          <a:ea typeface="Verdana"/>
                          <a:cs typeface="Verdana"/>
                          <a:sym typeface="Verdana"/>
                        </a:rPr>
                        <a:t>DIA </a:t>
                      </a:r>
                      <a:endParaRPr sz="2000" b="1" u="none" strike="noStrike" cap="none" dirty="0">
                        <a:solidFill>
                          <a:srgbClr val="FFFFFF"/>
                        </a:solidFill>
                        <a:latin typeface="+mj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solidFill>
                            <a:srgbClr val="FFFFFF"/>
                          </a:solidFill>
                          <a:latin typeface="+mj-lt"/>
                          <a:ea typeface="Verdana"/>
                          <a:cs typeface="Verdana"/>
                          <a:sym typeface="Verdana"/>
                        </a:rPr>
                        <a:t>NOITE</a:t>
                      </a:r>
                      <a:endParaRPr sz="2000" b="1" u="none" strike="noStrike" cap="none" dirty="0">
                        <a:solidFill>
                          <a:srgbClr val="FFFFFF"/>
                        </a:solidFill>
                        <a:latin typeface="+mj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781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9758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oogle Shape;200;p19">
            <a:extLst>
              <a:ext uri="{FF2B5EF4-FFF2-40B4-BE49-F238E27FC236}">
                <a16:creationId xmlns:a16="http://schemas.microsoft.com/office/drawing/2014/main" id="{FCFA8AAC-2361-6F19-F95A-F8DFD5B652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5089437"/>
              </p:ext>
            </p:extLst>
          </p:nvPr>
        </p:nvGraphicFramePr>
        <p:xfrm>
          <a:off x="317036" y="1238946"/>
          <a:ext cx="8509928" cy="360217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2549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05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solidFill>
                            <a:srgbClr val="FFFFFF"/>
                          </a:solidFill>
                          <a:latin typeface="+mj-lt"/>
                          <a:ea typeface="Verdana"/>
                          <a:cs typeface="Verdana"/>
                          <a:sym typeface="Verdana"/>
                        </a:rPr>
                        <a:t>DIA </a:t>
                      </a:r>
                      <a:endParaRPr sz="2000" b="1" u="none" strike="noStrike" cap="none" dirty="0">
                        <a:solidFill>
                          <a:srgbClr val="FFFFFF"/>
                        </a:solidFill>
                        <a:latin typeface="+mj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solidFill>
                            <a:srgbClr val="FFFFFF"/>
                          </a:solidFill>
                          <a:latin typeface="+mj-lt"/>
                          <a:ea typeface="Verdana"/>
                          <a:cs typeface="Verdana"/>
                          <a:sym typeface="Verdana"/>
                        </a:rPr>
                        <a:t>NOITE</a:t>
                      </a:r>
                      <a:endParaRPr sz="2000" b="1" u="none" strike="noStrike" cap="none" dirty="0">
                        <a:solidFill>
                          <a:srgbClr val="FFFFFF"/>
                        </a:solidFill>
                        <a:latin typeface="+mj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164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Google Shape;140;g1e23caa8766_0_23">
            <a:extLst>
              <a:ext uri="{FF2B5EF4-FFF2-40B4-BE49-F238E27FC236}">
                <a16:creationId xmlns:a16="http://schemas.microsoft.com/office/drawing/2014/main" id="{8567EE1B-4F1C-51DA-65D4-89FBE58EB0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r>
              <a:rPr lang="pt-BR" dirty="0">
                <a:solidFill>
                  <a:schemeClr val="tx1"/>
                </a:solidFill>
                <a:latin typeface="+mj-lt"/>
                <a:ea typeface="Verdana"/>
                <a:cs typeface="Verdana"/>
                <a:sym typeface="Verdana"/>
              </a:rPr>
              <a:t>CORREÇÃO               </a:t>
            </a:r>
            <a:r>
              <a:rPr lang="pt-BR" sz="2000" dirty="0">
                <a:solidFill>
                  <a:schemeClr val="tx1"/>
                </a:solidFill>
                <a:latin typeface="+mj-lt"/>
                <a:ea typeface="Verdana"/>
                <a:cs typeface="Verdana"/>
                <a:sym typeface="Verdana"/>
              </a:rPr>
              <a:t>POSSÍVEL RESPOSTA</a:t>
            </a:r>
            <a:endParaRPr b="1" dirty="0">
              <a:solidFill>
                <a:schemeClr val="tx1"/>
              </a:solidFill>
              <a:latin typeface="+mj-lt"/>
              <a:ea typeface="Verdana"/>
              <a:cs typeface="Verdana"/>
              <a:sym typeface="Verdana"/>
            </a:endParaRPr>
          </a:p>
        </p:txBody>
      </p:sp>
      <p:pic>
        <p:nvPicPr>
          <p:cNvPr id="4" name="Google Shape;178;p2">
            <a:extLst>
              <a:ext uri="{FF2B5EF4-FFF2-40B4-BE49-F238E27FC236}">
                <a16:creationId xmlns:a16="http://schemas.microsoft.com/office/drawing/2014/main" id="{B890F3C0-115F-B965-6C16-38774E1D309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55206" y="302377"/>
            <a:ext cx="335048" cy="331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EF62AA6-BCC5-19B2-3FA6-5C528D4D89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365" y="2325794"/>
            <a:ext cx="1411073" cy="134123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AFBB916-12D4-37CA-980B-46A114F235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360" y="3116552"/>
            <a:ext cx="1410621" cy="134123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4820338-34E6-E524-B57F-86B98079DD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30" y="2066905"/>
            <a:ext cx="1252095" cy="119050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252308C-8FD0-3B22-287C-C76529B82C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528" y="2070458"/>
            <a:ext cx="1244622" cy="118340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2A14C26-573A-AFA8-0D36-AD97420891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55" y="3521832"/>
            <a:ext cx="1244622" cy="118340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158EF33-B4EE-1253-074A-1F148884A3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046" y="3518279"/>
            <a:ext cx="1252095" cy="1190507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4CDCC58F-51A7-6FA2-0716-CE0FE3C3FD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455" y="3136574"/>
            <a:ext cx="1252095" cy="119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6532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228;p23">
            <a:extLst>
              <a:ext uri="{FF2B5EF4-FFF2-40B4-BE49-F238E27FC236}">
                <a16:creationId xmlns:a16="http://schemas.microsoft.com/office/drawing/2014/main" id="{153099F7-1358-A5BE-DD08-FE1F8DD89842}"/>
              </a:ext>
            </a:extLst>
          </p:cNvPr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709" y="1254825"/>
            <a:ext cx="3312361" cy="320022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5" name="Google Shape;229;p23">
            <a:extLst>
              <a:ext uri="{FF2B5EF4-FFF2-40B4-BE49-F238E27FC236}">
                <a16:creationId xmlns:a16="http://schemas.microsoft.com/office/drawing/2014/main" id="{CF7B7A05-369B-3950-34C0-34604DF6BA16}"/>
              </a:ext>
            </a:extLst>
          </p:cNvPr>
          <p:cNvCxnSpPr>
            <a:cxnSpLocks/>
          </p:cNvCxnSpPr>
          <p:nvPr/>
        </p:nvCxnSpPr>
        <p:spPr>
          <a:xfrm>
            <a:off x="6151854" y="1233559"/>
            <a:ext cx="0" cy="3221486"/>
          </a:xfrm>
          <a:prstGeom prst="straightConnector1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" name="Google Shape;230;p23">
            <a:extLst>
              <a:ext uri="{FF2B5EF4-FFF2-40B4-BE49-F238E27FC236}">
                <a16:creationId xmlns:a16="http://schemas.microsoft.com/office/drawing/2014/main" id="{CF7CF371-D1E2-58CA-39E3-E65760E9A08E}"/>
              </a:ext>
            </a:extLst>
          </p:cNvPr>
          <p:cNvCxnSpPr>
            <a:cxnSpLocks/>
          </p:cNvCxnSpPr>
          <p:nvPr/>
        </p:nvCxnSpPr>
        <p:spPr>
          <a:xfrm>
            <a:off x="7255100" y="1233558"/>
            <a:ext cx="0" cy="3221487"/>
          </a:xfrm>
          <a:prstGeom prst="straightConnector1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" name="Google Shape;231;p23">
            <a:extLst>
              <a:ext uri="{FF2B5EF4-FFF2-40B4-BE49-F238E27FC236}">
                <a16:creationId xmlns:a16="http://schemas.microsoft.com/office/drawing/2014/main" id="{7F873966-9EFD-4694-2C7F-FAEAA91F8D7A}"/>
              </a:ext>
            </a:extLst>
          </p:cNvPr>
          <p:cNvCxnSpPr>
            <a:cxnSpLocks/>
          </p:cNvCxnSpPr>
          <p:nvPr/>
        </p:nvCxnSpPr>
        <p:spPr>
          <a:xfrm>
            <a:off x="5009322" y="2286028"/>
            <a:ext cx="3323748" cy="0"/>
          </a:xfrm>
          <a:prstGeom prst="straightConnector1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" name="Google Shape;232;p23">
            <a:extLst>
              <a:ext uri="{FF2B5EF4-FFF2-40B4-BE49-F238E27FC236}">
                <a16:creationId xmlns:a16="http://schemas.microsoft.com/office/drawing/2014/main" id="{B0E7C82E-7269-30F6-AAEE-4D83A12F6E28}"/>
              </a:ext>
            </a:extLst>
          </p:cNvPr>
          <p:cNvCxnSpPr>
            <a:cxnSpLocks/>
          </p:cNvCxnSpPr>
          <p:nvPr/>
        </p:nvCxnSpPr>
        <p:spPr>
          <a:xfrm>
            <a:off x="5009322" y="3514328"/>
            <a:ext cx="3323748" cy="0"/>
          </a:xfrm>
          <a:prstGeom prst="straightConnector1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B399212-4CFE-6E32-E74C-2C09EC946964}"/>
              </a:ext>
            </a:extLst>
          </p:cNvPr>
          <p:cNvSpPr txBox="1"/>
          <p:nvPr/>
        </p:nvSpPr>
        <p:spPr>
          <a:xfrm>
            <a:off x="380379" y="590850"/>
            <a:ext cx="8763621" cy="67710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1900" dirty="0"/>
              <a:t>OBSERVE AS IMAGENS A PARTIR DOS CÓDIGOS. ESCREVA EM QUAL PERÍODO DO DIA VOCÊ COSTUMA FAZER ESTAS ATIVIDADES: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F8FF6F8-F166-5B4C-8D85-132FA8F4EADC}"/>
              </a:ext>
            </a:extLst>
          </p:cNvPr>
          <p:cNvSpPr txBox="1"/>
          <p:nvPr/>
        </p:nvSpPr>
        <p:spPr>
          <a:xfrm>
            <a:off x="4572000" y="1438591"/>
            <a:ext cx="357809" cy="4001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dirty="0"/>
              <a:t>C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DFF42861-7BAC-D128-31AA-55DDF3FEF43B}"/>
              </a:ext>
            </a:extLst>
          </p:cNvPr>
          <p:cNvSpPr txBox="1"/>
          <p:nvPr/>
        </p:nvSpPr>
        <p:spPr>
          <a:xfrm>
            <a:off x="4572000" y="2729940"/>
            <a:ext cx="357809" cy="4001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dirty="0"/>
              <a:t>B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837A2E29-F3A7-937B-A793-2DA9928F6632}"/>
              </a:ext>
            </a:extLst>
          </p:cNvPr>
          <p:cNvSpPr txBox="1"/>
          <p:nvPr/>
        </p:nvSpPr>
        <p:spPr>
          <a:xfrm>
            <a:off x="4572000" y="3821234"/>
            <a:ext cx="357809" cy="4001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dirty="0"/>
              <a:t>A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903C6F8F-2316-9DBD-10C2-9EB474A5519B}"/>
              </a:ext>
            </a:extLst>
          </p:cNvPr>
          <p:cNvSpPr txBox="1"/>
          <p:nvPr/>
        </p:nvSpPr>
        <p:spPr>
          <a:xfrm>
            <a:off x="5432066" y="4508764"/>
            <a:ext cx="357809" cy="4001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dirty="0"/>
              <a:t>1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A62AEF0-5D62-0FAC-FE6F-F7446DE75CDD}"/>
              </a:ext>
            </a:extLst>
          </p:cNvPr>
          <p:cNvSpPr txBox="1"/>
          <p:nvPr/>
        </p:nvSpPr>
        <p:spPr>
          <a:xfrm>
            <a:off x="6489589" y="4508764"/>
            <a:ext cx="357809" cy="4001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dirty="0"/>
              <a:t>2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E4AB83EA-3742-B588-8431-6E3C0EC4FC6C}"/>
              </a:ext>
            </a:extLst>
          </p:cNvPr>
          <p:cNvSpPr txBox="1"/>
          <p:nvPr/>
        </p:nvSpPr>
        <p:spPr>
          <a:xfrm>
            <a:off x="7666382" y="4511256"/>
            <a:ext cx="357809" cy="4001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dirty="0"/>
              <a:t>3</a:t>
            </a:r>
          </a:p>
        </p:txBody>
      </p:sp>
      <p:graphicFrame>
        <p:nvGraphicFramePr>
          <p:cNvPr id="27" name="Google Shape;233;p23">
            <a:extLst>
              <a:ext uri="{FF2B5EF4-FFF2-40B4-BE49-F238E27FC236}">
                <a16:creationId xmlns:a16="http://schemas.microsoft.com/office/drawing/2014/main" id="{81725407-2257-878C-4F6F-4202F57037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0553196"/>
              </p:ext>
            </p:extLst>
          </p:nvPr>
        </p:nvGraphicFramePr>
        <p:xfrm>
          <a:off x="380379" y="1515918"/>
          <a:ext cx="4032000" cy="32002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solidFill>
                            <a:schemeClr val="tx1"/>
                          </a:solidFill>
                          <a:latin typeface="+mj-lt"/>
                          <a:ea typeface="Verdana" panose="020B0604030504040204" pitchFamily="34" charset="0"/>
                        </a:rPr>
                        <a:t>A3 </a:t>
                      </a:r>
                      <a:endParaRPr sz="2000" b="1" u="none" strike="noStrike" cap="none" dirty="0">
                        <a:solidFill>
                          <a:schemeClr val="tx1"/>
                        </a:solidFill>
                        <a:latin typeface="+mj-lt"/>
                        <a:ea typeface="Verdana" panose="020B060403050404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300" u="none" strike="noStrike" cap="none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solidFill>
                            <a:schemeClr val="tx1"/>
                          </a:solidFill>
                          <a:latin typeface="+mj-lt"/>
                          <a:ea typeface="Verdana" panose="020B0604030504040204" pitchFamily="34" charset="0"/>
                        </a:rPr>
                        <a:t>C1</a:t>
                      </a:r>
                      <a:endParaRPr sz="2000" b="1" u="none" strike="noStrike" cap="none" dirty="0">
                        <a:solidFill>
                          <a:schemeClr val="tx1"/>
                        </a:solidFill>
                        <a:latin typeface="+mj-lt"/>
                        <a:ea typeface="Verdana" panose="020B060403050404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300" u="none" strike="noStrike" cap="none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solidFill>
                            <a:schemeClr val="tx1"/>
                          </a:solidFill>
                          <a:latin typeface="+mj-lt"/>
                          <a:ea typeface="Verdana" panose="020B0604030504040204" pitchFamily="34" charset="0"/>
                        </a:rPr>
                        <a:t>B3</a:t>
                      </a:r>
                      <a:endParaRPr sz="2000" b="1" u="none" strike="noStrike" cap="none" dirty="0">
                        <a:solidFill>
                          <a:schemeClr val="tx1"/>
                        </a:solidFill>
                        <a:latin typeface="+mj-lt"/>
                        <a:ea typeface="Verdana" panose="020B060403050404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300" u="none" strike="noStrike" cap="none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solidFill>
                            <a:schemeClr val="tx1"/>
                          </a:solidFill>
                          <a:latin typeface="+mj-lt"/>
                          <a:ea typeface="Verdana" panose="020B0604030504040204" pitchFamily="34" charset="0"/>
                        </a:rPr>
                        <a:t>A1</a:t>
                      </a:r>
                      <a:endParaRPr sz="2000" b="1" u="none" strike="noStrike" cap="none" dirty="0">
                        <a:solidFill>
                          <a:schemeClr val="tx1"/>
                        </a:solidFill>
                        <a:latin typeface="+mj-lt"/>
                        <a:ea typeface="Verdana" panose="020B060403050404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300" u="none" strike="noStrike" cap="none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solidFill>
                            <a:schemeClr val="tx1"/>
                          </a:solidFill>
                          <a:latin typeface="+mj-lt"/>
                          <a:ea typeface="Verdana" panose="020B0604030504040204" pitchFamily="34" charset="0"/>
                        </a:rPr>
                        <a:t>B1</a:t>
                      </a:r>
                      <a:endParaRPr sz="2000" b="1" u="none" strike="noStrike" cap="none" dirty="0">
                        <a:solidFill>
                          <a:schemeClr val="tx1"/>
                        </a:solidFill>
                        <a:latin typeface="+mj-lt"/>
                        <a:ea typeface="Verdana" panose="020B060403050404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300" u="none" strike="noStrike" cap="none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solidFill>
                            <a:schemeClr val="tx1"/>
                          </a:solidFill>
                          <a:latin typeface="+mj-lt"/>
                          <a:ea typeface="Verdana" panose="020B0604030504040204" pitchFamily="34" charset="0"/>
                        </a:rPr>
                        <a:t>C3</a:t>
                      </a:r>
                      <a:endParaRPr sz="2000" b="1" u="none" strike="noStrike" cap="none" dirty="0">
                        <a:solidFill>
                          <a:schemeClr val="tx1"/>
                        </a:solidFill>
                        <a:latin typeface="+mj-lt"/>
                        <a:ea typeface="Verdana" panose="020B060403050404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300" u="none" strike="noStrike" cap="none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8" name="Google Shape;199;p2">
            <a:extLst>
              <a:ext uri="{FF2B5EF4-FFF2-40B4-BE49-F238E27FC236}">
                <a16:creationId xmlns:a16="http://schemas.microsoft.com/office/drawing/2014/main" id="{390FC70A-D778-88E2-F26F-14BF510E2B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7255" y="246337"/>
            <a:ext cx="469625" cy="3445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92532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Google Shape;233;p23">
            <a:extLst>
              <a:ext uri="{FF2B5EF4-FFF2-40B4-BE49-F238E27FC236}">
                <a16:creationId xmlns:a16="http://schemas.microsoft.com/office/drawing/2014/main" id="{81725407-2257-878C-4F6F-4202F57037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1224263"/>
              </p:ext>
            </p:extLst>
          </p:nvPr>
        </p:nvGraphicFramePr>
        <p:xfrm>
          <a:off x="406056" y="1258370"/>
          <a:ext cx="4032000" cy="35508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A3 </a:t>
                      </a:r>
                      <a:endParaRPr sz="2000" b="1" u="none" strike="noStrike" cap="none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1700" b="1" u="none" strike="noStrike" cap="none" dirty="0">
                          <a:latin typeface="+mj-lt"/>
                          <a:ea typeface="Verdana"/>
                        </a:rPr>
                        <a:t>AS RESPOSTAS SÃO PESSOAIS, MAS É IMPORTANTE DISCUTIR OS MELHORES HORÁRIOS PARA AS CRIANÇAS DESCANSAREM, IREM À ESCOLA ETC. OBS.: OS ESTUDANTES PODERÃO FALAR “MANHÃ”, “TARDE” E “NOITE” PARA SE REFERIREM AO PERÍODO DO DIA EM QUE FAÇAM CADA ATIVIDADE.</a:t>
                      </a: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C1</a:t>
                      </a:r>
                      <a:endParaRPr sz="2000" b="1" u="none" strike="noStrike" cap="none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300" u="none" strike="noStrike" cap="none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B3</a:t>
                      </a:r>
                      <a:endParaRPr sz="2000" b="1" u="none" strike="noStrike" cap="none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300" u="none" strike="noStrike" cap="none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A1</a:t>
                      </a:r>
                      <a:endParaRPr sz="2000" b="1" u="none" strike="noStrike" cap="none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300" u="none" strike="noStrike" cap="none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B1</a:t>
                      </a:r>
                      <a:endParaRPr sz="2000" b="1" u="none" strike="noStrike" cap="none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300" u="none" strike="noStrike" cap="none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C3</a:t>
                      </a:r>
                      <a:endParaRPr sz="2000" b="1" u="none" strike="noStrike" cap="none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300" u="none" strike="noStrike" cap="none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" name="Google Shape;178;p2">
            <a:extLst>
              <a:ext uri="{FF2B5EF4-FFF2-40B4-BE49-F238E27FC236}">
                <a16:creationId xmlns:a16="http://schemas.microsoft.com/office/drawing/2014/main" id="{DD8EA9C6-02C6-ADB6-C0C0-7A0A589AFC5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49919" y="236710"/>
            <a:ext cx="335048" cy="33116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id="{FFC0E3AD-1C96-906B-0FB7-8F4D01220B56}"/>
              </a:ext>
            </a:extLst>
          </p:cNvPr>
          <p:cNvSpPr txBox="1">
            <a:spLocks/>
          </p:cNvSpPr>
          <p:nvPr/>
        </p:nvSpPr>
        <p:spPr>
          <a:xfrm>
            <a:off x="2302572" y="85227"/>
            <a:ext cx="2448332" cy="637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01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="0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>
              <a:spcAft>
                <a:spcPts val="1200"/>
              </a:spcAft>
            </a:pPr>
            <a:endParaRPr lang="pt-BR" sz="2600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0800B535-F58E-C76B-0C9B-5BE29EFDF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</p:spPr>
        <p:txBody>
          <a:bodyPr/>
          <a:lstStyle/>
          <a:p>
            <a:r>
              <a:rPr lang="pt-BR" sz="2600" b="1" dirty="0"/>
              <a:t>CORREÇÃO</a:t>
            </a:r>
            <a:endParaRPr lang="pt-BR" dirty="0"/>
          </a:p>
        </p:txBody>
      </p:sp>
      <p:pic>
        <p:nvPicPr>
          <p:cNvPr id="3" name="Google Shape;228;p23">
            <a:extLst>
              <a:ext uri="{FF2B5EF4-FFF2-40B4-BE49-F238E27FC236}">
                <a16:creationId xmlns:a16="http://schemas.microsoft.com/office/drawing/2014/main" id="{CC8885F1-4639-A0CC-39D2-D7B71B41867F}"/>
              </a:ext>
            </a:extLst>
          </p:cNvPr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709" y="1254825"/>
            <a:ext cx="3312361" cy="320022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6" name="Google Shape;229;p23">
            <a:extLst>
              <a:ext uri="{FF2B5EF4-FFF2-40B4-BE49-F238E27FC236}">
                <a16:creationId xmlns:a16="http://schemas.microsoft.com/office/drawing/2014/main" id="{4E5E7FC7-AC6A-0643-3B93-BB1DD06AD3AC}"/>
              </a:ext>
            </a:extLst>
          </p:cNvPr>
          <p:cNvCxnSpPr>
            <a:cxnSpLocks/>
          </p:cNvCxnSpPr>
          <p:nvPr/>
        </p:nvCxnSpPr>
        <p:spPr>
          <a:xfrm>
            <a:off x="6151854" y="1233559"/>
            <a:ext cx="0" cy="3221486"/>
          </a:xfrm>
          <a:prstGeom prst="straightConnector1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" name="Google Shape;230;p23">
            <a:extLst>
              <a:ext uri="{FF2B5EF4-FFF2-40B4-BE49-F238E27FC236}">
                <a16:creationId xmlns:a16="http://schemas.microsoft.com/office/drawing/2014/main" id="{ECA6F35C-BF21-715D-E665-23EA25921FEF}"/>
              </a:ext>
            </a:extLst>
          </p:cNvPr>
          <p:cNvCxnSpPr>
            <a:cxnSpLocks/>
          </p:cNvCxnSpPr>
          <p:nvPr/>
        </p:nvCxnSpPr>
        <p:spPr>
          <a:xfrm>
            <a:off x="7255100" y="1233558"/>
            <a:ext cx="0" cy="3221487"/>
          </a:xfrm>
          <a:prstGeom prst="straightConnector1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" name="Google Shape;231;p23">
            <a:extLst>
              <a:ext uri="{FF2B5EF4-FFF2-40B4-BE49-F238E27FC236}">
                <a16:creationId xmlns:a16="http://schemas.microsoft.com/office/drawing/2014/main" id="{085B88E6-BE5E-8808-85BB-730F4FE88E91}"/>
              </a:ext>
            </a:extLst>
          </p:cNvPr>
          <p:cNvCxnSpPr>
            <a:cxnSpLocks/>
          </p:cNvCxnSpPr>
          <p:nvPr/>
        </p:nvCxnSpPr>
        <p:spPr>
          <a:xfrm>
            <a:off x="5009322" y="2286028"/>
            <a:ext cx="3323748" cy="0"/>
          </a:xfrm>
          <a:prstGeom prst="straightConnector1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" name="Google Shape;232;p23">
            <a:extLst>
              <a:ext uri="{FF2B5EF4-FFF2-40B4-BE49-F238E27FC236}">
                <a16:creationId xmlns:a16="http://schemas.microsoft.com/office/drawing/2014/main" id="{129846D7-DD26-198F-B1E3-B27AF2655AF2}"/>
              </a:ext>
            </a:extLst>
          </p:cNvPr>
          <p:cNvCxnSpPr>
            <a:cxnSpLocks/>
          </p:cNvCxnSpPr>
          <p:nvPr/>
        </p:nvCxnSpPr>
        <p:spPr>
          <a:xfrm>
            <a:off x="5009322" y="3514328"/>
            <a:ext cx="3323748" cy="0"/>
          </a:xfrm>
          <a:prstGeom prst="straightConnector1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8C646AB-F205-AB79-4995-603CB442E1BE}"/>
              </a:ext>
            </a:extLst>
          </p:cNvPr>
          <p:cNvSpPr txBox="1"/>
          <p:nvPr/>
        </p:nvSpPr>
        <p:spPr>
          <a:xfrm>
            <a:off x="4572000" y="1438591"/>
            <a:ext cx="357809" cy="4001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dirty="0"/>
              <a:t>C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58D0D46-11A7-6360-E126-30C9AEFDA32B}"/>
              </a:ext>
            </a:extLst>
          </p:cNvPr>
          <p:cNvSpPr txBox="1"/>
          <p:nvPr/>
        </p:nvSpPr>
        <p:spPr>
          <a:xfrm>
            <a:off x="4572000" y="2729940"/>
            <a:ext cx="357809" cy="4001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dirty="0"/>
              <a:t>B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67AA6CC-688D-F0C0-F741-BA455A884874}"/>
              </a:ext>
            </a:extLst>
          </p:cNvPr>
          <p:cNvSpPr txBox="1"/>
          <p:nvPr/>
        </p:nvSpPr>
        <p:spPr>
          <a:xfrm>
            <a:off x="4572000" y="3821234"/>
            <a:ext cx="357809" cy="4001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dirty="0"/>
              <a:t>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002A93A-3266-ED86-8BBF-648F7A81FEDE}"/>
              </a:ext>
            </a:extLst>
          </p:cNvPr>
          <p:cNvSpPr txBox="1"/>
          <p:nvPr/>
        </p:nvSpPr>
        <p:spPr>
          <a:xfrm>
            <a:off x="5432066" y="4508764"/>
            <a:ext cx="357809" cy="4001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dirty="0"/>
              <a:t>1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4FFD1F4-E783-8DB0-280E-4B903067B757}"/>
              </a:ext>
            </a:extLst>
          </p:cNvPr>
          <p:cNvSpPr txBox="1"/>
          <p:nvPr/>
        </p:nvSpPr>
        <p:spPr>
          <a:xfrm>
            <a:off x="6489589" y="4508764"/>
            <a:ext cx="357809" cy="4001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dirty="0"/>
              <a:t>2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2983A5B9-785B-B88C-C231-1CFAAAAC1885}"/>
              </a:ext>
            </a:extLst>
          </p:cNvPr>
          <p:cNvSpPr txBox="1"/>
          <p:nvPr/>
        </p:nvSpPr>
        <p:spPr>
          <a:xfrm>
            <a:off x="7666382" y="4511256"/>
            <a:ext cx="357809" cy="4001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1487687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9c09b808c8_0_213"/>
          <p:cNvSpPr txBox="1">
            <a:spLocks noGrp="1"/>
          </p:cNvSpPr>
          <p:nvPr>
            <p:ph type="body" idx="1"/>
          </p:nvPr>
        </p:nvSpPr>
        <p:spPr>
          <a:xfrm>
            <a:off x="3403651" y="1433498"/>
            <a:ext cx="5185500" cy="2681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69900" lvl="0" indent="-4699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30000"/>
              <a:buFont typeface="Arial" panose="020B0604020202020204" pitchFamily="34" charset="0"/>
              <a:buChar char="•"/>
            </a:pPr>
            <a:r>
              <a:rPr lang="pt-BR" dirty="0"/>
              <a:t>QUAIS ATIVIDADES DESENVOLVEMOS DURANTE O DIA E À NOITE;</a:t>
            </a:r>
          </a:p>
          <a:p>
            <a:pPr marL="469900" lvl="0" indent="-469900">
              <a:lnSpc>
                <a:spcPct val="107000"/>
              </a:lnSpc>
              <a:spcAft>
                <a:spcPts val="800"/>
              </a:spcAft>
              <a:buSzPct val="13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t-BR" dirty="0"/>
              <a:t>QUE AS PESSOAS EXERCEM DIFERENTES TIPOS DE ATIVIDADES, DEPENDENDO DO LUGAR ONDE MORAM.</a:t>
            </a:r>
          </a:p>
          <a:p>
            <a:pPr marL="469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30000"/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66;p26">
            <a:extLst>
              <a:ext uri="{FF2B5EF4-FFF2-40B4-BE49-F238E27FC236}">
                <a16:creationId xmlns:a16="http://schemas.microsoft.com/office/drawing/2014/main" id="{B568DC6F-1087-BC6E-949E-1D5344758030}"/>
              </a:ext>
            </a:extLst>
          </p:cNvPr>
          <p:cNvSpPr txBox="1"/>
          <p:nvPr/>
        </p:nvSpPr>
        <p:spPr>
          <a:xfrm>
            <a:off x="352568" y="552625"/>
            <a:ext cx="810442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2000" dirty="0">
                <a:solidFill>
                  <a:schemeClr val="tx1"/>
                </a:solidFill>
                <a:latin typeface="+mj-lt"/>
                <a:ea typeface="Verdana"/>
                <a:cs typeface="Verdana"/>
                <a:sym typeface="Verdana"/>
              </a:rPr>
              <a:t>DESENHE E PINTE AS ATIVIDADES QUE VOCÊ COSTUMA FAZER DURANTE O DIA E DURANTE A NOITE.</a:t>
            </a:r>
            <a:endParaRPr sz="2000" dirty="0">
              <a:solidFill>
                <a:schemeClr val="tx1"/>
              </a:solidFill>
              <a:latin typeface="+mj-lt"/>
              <a:ea typeface="Verdana"/>
              <a:cs typeface="Verdana"/>
              <a:sym typeface="Verdana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37DFE3E-86F3-FC49-CD6E-74A6D7EA7D68}"/>
              </a:ext>
            </a:extLst>
          </p:cNvPr>
          <p:cNvSpPr/>
          <p:nvPr/>
        </p:nvSpPr>
        <p:spPr>
          <a:xfrm>
            <a:off x="352568" y="1422778"/>
            <a:ext cx="4103425" cy="3394881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86D814C8-DA9A-A88B-9521-5055ECB10E66}"/>
              </a:ext>
            </a:extLst>
          </p:cNvPr>
          <p:cNvSpPr/>
          <p:nvPr/>
        </p:nvSpPr>
        <p:spPr>
          <a:xfrm>
            <a:off x="4769893" y="1422779"/>
            <a:ext cx="4103425" cy="339488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BA881577-B783-B2F6-7F31-62A19329FC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57" y="1500329"/>
            <a:ext cx="627410" cy="627942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AED36935-F78F-0CFC-76F6-6B3281A617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035" y="1500329"/>
            <a:ext cx="627410" cy="627942"/>
          </a:xfrm>
          <a:prstGeom prst="rect">
            <a:avLst/>
          </a:prstGeom>
        </p:spPr>
      </p:pic>
      <p:pic>
        <p:nvPicPr>
          <p:cNvPr id="20" name="Google Shape;186;p2">
            <a:extLst>
              <a:ext uri="{FF2B5EF4-FFF2-40B4-BE49-F238E27FC236}">
                <a16:creationId xmlns:a16="http://schemas.microsoft.com/office/drawing/2014/main" id="{1C5B0C45-4833-B143-9A9B-34A67FF8123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99021" y="294027"/>
            <a:ext cx="372916" cy="33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88;p2">
            <a:extLst>
              <a:ext uri="{FF2B5EF4-FFF2-40B4-BE49-F238E27FC236}">
                <a16:creationId xmlns:a16="http://schemas.microsoft.com/office/drawing/2014/main" id="{5999DCE5-0EA4-8D8A-2578-5107FF1A3D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88260" y="236744"/>
            <a:ext cx="400750" cy="4946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6;p17"/>
          <p:cNvSpPr txBox="1"/>
          <p:nvPr/>
        </p:nvSpPr>
        <p:spPr>
          <a:xfrm rot="-59852">
            <a:off x="134908" y="147143"/>
            <a:ext cx="2198175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" name="Google Shape;371;p43">
            <a:extLst>
              <a:ext uri="{FF2B5EF4-FFF2-40B4-BE49-F238E27FC236}">
                <a16:creationId xmlns:a16="http://schemas.microsoft.com/office/drawing/2014/main" id="{B8713705-F1C4-5D71-5F19-2C32841C2F4A}"/>
              </a:ext>
            </a:extLst>
          </p:cNvPr>
          <p:cNvSpPr txBox="1"/>
          <p:nvPr/>
        </p:nvSpPr>
        <p:spPr>
          <a:xfrm>
            <a:off x="550862" y="648668"/>
            <a:ext cx="8042275" cy="4324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Aft>
                <a:spcPts val="600"/>
              </a:spcAft>
              <a:buSzPts val="1100"/>
              <a:defRPr/>
            </a:pPr>
            <a:r>
              <a:rPr lang="pt-BR" sz="1600" dirty="0">
                <a:latin typeface="+mj-lt"/>
                <a:ea typeface="Verdana"/>
                <a:sym typeface="Verdana"/>
              </a:rPr>
              <a:t>NOVA ESCOLA. </a:t>
            </a:r>
            <a:r>
              <a:rPr lang="pt-BR" sz="1600" i="1" dirty="0">
                <a:latin typeface="+mj-lt"/>
                <a:ea typeface="Verdana"/>
                <a:sym typeface="Verdana"/>
              </a:rPr>
              <a:t>Plano de aula</a:t>
            </a:r>
            <a:r>
              <a:rPr lang="pt-BR" sz="1600" dirty="0">
                <a:latin typeface="+mj-lt"/>
                <a:ea typeface="Verdana"/>
                <a:sym typeface="Verdana"/>
              </a:rPr>
              <a:t>: Dia e noite – quais atividades diferentes podemos realizar?, s.d.</a:t>
            </a:r>
            <a:r>
              <a:rPr lang="pt-BR" sz="1600" b="1" dirty="0">
                <a:latin typeface="+mj-lt"/>
                <a:ea typeface="Verdana"/>
                <a:sym typeface="Verdana"/>
              </a:rPr>
              <a:t> </a:t>
            </a:r>
            <a:r>
              <a:rPr lang="pt-BR" sz="1600" dirty="0">
                <a:latin typeface="+mj-lt"/>
                <a:ea typeface="Verdana"/>
                <a:sym typeface="Verdana"/>
              </a:rPr>
              <a:t>Disponível em: </a:t>
            </a:r>
            <a:r>
              <a:rPr lang="pt-BR" sz="1600" u="sng" dirty="0">
                <a:solidFill>
                  <a:srgbClr val="0197A8"/>
                </a:solidFill>
                <a:latin typeface="+mj-lt"/>
                <a:ea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https://novaescola.org.br/planos-de-aula/fundamental/1ano/ciencias/dia-e-noite-quais-atividades-diferentes-podemos-realizar/2340</a:t>
            </a:r>
            <a:r>
              <a:rPr lang="pt-BR" sz="1600" dirty="0">
                <a:solidFill>
                  <a:srgbClr val="0197A8"/>
                </a:solidFill>
                <a:latin typeface="+mj-lt"/>
                <a:ea typeface="Verdana"/>
                <a:sym typeface="Verdana"/>
              </a:rPr>
              <a:t>.</a:t>
            </a:r>
            <a:r>
              <a:rPr lang="pt-BR" sz="1600" b="1" dirty="0">
                <a:solidFill>
                  <a:srgbClr val="0197A8"/>
                </a:solidFill>
                <a:latin typeface="+mj-lt"/>
                <a:ea typeface="Verdana"/>
                <a:sym typeface="Verdana"/>
              </a:rPr>
              <a:t> </a:t>
            </a:r>
            <a:r>
              <a:rPr lang="pt-BR" sz="1600" dirty="0">
                <a:latin typeface="+mj-lt"/>
                <a:ea typeface="Verdana"/>
                <a:sym typeface="Verdana"/>
              </a:rPr>
              <a:t>Acesso em: 14 ago. 2024.</a:t>
            </a:r>
            <a:endParaRPr lang="pt-BR" sz="1600" dirty="0">
              <a:latin typeface="+mj-lt"/>
              <a:ea typeface="Verdana"/>
            </a:endParaRPr>
          </a:p>
          <a:p>
            <a:pPr lvl="0">
              <a:spcAft>
                <a:spcPts val="600"/>
              </a:spcAft>
              <a:buSzPts val="1100"/>
              <a:defRPr/>
            </a:pPr>
            <a:r>
              <a:rPr lang="pt-BR" sz="1600" dirty="0">
                <a:latin typeface="+mj-lt"/>
                <a:ea typeface="Verdana"/>
                <a:sym typeface="Verdana"/>
              </a:rPr>
              <a:t>NOVA ESCOLA. </a:t>
            </a:r>
            <a:r>
              <a:rPr kumimoji="0" lang="pt-BR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Verdana"/>
                <a:sym typeface="Verdana"/>
              </a:rPr>
              <a:t>Plano de aula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Verdana"/>
                <a:sym typeface="Verdana"/>
              </a:rPr>
              <a:t>: O que fazemos de dia e o que fazemos à noite?, s.d.</a:t>
            </a: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Verdana"/>
                <a:sym typeface="Verdana"/>
              </a:rPr>
              <a:t> 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Verdana"/>
                <a:sym typeface="Verdana"/>
              </a:rPr>
              <a:t>Disponível em: </a:t>
            </a:r>
            <a:r>
              <a:rPr kumimoji="0" lang="pt-BR" sz="1600" b="0" i="0" u="sng" strike="noStrike" kern="0" cap="none" spc="0" normalizeH="0" baseline="0" noProof="0" dirty="0">
                <a:ln>
                  <a:noFill/>
                </a:ln>
                <a:solidFill>
                  <a:srgbClr val="0197A8"/>
                </a:solidFill>
                <a:effectLst/>
                <a:uLnTx/>
                <a:uFillTx/>
                <a:latin typeface="+mj-lt"/>
                <a:ea typeface="Verdana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https://novaescola.org.br/planos-de-aula/fundamental/1ano/ciencias/o-que-fazemos-de-dia-e-o-que-fazemos-a-noite/2132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Verdana"/>
                <a:sym typeface="Verdana"/>
              </a:rPr>
              <a:t>.</a:t>
            </a: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Verdana"/>
                <a:sym typeface="Verdana"/>
              </a:rPr>
              <a:t> 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Verdana"/>
                <a:sym typeface="Verdana"/>
              </a:rPr>
              <a:t>Acesso em: 14 ago. 2024.</a:t>
            </a:r>
            <a:endParaRPr lang="pt-BR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Verdana"/>
              <a:cs typeface="Arial"/>
            </a:endParaRPr>
          </a:p>
          <a:p>
            <a:pPr lvl="0">
              <a:spcAft>
                <a:spcPts val="600"/>
              </a:spcAft>
              <a:buSzPts val="1400"/>
              <a:defRPr/>
            </a:pPr>
            <a:r>
              <a:rPr lang="pt-BR" sz="1600" dirty="0">
                <a:latin typeface="+mj-lt"/>
                <a:ea typeface="Verdana"/>
                <a:sym typeface="Verdana"/>
              </a:rPr>
              <a:t>WORDWALL. </a:t>
            </a:r>
            <a:r>
              <a:rPr kumimoji="0" lang="pt-BR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Verdana"/>
                <a:sym typeface="Verdana"/>
              </a:rPr>
              <a:t>Jogos dia e noite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Verdana"/>
                <a:sym typeface="Verdana"/>
              </a:rPr>
              <a:t>, s.d. Disponível em: </a:t>
            </a:r>
            <a:r>
              <a:rPr kumimoji="0" lang="pt-BR" sz="1600" b="0" i="0" u="sng" strike="noStrike" kern="0" cap="none" spc="0" normalizeH="0" baseline="0" noProof="0" dirty="0">
                <a:ln>
                  <a:noFill/>
                </a:ln>
                <a:solidFill>
                  <a:srgbClr val="0197A8"/>
                </a:solidFill>
                <a:effectLst/>
                <a:uLnTx/>
                <a:uFillTx/>
                <a:latin typeface="+mj-lt"/>
                <a:ea typeface="Verdana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https://wordwall.net/pt-br/community/jogos-dia-e-noite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Verdana"/>
                <a:sym typeface="Verdana"/>
              </a:rPr>
              <a:t>.</a:t>
            </a: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Verdana"/>
                <a:sym typeface="Verdana"/>
              </a:rPr>
              <a:t> 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Verdana"/>
                <a:sym typeface="Verdana"/>
              </a:rPr>
              <a:t>Acesso em: 14 ago. 2024.</a:t>
            </a:r>
            <a:r>
              <a:rPr lang="pt-BR" sz="1600" dirty="0">
                <a:latin typeface="+mj-lt"/>
                <a:ea typeface="Verdana"/>
                <a:sym typeface="Verdana"/>
              </a:rPr>
              <a:t> </a:t>
            </a:r>
          </a:p>
          <a:p>
            <a:pPr lvl="0">
              <a:spcAft>
                <a:spcPts val="600"/>
              </a:spcAft>
              <a:buSzPts val="1400"/>
              <a:defRPr/>
            </a:pPr>
            <a:r>
              <a:rPr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Verdana"/>
              </a:rPr>
              <a:t>SÃO PAULO (Estado). Secretaria da Educação. Currículo Paulista: Etapas Educação Infantil e Ensino Fundamental, 2019. Disponível em: </a:t>
            </a:r>
            <a:r>
              <a:rPr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Verdana"/>
                <a:hlinkClick r:id="rId6"/>
              </a:rPr>
              <a:t>http://www.escoladeformacao.sp.gov.br/portais/</a:t>
            </a:r>
            <a:r>
              <a:rPr lang="pt-BR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Verdana"/>
                <a:hlinkClick r:id="rId6"/>
              </a:rPr>
              <a:t>portals</a:t>
            </a:r>
            <a:r>
              <a:rPr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Verdana"/>
                <a:hlinkClick r:id="rId6"/>
              </a:rPr>
              <a:t>/84/</a:t>
            </a:r>
            <a:r>
              <a:rPr lang="pt-BR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Verdana"/>
                <a:hlinkClick r:id="rId6"/>
              </a:rPr>
              <a:t>docs</a:t>
            </a:r>
            <a:r>
              <a:rPr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Verdana"/>
                <a:hlinkClick r:id="rId6"/>
              </a:rPr>
              <a:t>/</a:t>
            </a:r>
            <a:r>
              <a:rPr lang="pt-BR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Verdana"/>
                <a:hlinkClick r:id="rId6"/>
              </a:rPr>
              <a:t>pdf</a:t>
            </a:r>
            <a:r>
              <a:rPr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Verdana"/>
                <a:hlinkClick r:id="rId6"/>
              </a:rPr>
              <a:t>/curriculo_paulista_26_07_2019.pdf</a:t>
            </a:r>
            <a:r>
              <a:rPr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Verdana"/>
              </a:rPr>
              <a:t>. Acesso em: 14 ago. 2024.</a:t>
            </a:r>
          </a:p>
          <a:p>
            <a:pPr lvl="0">
              <a:spcAft>
                <a:spcPts val="600"/>
              </a:spcAft>
              <a:buSzPts val="1400"/>
              <a:defRPr/>
            </a:pPr>
            <a:r>
              <a:rPr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Verdana"/>
              </a:rPr>
              <a:t>LEMOV, Doug. Aula nota 10 3.0: 63 técnicas para melhorar a gestão da sala de aula. Tradução de Marcelo Mendes. </a:t>
            </a:r>
            <a:r>
              <a:rPr lang="pt-BR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Verdana"/>
              </a:rPr>
              <a:t>Porto Alegre: Penso, 2021.</a:t>
            </a:r>
            <a:endParaRPr lang="pt-BR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7778850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6;p17"/>
          <p:cNvSpPr txBox="1"/>
          <p:nvPr/>
        </p:nvSpPr>
        <p:spPr>
          <a:xfrm rot="-59852">
            <a:off x="134908" y="147143"/>
            <a:ext cx="2198175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F2EF26C-20A7-3BB1-8A70-5D6CCEC5F2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  <a:buSzPts val="2400"/>
            </a:pPr>
            <a:r>
              <a:rPr lang="pt-BR" sz="1800" b="1" dirty="0">
                <a:latin typeface="+mj-lt"/>
                <a:ea typeface="Verdana"/>
                <a:cs typeface="Verdana"/>
                <a:sym typeface="Verdana"/>
              </a:rPr>
              <a:t>Lista de imagens e vídeos:</a:t>
            </a:r>
            <a:endParaRPr lang="pt-BR" sz="1800" b="1" dirty="0">
              <a:latin typeface="+mj-lt"/>
              <a:ea typeface="Verdana"/>
              <a:cs typeface="Verdana"/>
            </a:endParaRPr>
          </a:p>
          <a:p>
            <a:pPr>
              <a:spcAft>
                <a:spcPts val="600"/>
              </a:spcAft>
              <a:buSzPts val="2400"/>
            </a:pPr>
            <a:r>
              <a:rPr lang="pt-BR" sz="1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Imagem de capa: </a:t>
            </a:r>
            <a:r>
              <a:rPr lang="pt-BR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SEDUC</a:t>
            </a:r>
          </a:p>
          <a:p>
            <a:pPr>
              <a:spcAft>
                <a:spcPts val="600"/>
              </a:spcAft>
              <a:buSzPts val="2400"/>
            </a:pPr>
            <a:r>
              <a:rPr lang="pt-BR" sz="1800" b="1" dirty="0">
                <a:latin typeface="+mj-lt"/>
                <a:ea typeface="Verdana"/>
                <a:cs typeface="Verdana"/>
                <a:sym typeface="Verdana"/>
              </a:rPr>
              <a:t>Slides 3 a 25 – </a:t>
            </a:r>
            <a:r>
              <a:rPr lang="pt-BR" sz="1800" dirty="0">
                <a:latin typeface="+mj-lt"/>
                <a:ea typeface="Arial"/>
                <a:cs typeface="Arial"/>
                <a:sym typeface="Arial"/>
              </a:rPr>
              <a:t>©</a:t>
            </a:r>
            <a:r>
              <a:rPr lang="pt-BR" sz="1800" b="1" dirty="0"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pt-BR" sz="1800" dirty="0">
                <a:latin typeface="+mj-lt"/>
                <a:ea typeface="Verdana"/>
                <a:cs typeface="Verdana"/>
                <a:sym typeface="Verdana"/>
              </a:rPr>
              <a:t>Getty Images.</a:t>
            </a:r>
          </a:p>
          <a:p>
            <a:endParaRPr lang="pt-BR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767439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9F2DA279-B35C-A901-C662-9301BF6ADF98}"/>
              </a:ext>
            </a:extLst>
          </p:cNvPr>
          <p:cNvSpPr txBox="1"/>
          <p:nvPr/>
        </p:nvSpPr>
        <p:spPr>
          <a:xfrm>
            <a:off x="419892" y="803147"/>
            <a:ext cx="8050340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000" dirty="0"/>
              <a:t>OBSERVE ABAIXO DUAS IMAGENS DA CIDADE DE SÃO PAULO E CONVERSE COM A TURMA E COM O PROFESSOR:</a:t>
            </a:r>
          </a:p>
        </p:txBody>
      </p:sp>
      <p:grpSp>
        <p:nvGrpSpPr>
          <p:cNvPr id="2" name="Google Shape;115;p17">
            <a:extLst>
              <a:ext uri="{FF2B5EF4-FFF2-40B4-BE49-F238E27FC236}">
                <a16:creationId xmlns:a16="http://schemas.microsoft.com/office/drawing/2014/main" id="{DAA1B914-FF04-B43A-51BF-6EC60C48427D}"/>
              </a:ext>
            </a:extLst>
          </p:cNvPr>
          <p:cNvGrpSpPr/>
          <p:nvPr/>
        </p:nvGrpSpPr>
        <p:grpSpPr>
          <a:xfrm>
            <a:off x="5987886" y="293516"/>
            <a:ext cx="2829061" cy="439330"/>
            <a:chOff x="3353735" y="4254787"/>
            <a:chExt cx="2829061" cy="439330"/>
          </a:xfrm>
        </p:grpSpPr>
        <p:sp>
          <p:nvSpPr>
            <p:cNvPr id="3" name="Google Shape;116;p17">
              <a:extLst>
                <a:ext uri="{FF2B5EF4-FFF2-40B4-BE49-F238E27FC236}">
                  <a16:creationId xmlns:a16="http://schemas.microsoft.com/office/drawing/2014/main" id="{20411032-6477-A951-DBE1-BDF8D8377E85}"/>
                </a:ext>
              </a:extLst>
            </p:cNvPr>
            <p:cNvSpPr txBox="1"/>
            <p:nvPr/>
          </p:nvSpPr>
          <p:spPr>
            <a:xfrm>
              <a:off x="3679119" y="4294038"/>
              <a:ext cx="2503677" cy="400079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b="1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</a:rPr>
                <a:t>HÁBITOS DE DISCUSSÃO</a:t>
              </a:r>
              <a:endParaRPr b="1" i="0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endParaRPr>
            </a:p>
          </p:txBody>
        </p:sp>
        <p:pic>
          <p:nvPicPr>
            <p:cNvPr id="4" name="Google Shape;117;p17">
              <a:extLst>
                <a:ext uri="{FF2B5EF4-FFF2-40B4-BE49-F238E27FC236}">
                  <a16:creationId xmlns:a16="http://schemas.microsoft.com/office/drawing/2014/main" id="{17429576-7829-E902-E9AC-A4C53633C02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353735" y="4254787"/>
              <a:ext cx="463313" cy="39160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4DAB3333-2794-011C-6B16-06EEB43049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17" y="1563569"/>
            <a:ext cx="4229988" cy="237962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FCEB8DD-CB27-240F-7D77-4D58DC3AD5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081" y="1543374"/>
            <a:ext cx="3569430" cy="237962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66D02ED-6970-6EFB-B276-AB76C18B1BDA}"/>
              </a:ext>
            </a:extLst>
          </p:cNvPr>
          <p:cNvSpPr txBox="1"/>
          <p:nvPr/>
        </p:nvSpPr>
        <p:spPr>
          <a:xfrm>
            <a:off x="419892" y="4118894"/>
            <a:ext cx="8201594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</a:pPr>
            <a:r>
              <a:rPr lang="pt-BR" sz="2000" dirty="0"/>
              <a:t>O QUE HÁ DE DIFERENTE ENTRE AS DUAS IMAGENS?</a:t>
            </a:r>
          </a:p>
        </p:txBody>
      </p:sp>
      <p:sp>
        <p:nvSpPr>
          <p:cNvPr id="9" name="Google Shape;171;p5">
            <a:extLst>
              <a:ext uri="{FF2B5EF4-FFF2-40B4-BE49-F238E27FC236}">
                <a16:creationId xmlns:a16="http://schemas.microsoft.com/office/drawing/2014/main" id="{CA1C4585-F798-2CD9-2D07-40B69B4D61BE}"/>
              </a:ext>
            </a:extLst>
          </p:cNvPr>
          <p:cNvSpPr txBox="1"/>
          <p:nvPr/>
        </p:nvSpPr>
        <p:spPr>
          <a:xfrm rot="897">
            <a:off x="7611289" y="466044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2081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9F2DA279-B35C-A901-C662-9301BF6ADF98}"/>
              </a:ext>
            </a:extLst>
          </p:cNvPr>
          <p:cNvSpPr txBox="1"/>
          <p:nvPr/>
        </p:nvSpPr>
        <p:spPr>
          <a:xfrm>
            <a:off x="456450" y="790905"/>
            <a:ext cx="8219035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000" dirty="0"/>
              <a:t>UMA IMAGEM REPRESENTA A CIDADE DE SÃO PAULO NO PERÍODO DO DIA, E A OUTRA, NO PERÍODO DA NOITE.</a:t>
            </a:r>
          </a:p>
        </p:txBody>
      </p:sp>
      <p:grpSp>
        <p:nvGrpSpPr>
          <p:cNvPr id="2" name="Google Shape;115;p17">
            <a:extLst>
              <a:ext uri="{FF2B5EF4-FFF2-40B4-BE49-F238E27FC236}">
                <a16:creationId xmlns:a16="http://schemas.microsoft.com/office/drawing/2014/main" id="{DAA1B914-FF04-B43A-51BF-6EC60C48427D}"/>
              </a:ext>
            </a:extLst>
          </p:cNvPr>
          <p:cNvGrpSpPr/>
          <p:nvPr/>
        </p:nvGrpSpPr>
        <p:grpSpPr>
          <a:xfrm>
            <a:off x="5987886" y="239107"/>
            <a:ext cx="2829061" cy="439330"/>
            <a:chOff x="3353735" y="4254787"/>
            <a:chExt cx="2829061" cy="439330"/>
          </a:xfrm>
        </p:grpSpPr>
        <p:sp>
          <p:nvSpPr>
            <p:cNvPr id="3" name="Google Shape;116;p17">
              <a:extLst>
                <a:ext uri="{FF2B5EF4-FFF2-40B4-BE49-F238E27FC236}">
                  <a16:creationId xmlns:a16="http://schemas.microsoft.com/office/drawing/2014/main" id="{20411032-6477-A951-DBE1-BDF8D8377E85}"/>
                </a:ext>
              </a:extLst>
            </p:cNvPr>
            <p:cNvSpPr txBox="1"/>
            <p:nvPr/>
          </p:nvSpPr>
          <p:spPr>
            <a:xfrm>
              <a:off x="3679119" y="4294038"/>
              <a:ext cx="2503677" cy="400079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b="1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</a:rPr>
                <a:t>HÁBITOS DE DISCUSSÃO</a:t>
              </a:r>
              <a:endParaRPr b="1" i="0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endParaRPr>
            </a:p>
          </p:txBody>
        </p:sp>
        <p:pic>
          <p:nvPicPr>
            <p:cNvPr id="4" name="Google Shape;117;p17">
              <a:extLst>
                <a:ext uri="{FF2B5EF4-FFF2-40B4-BE49-F238E27FC236}">
                  <a16:creationId xmlns:a16="http://schemas.microsoft.com/office/drawing/2014/main" id="{17429576-7829-E902-E9AC-A4C53633C02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353735" y="4254787"/>
              <a:ext cx="463313" cy="39160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666D02ED-6970-6EFB-B276-AB76C18B1BDA}"/>
              </a:ext>
            </a:extLst>
          </p:cNvPr>
          <p:cNvSpPr txBox="1"/>
          <p:nvPr/>
        </p:nvSpPr>
        <p:spPr>
          <a:xfrm>
            <a:off x="456450" y="1498791"/>
            <a:ext cx="3461405" cy="201593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</a:pPr>
            <a:r>
              <a:rPr lang="pt-BR" sz="2000" dirty="0"/>
              <a:t>O QUE VOCÊ COSTUMA FAZER DURANTE O DIA?</a:t>
            </a:r>
          </a:p>
          <a:p>
            <a:pPr marL="342900" indent="-342900">
              <a:spcAft>
                <a:spcPts val="60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</a:pPr>
            <a:r>
              <a:rPr lang="pt-BR" sz="2000" dirty="0"/>
              <a:t>E NO PERÍODO DA NOITE, O QUE VOCÊ FAZ?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38DE6FB-AE2B-B164-4CE1-A2671623F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692" y="1498792"/>
            <a:ext cx="4934999" cy="325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02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F2B3960-BA0E-574B-90EA-0C73B04DF838}"/>
              </a:ext>
            </a:extLst>
          </p:cNvPr>
          <p:cNvSpPr txBox="1"/>
          <p:nvPr/>
        </p:nvSpPr>
        <p:spPr>
          <a:xfrm>
            <a:off x="477826" y="692756"/>
            <a:ext cx="8188348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O DIA E A NOITE MOSTRAM COMO O TEMPO PASSA. </a:t>
            </a:r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r>
              <a:rPr lang="pt-BR" sz="2000" dirty="0"/>
              <a:t>EM CADA LUGAR, AS PESSOAS FAZEM COISAS DIFERENTES NO SEU DIA A DIA. VAMOS VER O QUE </a:t>
            </a:r>
            <a:r>
              <a:rPr lang="pt-BR" sz="2000" b="1" dirty="0"/>
              <a:t>MATEUS </a:t>
            </a:r>
            <a:r>
              <a:rPr lang="pt-BR" sz="2000" dirty="0"/>
              <a:t>E </a:t>
            </a:r>
            <a:r>
              <a:rPr lang="pt-BR" sz="2000" b="1" dirty="0"/>
              <a:t>ANA</a:t>
            </a:r>
            <a:r>
              <a:rPr lang="pt-BR" sz="2000" dirty="0"/>
              <a:t> FAZEM!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4E71700-FE76-763E-9830-1D33E1EF47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516" y="1146376"/>
            <a:ext cx="5702968" cy="285074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62EE07E0-1231-9B1E-ECB7-1DDD06F39F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36" y="642600"/>
            <a:ext cx="2519383" cy="4003566"/>
          </a:xfrm>
          <a:prstGeom prst="rect">
            <a:avLst/>
          </a:prstGeom>
          <a:effectLst>
            <a:outerShdw blurRad="57150" dist="19050" dir="5400000" algn="ctr" rotWithShape="0">
              <a:srgbClr val="000000">
                <a:alpha val="50000"/>
              </a:srgbClr>
            </a:outerShdw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447B41C-333B-F993-1439-3A783C85E0E6}"/>
              </a:ext>
            </a:extLst>
          </p:cNvPr>
          <p:cNvSpPr txBox="1"/>
          <p:nvPr/>
        </p:nvSpPr>
        <p:spPr>
          <a:xfrm>
            <a:off x="3540722" y="1378123"/>
            <a:ext cx="4606376" cy="2246769"/>
          </a:xfrm>
          <a:prstGeom prst="rect">
            <a:avLst/>
          </a:prstGeom>
          <a:noFill/>
          <a:ln w="19050"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000" dirty="0"/>
              <a:t>MATEUS TEM 7 ANOS, E VIVE NO SÍTIO, NA ZONA RURAL, COM A SUA FAMÍLIA. </a:t>
            </a:r>
          </a:p>
          <a:p>
            <a:endParaRPr lang="pt-BR" sz="2000" dirty="0"/>
          </a:p>
          <a:p>
            <a:r>
              <a:rPr lang="pt-BR" sz="2000" dirty="0"/>
              <a:t>ELE ACORDA BEM CEDO, E GOSTA DE AJUDAR O SEU PAI A CUIDAR DOS ANIMAIS DO SÍTIO. </a:t>
            </a:r>
          </a:p>
        </p:txBody>
      </p:sp>
      <p:sp>
        <p:nvSpPr>
          <p:cNvPr id="9" name="Google Shape;171;p5">
            <a:extLst>
              <a:ext uri="{FF2B5EF4-FFF2-40B4-BE49-F238E27FC236}">
                <a16:creationId xmlns:a16="http://schemas.microsoft.com/office/drawing/2014/main" id="{41E491B3-D35B-FA0F-3534-C8456678B8FB}"/>
              </a:ext>
            </a:extLst>
          </p:cNvPr>
          <p:cNvSpPr txBox="1"/>
          <p:nvPr/>
        </p:nvSpPr>
        <p:spPr>
          <a:xfrm rot="897">
            <a:off x="7611289" y="466044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4787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71;p5">
            <a:extLst>
              <a:ext uri="{FF2B5EF4-FFF2-40B4-BE49-F238E27FC236}">
                <a16:creationId xmlns:a16="http://schemas.microsoft.com/office/drawing/2014/main" id="{C778E576-EFC3-A8F2-69A8-37872F8EE496}"/>
              </a:ext>
            </a:extLst>
          </p:cNvPr>
          <p:cNvSpPr txBox="1"/>
          <p:nvPr/>
        </p:nvSpPr>
        <p:spPr>
          <a:xfrm rot="897">
            <a:off x="7611289" y="466044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B88B2CD8-AF3F-5616-2E74-898224202696}"/>
              </a:ext>
            </a:extLst>
          </p:cNvPr>
          <p:cNvGrpSpPr/>
          <p:nvPr/>
        </p:nvGrpSpPr>
        <p:grpSpPr>
          <a:xfrm>
            <a:off x="4050978" y="1155031"/>
            <a:ext cx="4762834" cy="3175223"/>
            <a:chOff x="4265291" y="1155031"/>
            <a:chExt cx="4762834" cy="3175223"/>
          </a:xfrm>
        </p:grpSpPr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DF4EBB09-139F-DBD2-EB83-95B6CF4AE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5291" y="1155031"/>
              <a:ext cx="4762834" cy="3175223"/>
            </a:xfrm>
            <a:prstGeom prst="rect">
              <a:avLst/>
            </a:prstGeom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54667B7D-D6D0-C45B-6B9D-67A1D2D3F4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4359" y="2811952"/>
              <a:ext cx="351522" cy="558607"/>
            </a:xfrm>
            <a:prstGeom prst="rect">
              <a:avLst/>
            </a:prstGeom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FEE0BB5C-2D43-2D47-96D3-F3F00EA7B575}"/>
              </a:ext>
            </a:extLst>
          </p:cNvPr>
          <p:cNvSpPr txBox="1"/>
          <p:nvPr/>
        </p:nvSpPr>
        <p:spPr>
          <a:xfrm>
            <a:off x="485061" y="1602254"/>
            <a:ext cx="3444002" cy="19389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000" dirty="0"/>
              <a:t>ALÉM DE GOSTAR DE FICAR PERTO DOS ANIMAIS E DA NATUREZA, ELE TAMBÉM ASSISTE A PROGRAMAS INFANTIS  NA TV. </a:t>
            </a:r>
          </a:p>
        </p:txBody>
      </p:sp>
    </p:spTree>
    <p:extLst>
      <p:ext uri="{BB962C8B-B14F-4D97-AF65-F5344CB8AC3E}">
        <p14:creationId xmlns:p14="http://schemas.microsoft.com/office/powerpoint/2010/main" val="521455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45D52CC-E34D-E77D-0352-01219D1976F7}"/>
              </a:ext>
            </a:extLst>
          </p:cNvPr>
          <p:cNvSpPr txBox="1"/>
          <p:nvPr/>
        </p:nvSpPr>
        <p:spPr>
          <a:xfrm>
            <a:off x="4744542" y="1633995"/>
            <a:ext cx="4193864" cy="22467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000" dirty="0"/>
              <a:t>DEPOIS DO ALMOÇO, ELE PEGA O ÔNIBUS PARA A ESCOLA. </a:t>
            </a:r>
          </a:p>
          <a:p>
            <a:endParaRPr lang="pt-BR" sz="2000" dirty="0"/>
          </a:p>
          <a:p>
            <a:r>
              <a:rPr lang="pt-BR" sz="2000" dirty="0"/>
              <a:t>QUANDO VOLTA, FAZ A LIÇÃO DE CASA E BRINCA DE ESCONDE-ESCONDE E PEGA-PEGA COM OS AMIGOS.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F229F78A-11D5-4702-E943-94357D730AF8}"/>
              </a:ext>
            </a:extLst>
          </p:cNvPr>
          <p:cNvGrpSpPr/>
          <p:nvPr/>
        </p:nvGrpSpPr>
        <p:grpSpPr>
          <a:xfrm>
            <a:off x="396000" y="660018"/>
            <a:ext cx="4186710" cy="4194724"/>
            <a:chOff x="373805" y="880024"/>
            <a:chExt cx="3806617" cy="3974718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6D52E537-563D-20D3-46F0-ACD37B32DD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805" y="880024"/>
              <a:ext cx="3806617" cy="3974718"/>
            </a:xfrm>
            <a:prstGeom prst="rect">
              <a:avLst/>
            </a:prstGeom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B6953F73-B978-516B-0E3B-2AB6809A1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7550" y="3225285"/>
              <a:ext cx="364871" cy="4311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2507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45D52CC-E34D-E77D-0352-01219D1976F7}"/>
              </a:ext>
            </a:extLst>
          </p:cNvPr>
          <p:cNvSpPr txBox="1"/>
          <p:nvPr/>
        </p:nvSpPr>
        <p:spPr>
          <a:xfrm>
            <a:off x="524948" y="1363060"/>
            <a:ext cx="2976958" cy="28623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000" dirty="0"/>
              <a:t>EM ALGUMAS NOITES DE FRIO, MATEUS PASSA UM TEMPO COM A FAMÍLIA PERTO DA FOGUEIRA, OUVINDO HISTÓRIAS CONTADAS POR SEUS PAIS OU PELOS SEUS AVÓS.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C326F6C-E3FF-58A9-177D-43E0CD2576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139" y="949298"/>
            <a:ext cx="5073105" cy="3382070"/>
          </a:xfrm>
          <a:prstGeom prst="rect">
            <a:avLst/>
          </a:prstGeom>
        </p:spPr>
      </p:pic>
      <p:sp>
        <p:nvSpPr>
          <p:cNvPr id="9" name="Google Shape;171;p5">
            <a:extLst>
              <a:ext uri="{FF2B5EF4-FFF2-40B4-BE49-F238E27FC236}">
                <a16:creationId xmlns:a16="http://schemas.microsoft.com/office/drawing/2014/main" id="{560DC308-8FE6-6EAF-BEE5-E4EA87CA06C0}"/>
              </a:ext>
            </a:extLst>
          </p:cNvPr>
          <p:cNvSpPr txBox="1"/>
          <p:nvPr/>
        </p:nvSpPr>
        <p:spPr>
          <a:xfrm rot="897">
            <a:off x="7611289" y="466044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601882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FA8A972C-C6D2-4FC2-A6C0-72D9DB7289E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70B4C8-00E1-4337-9D0A-5477C02407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00c5b6-cec6-4932-ab65-4424302d85df"/>
    <ds:schemaRef ds:uri="6fbeb102-8e9f-472b-adc1-a7108b369a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3A6A6E9-4FE8-4DAA-9E60-7566A7C99F4D}">
  <ds:schemaRefs>
    <ds:schemaRef ds:uri="http://schemas.microsoft.com/office/2006/metadata/properties"/>
    <ds:schemaRef ds:uri="http://schemas.microsoft.com/office/infopath/2007/PartnerControls"/>
    <ds:schemaRef ds:uri="7700c5b6-cec6-4932-ab65-4424302d85df"/>
    <ds:schemaRef ds:uri="6fbeb102-8e9f-472b-adc1-a7108b369a0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1068</TotalTime>
  <Words>3158</Words>
  <Application>Microsoft Macintosh PowerPoint</Application>
  <PresentationFormat>Apresentação na tela (16:9)</PresentationFormat>
  <Paragraphs>208</Paragraphs>
  <Slides>28</Slides>
  <Notes>28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28</vt:i4>
      </vt:variant>
    </vt:vector>
  </HeadingPairs>
  <TitlesOfParts>
    <vt:vector size="36" baseType="lpstr">
      <vt:lpstr>Verdana</vt:lpstr>
      <vt:lpstr>Arial</vt:lpstr>
      <vt:lpstr>Grandstander SemiBold</vt:lpstr>
      <vt:lpstr>Grandstander</vt:lpstr>
      <vt:lpstr>Lato</vt:lpstr>
      <vt:lpstr>Grandstander Medium</vt:lpstr>
      <vt:lpstr>Simple Light</vt:lpstr>
      <vt:lpstr>1_Simple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CORREÇÃO               POSSÍVEL RESPOSTA</vt:lpstr>
      <vt:lpstr>Apresentação do PowerPoint</vt:lpstr>
      <vt:lpstr>CORREÇÃO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Júlia RC</dc:creator>
  <cp:keywords/>
  <dc:description/>
  <cp:lastModifiedBy>Erick Miranda</cp:lastModifiedBy>
  <cp:revision>127</cp:revision>
  <dcterms:modified xsi:type="dcterms:W3CDTF">2025-01-08T19:02:21Z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