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28"/>
  </p:notesMasterIdLst>
  <p:sldIdLst>
    <p:sldId id="256" r:id="rId5"/>
    <p:sldId id="257" r:id="rId6"/>
    <p:sldId id="264" r:id="rId7"/>
    <p:sldId id="261" r:id="rId8"/>
    <p:sldId id="265" r:id="rId9"/>
    <p:sldId id="266" r:id="rId10"/>
    <p:sldId id="269" r:id="rId11"/>
    <p:sldId id="290" r:id="rId12"/>
    <p:sldId id="270" r:id="rId13"/>
    <p:sldId id="296" r:id="rId14"/>
    <p:sldId id="271" r:id="rId15"/>
    <p:sldId id="292" r:id="rId16"/>
    <p:sldId id="293" r:id="rId17"/>
    <p:sldId id="294" r:id="rId18"/>
    <p:sldId id="273" r:id="rId19"/>
    <p:sldId id="295" r:id="rId20"/>
    <p:sldId id="258" r:id="rId21"/>
    <p:sldId id="285" r:id="rId22"/>
    <p:sldId id="280" r:id="rId23"/>
    <p:sldId id="281" r:id="rId24"/>
    <p:sldId id="283" r:id="rId25"/>
    <p:sldId id="284" r:id="rId26"/>
    <p:sldId id="259" r:id="rId27"/>
  </p:sldIdLst>
  <p:sldSz cx="9144000" cy="5143500" type="screen16x9"/>
  <p:notesSz cx="6858000" cy="9144000"/>
  <p:embeddedFontLst>
    <p:embeddedFont>
      <p:font typeface="Grandstander" panose="020B0604020202020204" charset="0"/>
      <p:regular r:id="rId29"/>
      <p:bold r:id="rId30"/>
      <p:italic r:id="rId31"/>
      <p:boldItalic r:id="rId32"/>
    </p:embeddedFont>
    <p:embeddedFont>
      <p:font typeface="Grandstander Medium" panose="020B0604020202020204" charset="0"/>
      <p:regular r:id="rId33"/>
      <p:bold r:id="rId34"/>
      <p:italic r:id="rId35"/>
      <p:boldItalic r:id="rId36"/>
    </p:embeddedFont>
    <p:embeddedFont>
      <p:font typeface="Grandstander SemiBold" panose="020B0604020202020204" charset="0"/>
      <p:regular r:id="rId37"/>
      <p:bold r:id="rId38"/>
      <p:italic r:id="rId39"/>
      <p:boldItalic r:id="rId40"/>
    </p:embeddedFont>
    <p:embeddedFont>
      <p:font typeface="Lato" panose="020F0502020204030203" pitchFamily="34" charset="0"/>
      <p:regular r:id="rId41"/>
      <p:bold r:id="rId42"/>
      <p:italic r:id="rId43"/>
      <p:boldItalic r:id="rId44"/>
    </p:embeddedFont>
    <p:embeddedFont>
      <p:font typeface="Quattrocento Sans" panose="020B0502050000020003" pitchFamily="34" charset="0"/>
      <p:regular r:id="rId45"/>
      <p:bold r:id="rId46"/>
      <p:italic r:id="rId47"/>
      <p:boldItalic r:id="rId48"/>
    </p:embeddedFont>
    <p:embeddedFont>
      <p:font typeface="Segoe UI" panose="020B0502040204020203" pitchFamily="34" charset="0"/>
      <p:regular r:id="rId49"/>
      <p:bold r:id="rId50"/>
      <p:italic r:id="rId51"/>
      <p:boldItalic r:id="rId52"/>
    </p:embeddedFont>
    <p:embeddedFont>
      <p:font typeface="Verdana" panose="020B0604030504040204" pitchFamily="3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903" userDrawn="1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1" roundtripDataSignature="AMtx7mhYoyX2dQEPd3CuaBX33QJFH6TXM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FE6A500-788F-B701-C44A-62D3888B1DFE}" name="Viviane Da Costa Batista Pereira" initials="VDCBP" userId="S::viviane.pereira04@educacao.sp.gov.br::b305db61-b707-4b19-b05e-6db442671656" providerId="AD"/>
  <p188:author id="{6065A6D4-BD86-D828-51E5-0A49A30401D1}" name="Sandra Maria de Araújo Dourado" initials="SMdAD" userId="S::sandra.dourado@edu.santoandre.sp.gov.br::70d5737c-08c2-454d-adc9-ca5fced3c2c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2F7C"/>
    <a:srgbClr val="CC3399"/>
    <a:srgbClr val="000000"/>
    <a:srgbClr val="A6F5E2"/>
    <a:srgbClr val="CFFDF5"/>
    <a:srgbClr val="00CC99"/>
    <a:srgbClr val="66FFCC"/>
    <a:srgbClr val="520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78967" autoAdjust="0"/>
  </p:normalViewPr>
  <p:slideViewPr>
    <p:cSldViewPr snapToGrid="0">
      <p:cViewPr varScale="1">
        <p:scale>
          <a:sx n="111" d="100"/>
          <a:sy n="111" d="100"/>
        </p:scale>
        <p:origin x="1632" y="96"/>
      </p:cViewPr>
      <p:guideLst>
        <p:guide orient="horz" pos="1620"/>
        <p:guide pos="2903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1.fntdata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font" Target="fonts/font22.fntdata"/><Relationship Id="rId55" Type="http://schemas.openxmlformats.org/officeDocument/2006/relationships/font" Target="fonts/font27.fntdata"/><Relationship Id="rId76" Type="http://schemas.microsoft.com/office/2016/11/relationships/changesInfo" Target="changesInfos/changesInfo1.xml"/><Relationship Id="rId7" Type="http://schemas.openxmlformats.org/officeDocument/2006/relationships/slide" Target="slides/slide3.xml"/><Relationship Id="rId71" Type="http://customschemas.google.com/relationships/presentationmetadata" Target="meta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54" Type="http://schemas.openxmlformats.org/officeDocument/2006/relationships/font" Target="fonts/font26.fntdata"/><Relationship Id="rId75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openxmlformats.org/officeDocument/2006/relationships/font" Target="fonts/font25.fntdata"/><Relationship Id="rId7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font" Target="fonts/font21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font" Target="fonts/font24.fntdata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56" Type="http://schemas.openxmlformats.org/officeDocument/2006/relationships/font" Target="fonts/font28.fntdata"/><Relationship Id="rId77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font" Target="fonts/font23.fntdata"/><Relationship Id="rId72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9D4FBED4-95A1-4962-95D7-BE6BA24F1D57}"/>
    <pc:docChg chg="modSld">
      <pc:chgData name="Viviane Da Costa Batista Pereira" userId="b305db61-b707-4b19-b05e-6db442671656" providerId="ADAL" clId="{9D4FBED4-95A1-4962-95D7-BE6BA24F1D57}" dt="2024-11-22T12:34:18.886" v="88" actId="6549"/>
      <pc:docMkLst>
        <pc:docMk/>
      </pc:docMkLst>
      <pc:sldChg chg="modNotesTx">
        <pc:chgData name="Viviane Da Costa Batista Pereira" userId="b305db61-b707-4b19-b05e-6db442671656" providerId="ADAL" clId="{9D4FBED4-95A1-4962-95D7-BE6BA24F1D57}" dt="2024-11-22T12:29:24.828" v="3" actId="20577"/>
        <pc:sldMkLst>
          <pc:docMk/>
          <pc:sldMk cId="783577758" sldId="264"/>
        </pc:sldMkLst>
      </pc:sldChg>
      <pc:sldChg chg="modNotesTx">
        <pc:chgData name="Viviane Da Costa Batista Pereira" userId="b305db61-b707-4b19-b05e-6db442671656" providerId="ADAL" clId="{9D4FBED4-95A1-4962-95D7-BE6BA24F1D57}" dt="2024-11-22T12:31:41.069" v="7" actId="6549"/>
        <pc:sldMkLst>
          <pc:docMk/>
          <pc:sldMk cId="378451363" sldId="265"/>
        </pc:sldMkLst>
      </pc:sldChg>
      <pc:sldChg chg="modNotesTx">
        <pc:chgData name="Viviane Da Costa Batista Pereira" userId="b305db61-b707-4b19-b05e-6db442671656" providerId="ADAL" clId="{9D4FBED4-95A1-4962-95D7-BE6BA24F1D57}" dt="2024-11-22T12:31:50.741" v="23" actId="20577"/>
        <pc:sldMkLst>
          <pc:docMk/>
          <pc:sldMk cId="3749028810" sldId="266"/>
        </pc:sldMkLst>
      </pc:sldChg>
      <pc:sldChg chg="modNotesTx">
        <pc:chgData name="Viviane Da Costa Batista Pereira" userId="b305db61-b707-4b19-b05e-6db442671656" providerId="ADAL" clId="{9D4FBED4-95A1-4962-95D7-BE6BA24F1D57}" dt="2024-11-22T12:34:18.886" v="88" actId="6549"/>
        <pc:sldMkLst>
          <pc:docMk/>
          <pc:sldMk cId="2017054251" sldId="273"/>
        </pc:sldMkLst>
      </pc:sldChg>
      <pc:sldChg chg="modNotesTx">
        <pc:chgData name="Viviane Da Costa Batista Pereira" userId="b305db61-b707-4b19-b05e-6db442671656" providerId="ADAL" clId="{9D4FBED4-95A1-4962-95D7-BE6BA24F1D57}" dt="2024-11-22T12:32:52.517" v="27" actId="20577"/>
        <pc:sldMkLst>
          <pc:docMk/>
          <pc:sldMk cId="1384473205" sldId="292"/>
        </pc:sldMkLst>
      </pc:sldChg>
      <pc:sldChg chg="modNotesTx">
        <pc:chgData name="Viviane Da Costa Batista Pereira" userId="b305db61-b707-4b19-b05e-6db442671656" providerId="ADAL" clId="{9D4FBED4-95A1-4962-95D7-BE6BA24F1D57}" dt="2024-11-22T12:33:08.750" v="29" actId="5793"/>
        <pc:sldMkLst>
          <pc:docMk/>
          <pc:sldMk cId="3897722959" sldId="29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_gEm11EDh5U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https://www.gettyimages.com.br/detail/ilustra%C3%A7%C3%A3o/vector-vintage-travel-suitcase-isolated-on-ilustra%C3%A7%C3%A3o-royalty-free/491189834?phrase=mala+amarela+bloco+retangular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https://www.gettyimages.com.br/detail/ilustra%C3%A7%C3%A3o/traffic-cone-ilustra%C3%A7%C3%A3o-royalty-free/1178381004?phrase=cone&amp;adppopup=true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https://www.gettyimages.com.br/detail/ilustra%C3%A7%C3%A3o/green-book-ilustra%C3%A7%C3%A3o-royalty-free/695141514?phrase=livro+verde+bloco+retangular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https://www.gettyimages.com.br/detail/foto/fresh-orange-on-white-background-imagem-royalty-free/1163917237?phrase=laranja%2Bfruta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https://www.gettyimages.com.br/detail/foto/fresh-orange-on-white-background-imagem-royalty-free/1163917237?phrase=laranja%2Bfruta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https://www.gettyimages.com.br/detail/ilustra%C3%A7%C3%A3o/leather-volleyball-ball-ilustra%C3%A7%C3%A3o-royalty-free/516141000?phrase=bola+volei&amp;adppopup=true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https://www.gettyimages.com.br/detail/ilustra%C3%A7%C3%A3o/geometric-solids-set-ilustra%C3%A7%C3%A3o-royalty-free/1058038488?phrase=SOLIDOS%2BGEOMETRICOS%2Besfera%2B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90868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02842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</a:t>
            </a:r>
          </a:p>
          <a:p>
            <a:pPr marL="158750" marR="0" indent="0" algn="l" rtl="0" fontAlgn="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0" u="none" strike="noStrike" dirty="0"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CONE – Possíveis respostas: cone de trânsito, casquinha de sorvete, chapéu de aniversário etc.</a:t>
            </a:r>
            <a:endParaRPr lang="pt-BR" sz="1100" b="0" i="0" u="none" strike="noStrike" dirty="0">
              <a:effectLst/>
              <a:latin typeface="Arial" panose="020B0604020202020204" pitchFamily="34" charset="0"/>
            </a:endParaRPr>
          </a:p>
          <a:p>
            <a:pPr marL="158750" marR="0" indent="0" algn="l" rtl="0" fontAlgn="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0" u="none" strike="noStrike" dirty="0"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CILINDRO – Possíveis respostas: copo, pilha, tambor, vela, rolo de papel etc.</a:t>
            </a:r>
            <a:endParaRPr lang="pt-BR" sz="1100" b="0" i="0" u="none" strike="noStrike" dirty="0">
              <a:effectLst/>
              <a:latin typeface="Arial" panose="020B0604020202020204" pitchFamily="34" charset="0"/>
            </a:endParaRPr>
          </a:p>
          <a:p>
            <a:pPr marL="158750" marR="0" indent="0" algn="l" rtl="0" fontAlgn="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0" u="none" strike="noStrike" dirty="0"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ESFERA – Possíveis respostas: bola de futebol, globo terrestre etc.</a:t>
            </a:r>
          </a:p>
          <a:p>
            <a:pPr marL="158750" marR="0" indent="0" algn="l" rtl="0" fontAlgn="t">
              <a:spcBef>
                <a:spcPts val="0"/>
              </a:spcBef>
              <a:spcAft>
                <a:spcPts val="0"/>
              </a:spcAft>
              <a:buNone/>
            </a:pPr>
            <a:endParaRPr lang="pt-BR" sz="1100" b="0" i="0" u="none" strike="noStrike" dirty="0">
              <a:effectLst/>
              <a:latin typeface="Arial" panose="020B0604020202020204" pitchFamily="34" charset="0"/>
            </a:endParaRP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4280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98783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b="0" dirty="0"/>
              <a:t>Caro professor,</a:t>
            </a:r>
            <a:endParaRPr lang="pt-BR" sz="1100" b="0" i="0" u="none" strike="noStrike" dirty="0">
              <a:effectLst/>
              <a:latin typeface="Arial" panose="020B0604020202020204" pitchFamily="34" charset="0"/>
            </a:endParaRPr>
          </a:p>
          <a:p>
            <a:pPr marL="0" marR="36576" indent="0" algn="just" rtl="0" eaLnBrk="0" fontAlgn="t" hangingPunct="0">
              <a:lnSpc>
                <a:spcPct val="97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pt-BR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CUBO – Possíveis respostas: dado, cubo mágico, cubo de gelo, caixa de papelão etc.</a:t>
            </a:r>
            <a:endParaRPr lang="pt-BR" sz="1100" b="0" i="0" u="none" strike="noStrike" dirty="0">
              <a:effectLst/>
              <a:latin typeface="Arial" panose="020B0604020202020204" pitchFamily="34" charset="0"/>
            </a:endParaRPr>
          </a:p>
          <a:p>
            <a:pPr marL="0" marR="36576" lvl="0" indent="0" algn="just" defTabSz="914400" rtl="0" eaLnBrk="0" fontAlgn="t" latinLnBrk="0" hangingPunct="0">
              <a:lnSpc>
                <a:spcPct val="97000"/>
              </a:lnSpc>
              <a:spcBef>
                <a:spcPts val="50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dirty="0">
                <a:latin typeface="+mn-lt"/>
              </a:rPr>
              <a:t>PARALELEPÍPEDO</a:t>
            </a:r>
            <a:r>
              <a:rPr lang="pt-BR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Possíveis respostas: tijolo, caixa de chocolate, tanque de água, bloco de concreto, livro etc.</a:t>
            </a:r>
            <a:endParaRPr lang="pt-BR" sz="1100" b="0" i="0" u="none" strike="noStrike" dirty="0">
              <a:effectLst/>
              <a:latin typeface="Arial" panose="020B0604020202020204" pitchFamily="34" charset="0"/>
            </a:endParaRP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754114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pt-BR"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pt-BR"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/>
              <a:t>https://www.gettyimages.com.br/detail/ilustra%C3%A7%C3%A3o/little-kid-opening-gift-box-and-feel-happy-ilustra%C3%A7%C3%A3o-royalty-free/1478907622?phrase=MENINA+ANIVERSARIO+PRESENTE+CUBO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pt-BR"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/>
              <a:t>https://www.gettyimages.com.br/detail/ilustra%C3%A7%C3%A3o/gift-box-1-ilustra%C3%A7%C3%A3o-royalty-free/1423827536?phrase=CAIXAS%2BPRESENTE%2BCUBO</a:t>
            </a:r>
          </a:p>
        </p:txBody>
      </p:sp>
    </p:spTree>
    <p:extLst>
      <p:ext uri="{BB962C8B-B14F-4D97-AF65-F5344CB8AC3E}">
        <p14:creationId xmlns:p14="http://schemas.microsoft.com/office/powerpoint/2010/main" val="2480367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29635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0" hangingPunct="0">
              <a:spcBef>
                <a:spcPts val="5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Sugestão</a:t>
            </a:r>
            <a:r>
              <a:rPr lang="pt-BR" sz="1800" spc="-3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</a:t>
            </a:r>
            <a:r>
              <a:rPr lang="pt-BR" sz="1800" spc="-2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vídeo:</a:t>
            </a:r>
            <a:r>
              <a:rPr lang="pt-BR" sz="1800" spc="-2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sz="1800" i="1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Sólidos</a:t>
            </a:r>
            <a:r>
              <a:rPr lang="pt-BR" sz="1800" i="1" spc="-2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sz="1800" i="1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geométricos</a:t>
            </a:r>
            <a:r>
              <a:rPr lang="pt-BR" sz="1800" i="1" spc="-2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sz="1800" i="1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para</a:t>
            </a:r>
            <a:r>
              <a:rPr lang="pt-BR" sz="1800" i="1" spc="-2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sz="1800" i="1" spc="-1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crianças</a:t>
            </a:r>
            <a:r>
              <a:rPr lang="pt-BR" sz="1800" spc="-1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pt-BR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eaLnBrk="0" hangingPunct="0"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Disponível</a:t>
            </a:r>
            <a:r>
              <a:rPr lang="pt-BR" sz="1800" spc="-1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em:</a:t>
            </a:r>
            <a:r>
              <a:rPr lang="pt-BR" sz="1800" spc="-1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sz="1800" spc="-10" dirty="0">
                <a:solidFill>
                  <a:srgbClr val="231F2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http</a:t>
            </a:r>
            <a:r>
              <a:rPr lang="pt-BR" sz="1800" u="none" strike="noStrike" spc="-10" dirty="0">
                <a:solidFill>
                  <a:srgbClr val="231F2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hlinkClick r:id="rId3"/>
              </a:rPr>
              <a:t>s://w</a:t>
            </a:r>
            <a:r>
              <a:rPr lang="pt-BR" sz="1800" spc="-10" dirty="0">
                <a:solidFill>
                  <a:srgbClr val="231F2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ww.y</a:t>
            </a:r>
            <a:r>
              <a:rPr lang="pt-BR" sz="1800" u="none" strike="noStrike" spc="-10" dirty="0">
                <a:solidFill>
                  <a:srgbClr val="231F2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hlinkClick r:id="rId3"/>
              </a:rPr>
              <a:t>outube.com/</a:t>
            </a:r>
            <a:r>
              <a:rPr lang="pt-BR" sz="1800" u="none" strike="noStrike" spc="-10" dirty="0" err="1">
                <a:solidFill>
                  <a:srgbClr val="231F2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hlinkClick r:id="rId3"/>
              </a:rPr>
              <a:t>watch?v</a:t>
            </a:r>
            <a:r>
              <a:rPr lang="pt-BR" sz="1800" u="none" strike="noStrike" spc="-10" dirty="0">
                <a:solidFill>
                  <a:srgbClr val="231F2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hlinkClick r:id="rId3"/>
              </a:rPr>
              <a:t>=_gEm11EDh5U.</a:t>
            </a:r>
            <a:endParaRPr lang="pt-BR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eaLnBrk="0" hangingPunct="0"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Professor(a),</a:t>
            </a:r>
            <a:r>
              <a:rPr lang="pt-BR" sz="1800" spc="-3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neste</a:t>
            </a:r>
            <a:r>
              <a:rPr lang="pt-BR" sz="1800" spc="-2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vídeo,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paralelepípedo</a:t>
            </a:r>
            <a:r>
              <a:rPr lang="pt-BR" sz="1800" spc="-2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aparece</a:t>
            </a:r>
            <a:r>
              <a:rPr lang="pt-BR" sz="1800" spc="-2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como</a:t>
            </a:r>
            <a:r>
              <a:rPr lang="pt-BR" sz="1800" spc="-3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prisma</a:t>
            </a:r>
            <a:r>
              <a:rPr lang="pt-BR" sz="1800" spc="-2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sz="1800" spc="-1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retangular.</a:t>
            </a:r>
            <a:endParaRPr lang="pt-BR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085020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54346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b="1" dirty="0"/>
              <a:t>(EF01MA13) </a:t>
            </a:r>
            <a:r>
              <a:rPr lang="pt-BR" sz="1200" dirty="0"/>
              <a:t>Relacionar figuras geométricas espaciais (cones, cilindros, esferas e blocos retangulares) a objetos cotidianos do mundo físico.</a:t>
            </a:r>
            <a:endParaRPr lang="pt-BR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654801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019240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Caro professor,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Exponha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para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turma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objetos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diversos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que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fazem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parte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do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cotidiano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deles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(bola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futebol,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estojo, agenda,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caixa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sapato,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cubo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mágico,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dado,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lata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refrigerante,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borracha,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chapeuzinho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aniversário, pilha, bola, batom etc.)</a:t>
            </a:r>
            <a:r>
              <a:rPr lang="pt-BR" sz="1200" dirty="0">
                <a:effectLst/>
                <a:latin typeface="+mn-lt"/>
              </a:rPr>
              <a:t>.  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>
                <a:effectLst/>
                <a:latin typeface="+mn-lt"/>
              </a:rPr>
              <a:t>Alguns desses objetos não são conhecidos pelos estudantes? Quais? Pergunte: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tabLst/>
              <a:defRPr/>
            </a:pPr>
            <a:r>
              <a:rPr lang="pt-BR" sz="1200" i="1" dirty="0">
                <a:effectLst/>
                <a:latin typeface="+mn-lt"/>
              </a:rPr>
              <a:t>Quais destes objetos vocês conhecem?</a:t>
            </a:r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200" dirty="0">
                <a:latin typeface="Quattrocento Sans"/>
                <a:ea typeface="Quattrocento Sans"/>
                <a:cs typeface="Quattrocento Sans"/>
                <a:sym typeface="Quattrocento Sans"/>
              </a:rPr>
              <a:t>Proponha </a:t>
            </a:r>
            <a:r>
              <a:rPr lang="pt-BR" sz="1200" dirty="0">
                <a:solidFill>
                  <a:srgbClr val="231F2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aos estudantes que analisem os objetos representados neste slide e agrupem esses objetos a partir das características que eles têm em comum.  </a:t>
            </a:r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200" dirty="0">
                <a:latin typeface="Quattrocento Sans"/>
                <a:ea typeface="Quattrocento Sans"/>
                <a:cs typeface="Quattrocento Sans"/>
                <a:sym typeface="Quattrocento Sans"/>
              </a:rPr>
              <a:t>Ao questionar se os objetos possuem formas geométricas </a:t>
            </a:r>
            <a:r>
              <a:rPr lang="pt-BR" sz="1200" b="0" dirty="0">
                <a:latin typeface="Quattrocento Sans"/>
                <a:ea typeface="Quattrocento Sans"/>
                <a:cs typeface="Quattrocento Sans"/>
                <a:sym typeface="Quattrocento Sans"/>
              </a:rPr>
              <a:t>espaciais ou planas</a:t>
            </a:r>
            <a:r>
              <a:rPr lang="pt-BR" sz="1200" dirty="0">
                <a:solidFill>
                  <a:srgbClr val="231F20"/>
                </a:solidFill>
                <a:latin typeface="Arial" panose="020B0604020202020204" pitchFamily="34" charset="0"/>
                <a:ea typeface="Quattrocento Sans"/>
                <a:cs typeface="Arial" panose="020B0604020202020204" pitchFamily="34" charset="0"/>
                <a:sym typeface="Calibri"/>
              </a:rPr>
              <a:t>, vale observar que eles </a:t>
            </a:r>
            <a:r>
              <a:rPr lang="pt-BR" sz="1200" dirty="0">
                <a:solidFill>
                  <a:srgbClr val="002617"/>
                </a:solidFill>
                <a:effectLst/>
                <a:highlight>
                  <a:srgbClr val="F1F1F1"/>
                </a:highlight>
                <a:latin typeface="Segoe UI" panose="020B0502040204020203" pitchFamily="34" charset="0"/>
                <a:ea typeface="Aptos" panose="020B0004020202020204" pitchFamily="34" charset="0"/>
              </a:rPr>
              <a:t>têm superfícies que se assemelham a algumas figuras geométricas. Peça para que eles deem um nome para cada grupo ou descrevam os objetos de cada conjunto formado. </a:t>
            </a:r>
          </a:p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200" dirty="0">
                <a:solidFill>
                  <a:srgbClr val="002617"/>
                </a:solidFill>
                <a:effectLst/>
                <a:highlight>
                  <a:srgbClr val="F1F1F1"/>
                </a:highlight>
                <a:latin typeface="Segoe UI" panose="020B0502040204020203" pitchFamily="34" charset="0"/>
                <a:ea typeface="Aptos" panose="020B0004020202020204" pitchFamily="34" charset="0"/>
              </a:rPr>
              <a:t>Para levantar os conhecimentos prévios, pode ser interessante pedir que os estudantes digam quais são as figuras espaciais que eles conhecem, mas não é necessário que eles expliquem o que são figuras espaciais. Os objetos são tridimensionais, como as figuras geométricas espaciais, mas suas superfícies são semelhantes às figuras planas (como nas faces e bases das figuras espaciais).</a:t>
            </a:r>
            <a:endParaRPr lang="pt-BR" sz="1200" b="0" i="0" dirty="0">
              <a:solidFill>
                <a:srgbClr val="0D0D0D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endParaRPr lang="pt-BR" sz="1200" dirty="0">
              <a:effectLst/>
              <a:latin typeface="+mn-lt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800" dirty="0"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893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dirty="0">
                <a:solidFill>
                  <a:srgbClr val="231F2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Caro professor, </a:t>
            </a: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dirty="0">
                <a:solidFill>
                  <a:srgbClr val="231F2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Apresente as figuras geométricas uma a uma e peça para que os estudantes digam o seu nome: cone, bloco retangular, cilindro, cubo e esfera. Pergunte se eles se lembram de algum objeto que se assemelha a essas figuras. </a:t>
            </a: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dirty="0">
                <a:solidFill>
                  <a:srgbClr val="231F2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Diga aos estudantes que as representações das figuras espaciais que estamos trabalhando também podem ser consideradas como representações de sólidos geométricos. 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Caro professor, 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Organize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2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turma</a:t>
            </a:r>
            <a:r>
              <a:rPr lang="pt-BR" sz="12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para</a:t>
            </a:r>
            <a:r>
              <a:rPr lang="pt-BR" sz="12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que</a:t>
            </a:r>
            <a:r>
              <a:rPr lang="pt-BR" sz="12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façam</a:t>
            </a:r>
            <a:r>
              <a:rPr lang="pt-BR" sz="12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um</a:t>
            </a:r>
            <a:r>
              <a:rPr lang="pt-BR" sz="12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pequeno</a:t>
            </a:r>
            <a:r>
              <a:rPr lang="pt-BR" sz="12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passeio</a:t>
            </a:r>
            <a:r>
              <a:rPr lang="pt-BR" sz="12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pela</a:t>
            </a:r>
            <a:r>
              <a:rPr lang="pt-BR" sz="12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escola.</a:t>
            </a:r>
            <a:r>
              <a:rPr lang="pt-BR" sz="12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Verifique</a:t>
            </a:r>
            <a:r>
              <a:rPr lang="pt-BR" sz="12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previamente</a:t>
            </a:r>
            <a:r>
              <a:rPr lang="pt-BR" sz="12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os</a:t>
            </a:r>
            <a:r>
              <a:rPr lang="pt-BR" sz="12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locais onde há objetos parecidos com cada uma das formas que serão apresentadas. 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Conduza o passeio e questione se eles localizaram ou visualizaram objetos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2000" dirty="0">
                <a:solidFill>
                  <a:srgbClr val="002617"/>
                </a:solidFill>
                <a:effectLst/>
                <a:latin typeface="Arial" panose="020B0604020202020204" pitchFamily="34" charset="0"/>
              </a:rPr>
              <a:t>parecidos com as figuras geométricas espaciais que estamos estudando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(esfera,</a:t>
            </a:r>
            <a:r>
              <a:rPr lang="pt-BR" sz="12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cilindro,</a:t>
            </a:r>
            <a:r>
              <a:rPr lang="pt-BR" sz="12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cubo</a:t>
            </a:r>
            <a:r>
              <a:rPr lang="pt-BR" sz="12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</a:t>
            </a:r>
            <a:r>
              <a:rPr lang="pt-BR" sz="12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paralelepípedo). 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Ao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voltarem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para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sala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aula,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continuem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explorar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relação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dos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objetos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presentes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na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sala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as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figuras geométricas encontradas:</a:t>
            </a:r>
          </a:p>
          <a:p>
            <a:pPr marL="444500" indent="-342900">
              <a:buFont typeface="Arial" panose="020B0604020202020204" pitchFamily="34" charset="0"/>
              <a:buChar char="•"/>
            </a:pPr>
            <a:r>
              <a:rPr lang="pt-BR" sz="1200" dirty="0">
                <a:latin typeface="+mn-lt"/>
                <a:sym typeface="Arial"/>
              </a:rPr>
              <a:t>Existem objetos ou formas parecidas? Quais? </a:t>
            </a:r>
          </a:p>
          <a:p>
            <a:pPr marL="444500" indent="-342900">
              <a:buFont typeface="Arial" panose="020B0604020202020204" pitchFamily="34" charset="0"/>
              <a:buChar char="•"/>
            </a:pPr>
            <a:r>
              <a:rPr lang="pt-BR" sz="1200" dirty="0">
                <a:latin typeface="+mn-lt"/>
                <a:sym typeface="Arial"/>
              </a:rPr>
              <a:t>O que podemos verificar para diferenciá-los?</a:t>
            </a:r>
          </a:p>
          <a:p>
            <a:pPr marL="444500" indent="-342900">
              <a:buFont typeface="Arial" panose="020B0604020202020204" pitchFamily="34" charset="0"/>
              <a:buChar char="•"/>
            </a:pPr>
            <a:r>
              <a:rPr lang="pt-BR" sz="1200" dirty="0">
                <a:latin typeface="+mn-lt"/>
                <a:sym typeface="Arial"/>
              </a:rPr>
              <a:t>Quais são as formas mais comuns no ambiente que observamos? </a:t>
            </a:r>
          </a:p>
          <a:p>
            <a:pPr marL="444500" indent="-342900">
              <a:buFont typeface="Arial" panose="020B0604020202020204" pitchFamily="34" charset="0"/>
              <a:buChar char="•"/>
            </a:pPr>
            <a:r>
              <a:rPr lang="pt-BR" sz="1200" dirty="0">
                <a:latin typeface="+mn-lt"/>
                <a:sym typeface="Arial"/>
              </a:rPr>
              <a:t>Quais são as mais incomuns? Há alguma forma geométrica que não conseguimos encontrar no passeio pela escola?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83444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É interessante que os estudantes estejam agrupados em duplas para que </a:t>
            </a:r>
            <a:r>
              <a:rPr lang="pt-BR" sz="1100" kern="0" dirty="0">
                <a:solidFill>
                  <a:srgbClr val="002617"/>
                </a:solidFill>
                <a:effectLst/>
                <a:highlight>
                  <a:srgbClr val="F1F1F1"/>
                </a:highlight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conversem com o colega sobre as respostas que encontraram e confrontem esses resultados. As discussões nas aulas de Matemática podem potencializar as aprendizagens de todos os estudantes.</a:t>
            </a:r>
            <a:endParaRPr lang="pt-BR" sz="1100" kern="100" dirty="0">
              <a:effectLst/>
              <a:highlight>
                <a:srgbClr val="F1F1F1"/>
              </a:highlight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https://www.gettyimages.com.br/detail/ilustra%C3%A7%C3%A3o/back-to-school-banner-with-school-elements-ilustra%C3%A7%C3%A3o-royalty-free/1557599857</a:t>
            </a:r>
          </a:p>
        </p:txBody>
      </p:sp>
    </p:spTree>
    <p:extLst>
      <p:ext uri="{BB962C8B-B14F-4D97-AF65-F5344CB8AC3E}">
        <p14:creationId xmlns:p14="http://schemas.microsoft.com/office/powerpoint/2010/main" val="23867053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https://www.gettyimages.com.br/detail/ilustra%C3%A7%C3%A3o/geometric-solids-set-ilustra%C3%A7%C3%A3o-royalty-free/1058038488?phrase=SOLIDOS%2BGEOMETRICOS%2Besfera%2B</a:t>
            </a:r>
          </a:p>
        </p:txBody>
      </p:sp>
    </p:spTree>
    <p:extLst>
      <p:ext uri="{BB962C8B-B14F-4D97-AF65-F5344CB8AC3E}">
        <p14:creationId xmlns:p14="http://schemas.microsoft.com/office/powerpoint/2010/main" val="3098973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https://www.gettyimages.com.br/detail/ilustra%C3%A7%C3%A3o/geometric-solids-set-ilustra%C3%A7%C3%A3o-royalty-free/1058038488?phrase=SOLIDOS%2BGEOMETRICOS%2Besfera%2B</a:t>
            </a:r>
          </a:p>
        </p:txBody>
      </p:sp>
    </p:spTree>
    <p:extLst>
      <p:ext uri="{BB962C8B-B14F-4D97-AF65-F5344CB8AC3E}">
        <p14:creationId xmlns:p14="http://schemas.microsoft.com/office/powerpoint/2010/main" val="2878499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https://www.gettyimages.com.br/detail/ilustra%C3%A7%C3%A3o/vector-vintage-travel-suitcase-isolated-on-ilustra%C3%A7%C3%A3o-royalty-free/491189834?phrase=mala+amarela+bloco+retangular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https://www.gettyimages.com.br/detail/ilustra%C3%A7%C3%A3o/traffic-cone-ilustra%C3%A7%C3%A3o-royalty-free/1178381004?phrase=cone&amp;adppopup=true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https://www.gettyimages.com.br/detail/ilustra%C3%A7%C3%A3o/green-book-ilustra%C3%A7%C3%A3o-royalty-free/695141514?phrase=livro+verde+bloco+retangular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https://www.gettyimages.com.br/detail/foto/fresh-orange-on-white-background-imagem-royalty-free/1163917237?phrase=laranja%2Bfruta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https://www.gettyimages.com.br/detail/foto/fresh-orange-on-white-background-imagem-royalty-free/1163917237?phrase=laranja%2Bfruta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https://www.gettyimages.com.br/detail/ilustra%C3%A7%C3%A3o/leather-volleyball-ball-ilustra%C3%A7%C3%A3o-royalty-free/516141000?phrase=bola+volei&amp;adppopup=true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https://www.gettyimages.com.br/detail/ilustra%C3%A7%C3%A3o/geometric-solids-set-ilustra%C3%A7%C3%A3o-royalty-free/1058038488?phrase=SOLIDOS%2BGEOMETRICOS%2Besfera%2B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31883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6;p8">
            <a:extLst>
              <a:ext uri="{FF2B5EF4-FFF2-40B4-BE49-F238E27FC236}">
                <a16:creationId xmlns:a16="http://schemas.microsoft.com/office/drawing/2014/main" id="{9BEFFCA2-D26B-0F3F-175A-9951F94A0506}"/>
              </a:ext>
            </a:extLst>
          </p:cNvPr>
          <p:cNvSpPr txBox="1"/>
          <p:nvPr userDrawn="1"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preserve="1">
  <p:cSld name="10. Sem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8CB643AF-409E-CE6C-F593-7DFA658E7075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372067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9" name="Google Shape;79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270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9D95EF4B-BBBC-70F4-270B-06BDCFA10DF9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29" name="Google Shape;29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10A3FA44-B80A-34D2-37BE-5CDA02D5F0DB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_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03e3d857_0_1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g29c03e3d857_0_14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g29c03e3d857_0_14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c03e3d857_0_14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9c03e3d857_0_144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D1E915E3-2D6D-D129-EFA7-6BADACFCE65B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763352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766BDC0E-B8C3-E3AC-F083-230711E2593E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7" name="Google Shape;37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F5D06B01-634E-11AC-8AFE-A176D74E9051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4" name="Google Shape;44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48" name="Google Shape;48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3610B272-06F0-6656-CBFA-0629B2C54D67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1" name="Google Shape;51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4" name="Google Shape;54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EE2F492A-4D23-F42A-E83B-B2D63D846D3E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8" name="Google Shape;5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0494AE02-5D6E-4EF5-0E9C-4F4976723589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5" name="Google Shape;65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68" name="Google Shape;68;p17"/>
          <p:cNvPicPr preferRelativeResize="0"/>
          <p:nvPr/>
        </p:nvPicPr>
        <p:blipFill rotWithShape="1">
          <a:blip r:embed="rId3">
            <a:alphaModFix/>
          </a:blip>
          <a:srcRect l="15588" r="14096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B7B0EB5E-B9BF-90B3-72A3-D86E664CDB40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A158AAE3-A5A4-59EF-34BA-C3AA71EA43F8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preserve="1" userDrawn="1">
  <p:cSld name="9. Nova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68;p17">
            <a:extLst>
              <a:ext uri="{FF2B5EF4-FFF2-40B4-BE49-F238E27FC236}">
                <a16:creationId xmlns:a16="http://schemas.microsoft.com/office/drawing/2014/main" id="{90FEB611-3DAE-4761-5D18-FF9F331BF20F}"/>
              </a:ext>
            </a:extLst>
          </p:cNvPr>
          <p:cNvSpPr txBox="1">
            <a:spLocks noGrp="1"/>
          </p:cNvSpPr>
          <p:nvPr>
            <p:ph type="subTitle" idx="10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1800" baseline="0">
                <a:solidFill>
                  <a:schemeClr val="bg1"/>
                </a:solidFill>
                <a:latin typeface="Grandstander SemiBold" panose="020B060402020202020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BB4135C1-AB3A-9303-2F06-490B7DEEA0ED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349028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1" r:id="rId9"/>
    <p:sldLayoutId id="2147483662" r:id="rId10"/>
    <p:sldLayoutId id="2147483659" r:id="rId11"/>
    <p:sldLayoutId id="2147483651" r:id="rId12"/>
    <p:sldLayoutId id="214748366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13" Type="http://schemas.openxmlformats.org/officeDocument/2006/relationships/image" Target="../media/image34.emf"/><Relationship Id="rId3" Type="http://schemas.openxmlformats.org/officeDocument/2006/relationships/image" Target="../media/image12.png"/><Relationship Id="rId7" Type="http://schemas.openxmlformats.org/officeDocument/2006/relationships/image" Target="../media/image38.jpg"/><Relationship Id="rId12" Type="http://schemas.openxmlformats.org/officeDocument/2006/relationships/image" Target="../media/image31.emf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11" Type="http://schemas.openxmlformats.org/officeDocument/2006/relationships/image" Target="../media/image32.emf"/><Relationship Id="rId5" Type="http://schemas.openxmlformats.org/officeDocument/2006/relationships/image" Target="../media/image36.jpg"/><Relationship Id="rId15" Type="http://schemas.openxmlformats.org/officeDocument/2006/relationships/image" Target="../media/image43.png"/><Relationship Id="rId10" Type="http://schemas.openxmlformats.org/officeDocument/2006/relationships/image" Target="../media/image25.emf"/><Relationship Id="rId4" Type="http://schemas.openxmlformats.org/officeDocument/2006/relationships/image" Target="../media/image14.png"/><Relationship Id="rId9" Type="http://schemas.openxmlformats.org/officeDocument/2006/relationships/image" Target="../media/image40.jpg"/><Relationship Id="rId14" Type="http://schemas.openxmlformats.org/officeDocument/2006/relationships/image" Target="../media/image42.t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emf"/><Relationship Id="rId5" Type="http://schemas.openxmlformats.org/officeDocument/2006/relationships/image" Target="../media/image25.emf"/><Relationship Id="rId4" Type="http://schemas.openxmlformats.org/officeDocument/2006/relationships/image" Target="../media/image3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emf"/><Relationship Id="rId5" Type="http://schemas.openxmlformats.org/officeDocument/2006/relationships/image" Target="../media/image25.emf"/><Relationship Id="rId4" Type="http://schemas.openxmlformats.org/officeDocument/2006/relationships/image" Target="../media/image3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45.png"/><Relationship Id="rId7" Type="http://schemas.openxmlformats.org/officeDocument/2006/relationships/image" Target="../media/image49.jpeg"/><Relationship Id="rId12" Type="http://schemas.openxmlformats.org/officeDocument/2006/relationships/image" Target="../media/image3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jpeg"/><Relationship Id="rId11" Type="http://schemas.openxmlformats.org/officeDocument/2006/relationships/image" Target="../media/image33.emf"/><Relationship Id="rId5" Type="http://schemas.openxmlformats.org/officeDocument/2006/relationships/image" Target="../media/image47.jpeg"/><Relationship Id="rId10" Type="http://schemas.openxmlformats.org/officeDocument/2006/relationships/image" Target="../media/image32.emf"/><Relationship Id="rId4" Type="http://schemas.openxmlformats.org/officeDocument/2006/relationships/image" Target="../media/image46.jpeg"/><Relationship Id="rId9" Type="http://schemas.openxmlformats.org/officeDocument/2006/relationships/image" Target="../media/image31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35.png"/><Relationship Id="rId7" Type="http://schemas.openxmlformats.org/officeDocument/2006/relationships/image" Target="../media/image49.jpeg"/><Relationship Id="rId12" Type="http://schemas.openxmlformats.org/officeDocument/2006/relationships/image" Target="../media/image5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jpeg"/><Relationship Id="rId11" Type="http://schemas.openxmlformats.org/officeDocument/2006/relationships/image" Target="../media/image34.emf"/><Relationship Id="rId5" Type="http://schemas.openxmlformats.org/officeDocument/2006/relationships/image" Target="../media/image47.jpeg"/><Relationship Id="rId10" Type="http://schemas.openxmlformats.org/officeDocument/2006/relationships/image" Target="../media/image32.emf"/><Relationship Id="rId4" Type="http://schemas.openxmlformats.org/officeDocument/2006/relationships/image" Target="../media/image46.jpeg"/><Relationship Id="rId9" Type="http://schemas.openxmlformats.org/officeDocument/2006/relationships/image" Target="../media/image31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2.png"/><Relationship Id="rId4" Type="http://schemas.openxmlformats.org/officeDocument/2006/relationships/hyperlink" Target="https://www.youtube.com/watch?v=_gEm11EDh5U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alkaline-battery-different-sizes-vector-icons-ilustra%C3%A7%C3%A3o-royalty-free/1142571805?phrase=pilhas+baterias&amp;adppopup=true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gettyimages.com.br/detail/ilustra%C3%A7%C3%A3o/design-template-can-cola-juice-drink-beer-ilustra%C3%A7%C3%A3o-royalty-free/803816448?phrase=lata+de+refrigerante&amp;adppopup=true" TargetMode="External"/><Relationship Id="rId5" Type="http://schemas.openxmlformats.org/officeDocument/2006/relationships/hyperlink" Target="https://www.gettyimages.com.br/detail/ilustra%C3%A7%C3%A3o/vector-colors-cube-model-pattern-ilustra%C3%A7%C3%A3o-royalty-free/1150689907?phrase=cubo+m%C3%A1gico+&amp;adppopup=true" TargetMode="External"/><Relationship Id="rId4" Type="http://schemas.openxmlformats.org/officeDocument/2006/relationships/hyperlink" Target="https://www.gettyimages.com.br/detail/ilustra%C3%A7%C3%A3o/white-photorealistic-3d-cube-for-games-ilustra%C3%A7%C3%A3o-royalty-free/1789423225?phrase=dado&amp;adppopup=true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set-of-colored-lipsticks-red-pink-orange-nude-ilustra%C3%A7%C3%A3o-royalty-free/1435759940?phrase=batom&amp;adppopup=true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www.gettyimages.com.br/detail/ilustra%C3%A7%C3%A3o/basic-rgb-ilustra%C3%A7%C3%A3o-royalty-free/1408020763?phrase=caixa+de+papel%C3%A3o+retangular&amp;adppopup=true" TargetMode="External"/><Relationship Id="rId4" Type="http://schemas.openxmlformats.org/officeDocument/2006/relationships/hyperlink" Target="https://www.gettyimages.com.br/detail/ilustra%C3%A7%C3%A3o/birthday-hat-party-cap-set-cartoon-caps-vector-ilustra%C3%A7%C3%A3o-royalty-free/1266688737?phrase=chapeu+de+aniversario&amp;adppopup=true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football-horizontal-ilustra%C3%A7%C3%A3o-royalty-free/1553119999?phrase=bola+de+futebol&amp;adppopup=true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www.youtube.com/watch?v=_gEm11EDh5U" TargetMode="External"/><Relationship Id="rId4" Type="http://schemas.openxmlformats.org/officeDocument/2006/relationships/hyperlink" Target="https://www.gettyimages.com.br/detail/ilustra%C3%A7%C3%A3o/children-running-and-walking-back-to-school-ilustra%C3%A7%C3%A3o-royalty-free/1267756610?adppopup=true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emf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30.png"/><Relationship Id="rId7" Type="http://schemas.openxmlformats.org/officeDocument/2006/relationships/image" Target="../media/image3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25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35.png"/><Relationship Id="rId7" Type="http://schemas.openxmlformats.org/officeDocument/2006/relationships/image" Target="../media/image3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25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13" Type="http://schemas.openxmlformats.org/officeDocument/2006/relationships/image" Target="../media/image31.emf"/><Relationship Id="rId3" Type="http://schemas.openxmlformats.org/officeDocument/2006/relationships/image" Target="../media/image12.png"/><Relationship Id="rId7" Type="http://schemas.openxmlformats.org/officeDocument/2006/relationships/image" Target="../media/image38.jpg"/><Relationship Id="rId12" Type="http://schemas.openxmlformats.org/officeDocument/2006/relationships/image" Target="../media/image32.emf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11" Type="http://schemas.openxmlformats.org/officeDocument/2006/relationships/image" Target="../media/image25.emf"/><Relationship Id="rId5" Type="http://schemas.openxmlformats.org/officeDocument/2006/relationships/image" Target="../media/image36.jpg"/><Relationship Id="rId15" Type="http://schemas.openxmlformats.org/officeDocument/2006/relationships/image" Target="../media/image42.tif"/><Relationship Id="rId10" Type="http://schemas.openxmlformats.org/officeDocument/2006/relationships/image" Target="../media/image41.png"/><Relationship Id="rId4" Type="http://schemas.openxmlformats.org/officeDocument/2006/relationships/image" Target="../media/image14.png"/><Relationship Id="rId9" Type="http://schemas.openxmlformats.org/officeDocument/2006/relationships/image" Target="../media/image40.jpg"/><Relationship Id="rId14" Type="http://schemas.openxmlformats.org/officeDocument/2006/relationships/image" Target="../media/image3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"/>
          <p:cNvSpPr txBox="1"/>
          <p:nvPr/>
        </p:nvSpPr>
        <p:spPr>
          <a:xfrm>
            <a:off x="0" y="1999425"/>
            <a:ext cx="91440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313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FIGURAS GEOMÉTRICAS ESPACIAIS</a:t>
            </a:r>
            <a:endParaRPr sz="3600" b="1" i="0" u="none" strike="noStrike" cap="none" dirty="0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68" name="Google Shape;168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2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lang="pt-BR"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"/>
          <p:cNvSpPr txBox="1"/>
          <p:nvPr/>
        </p:nvSpPr>
        <p:spPr>
          <a:xfrm rot="-59535">
            <a:off x="3220748" y="3359993"/>
            <a:ext cx="2702505" cy="38605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70" name="Google Shape;170;p1"/>
          <p:cNvSpPr txBox="1"/>
          <p:nvPr/>
        </p:nvSpPr>
        <p:spPr>
          <a:xfrm rot="-59878">
            <a:off x="4020817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01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" name="Google Shape;165;p1">
            <a:extLst>
              <a:ext uri="{FF2B5EF4-FFF2-40B4-BE49-F238E27FC236}">
                <a16:creationId xmlns:a16="http://schemas.microsoft.com/office/drawing/2014/main" id="{132AC957-214D-0A39-F461-1DA0ADE1EA2D}"/>
              </a:ext>
            </a:extLst>
          </p:cNvPr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6728CB2-038D-6440-C315-79F35864F2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34726" y="607137"/>
            <a:ext cx="8728403" cy="1261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dirty="0">
                <a:solidFill>
                  <a:srgbClr val="7030A0"/>
                </a:solidFill>
                <a:latin typeface="+mj-lt"/>
                <a:ea typeface="Verdana" panose="020B0604030504040204" pitchFamily="34" charset="0"/>
              </a:rPr>
              <a:t>2. </a:t>
            </a:r>
            <a:r>
              <a:rPr lang="pt-BR" dirty="0">
                <a:latin typeface="+mj-lt"/>
                <a:ea typeface="Verdana" panose="020B0604030504040204" pitchFamily="34" charset="0"/>
              </a:rPr>
              <a:t>ALÉM DE NOMES, OS OBJETOS TÊM FORMA. </a:t>
            </a:r>
          </a:p>
          <a:p>
            <a:pPr algn="just">
              <a:spcAft>
                <a:spcPts val="600"/>
              </a:spcAft>
            </a:pPr>
            <a:r>
              <a:rPr lang="pt-BR" dirty="0">
                <a:latin typeface="+mj-lt"/>
                <a:ea typeface="Verdana" panose="020B0604030504040204" pitchFamily="34" charset="0"/>
              </a:rPr>
              <a:t>OBSERVE A FORMA DOS OBJETOS E LIGUE-AS ÀS FIGURAS ESPACIAIS QUE SE ASSEMELHAM A ELAS: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468766D-8A32-B8CF-DF7D-5B886BC2BD2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651" y="4044827"/>
            <a:ext cx="277106" cy="75724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7F115AB-B8D9-7DA3-FE49-05BB957708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3895205" y="1774641"/>
            <a:ext cx="505630" cy="852040"/>
          </a:xfrm>
          <a:prstGeom prst="rect">
            <a:avLst/>
          </a:prstGeom>
        </p:spPr>
      </p:pic>
      <p:pic>
        <p:nvPicPr>
          <p:cNvPr id="20" name="Imagem 19" descr="Uma imagem contendo garrafa&#10;&#10;Descrição gerada automaticamente">
            <a:extLst>
              <a:ext uri="{FF2B5EF4-FFF2-40B4-BE49-F238E27FC236}">
                <a16:creationId xmlns:a16="http://schemas.microsoft.com/office/drawing/2014/main" id="{47D94779-6998-191E-52D4-575CF0D5F15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31547" y="3844327"/>
            <a:ext cx="1377696" cy="1158240"/>
          </a:xfrm>
          <a:prstGeom prst="rect">
            <a:avLst/>
          </a:prstGeom>
        </p:spPr>
      </p:pic>
      <p:pic>
        <p:nvPicPr>
          <p:cNvPr id="22" name="Imagem 21" descr="Gráfico, Gráfico de funil&#10;&#10;Descrição gerada automaticamente">
            <a:extLst>
              <a:ext uri="{FF2B5EF4-FFF2-40B4-BE49-F238E27FC236}">
                <a16:creationId xmlns:a16="http://schemas.microsoft.com/office/drawing/2014/main" id="{1A4C56FE-FC37-37FE-6506-85302A7BF55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17942" r="17337" b="8955"/>
          <a:stretch/>
        </p:blipFill>
        <p:spPr>
          <a:xfrm>
            <a:off x="6948034" y="1495241"/>
            <a:ext cx="928155" cy="130565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4" name="Imagem 23" descr="Forma&#10;&#10;Descrição gerada automaticamente">
            <a:extLst>
              <a:ext uri="{FF2B5EF4-FFF2-40B4-BE49-F238E27FC236}">
                <a16:creationId xmlns:a16="http://schemas.microsoft.com/office/drawing/2014/main" id="{28E046FC-5CBE-65AA-68CD-F2DB29DF288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446498">
            <a:off x="2639729" y="2582087"/>
            <a:ext cx="1324674" cy="812300"/>
          </a:xfrm>
          <a:prstGeom prst="rect">
            <a:avLst/>
          </a:prstGeom>
        </p:spPr>
      </p:pic>
      <p:pic>
        <p:nvPicPr>
          <p:cNvPr id="26" name="Imagem 25" descr="Laranja cortada ao meio&#10;&#10;Descrição gerada automaticamente">
            <a:extLst>
              <a:ext uri="{FF2B5EF4-FFF2-40B4-BE49-F238E27FC236}">
                <a16:creationId xmlns:a16="http://schemas.microsoft.com/office/drawing/2014/main" id="{873B8582-CA1C-C3F6-1C49-CF4F6D310BE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996" t="28500" r="17106" b="20326"/>
          <a:stretch/>
        </p:blipFill>
        <p:spPr>
          <a:xfrm>
            <a:off x="988904" y="3010463"/>
            <a:ext cx="789996" cy="833864"/>
          </a:xfrm>
          <a:prstGeom prst="rect">
            <a:avLst/>
          </a:prstGeom>
        </p:spPr>
      </p:pic>
      <p:pic>
        <p:nvPicPr>
          <p:cNvPr id="28" name="Imagem 27" descr="Balão azul em fundo branco&#10;&#10;Descrição gerada automaticamente com confiança média">
            <a:extLst>
              <a:ext uri="{FF2B5EF4-FFF2-40B4-BE49-F238E27FC236}">
                <a16:creationId xmlns:a16="http://schemas.microsoft.com/office/drawing/2014/main" id="{1120C78D-C796-E811-8341-F93C73A05BC8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9368" y="1831579"/>
            <a:ext cx="738165" cy="738165"/>
          </a:xfrm>
          <a:prstGeom prst="rect">
            <a:avLst/>
          </a:prstGeom>
        </p:spPr>
      </p:pic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CBD12E29-9D1B-7F7C-078B-DECAB35FCBD8}"/>
              </a:ext>
            </a:extLst>
          </p:cNvPr>
          <p:cNvSpPr txBox="1">
            <a:spLocks/>
          </p:cNvSpPr>
          <p:nvPr/>
        </p:nvSpPr>
        <p:spPr>
          <a:xfrm rot="897">
            <a:off x="7522090" y="4727404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373754-4BEA-77F4-9123-80EC2D85A4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70926" y="1832419"/>
            <a:ext cx="699912" cy="6999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6DE6E9-3EBD-445E-3E21-EEB30A0E2A0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20901" y="3361658"/>
            <a:ext cx="620315" cy="8971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0B27FA-9D13-E54F-8B80-57DBA63AE02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04641" y="1696451"/>
            <a:ext cx="585686" cy="10018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2CE532B-7ECB-5451-2A71-CB786E0319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16351" y="2997825"/>
            <a:ext cx="1357638" cy="694177"/>
          </a:xfrm>
          <a:prstGeom prst="rect">
            <a:avLst/>
          </a:prstGeom>
        </p:spPr>
      </p:pic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36F1C512-4754-95B5-92E4-85A01F57B01B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2023" y="3542029"/>
            <a:ext cx="909015" cy="992048"/>
          </a:xfrm>
          <a:prstGeom prst="rect">
            <a:avLst/>
          </a:prstGeom>
        </p:spPr>
      </p:pic>
      <p:pic>
        <p:nvPicPr>
          <p:cNvPr id="11" name="Imagem 10" descr="Retângulo&#10;&#10;Descrição gerada automaticamente">
            <a:extLst>
              <a:ext uri="{FF2B5EF4-FFF2-40B4-BE49-F238E27FC236}">
                <a16:creationId xmlns:a16="http://schemas.microsoft.com/office/drawing/2014/main" id="{BE628BD5-28C6-3881-C788-A207C24800A9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14188" y="3769414"/>
            <a:ext cx="1709907" cy="1319071"/>
          </a:xfrm>
          <a:prstGeom prst="rect">
            <a:avLst/>
          </a:prstGeom>
        </p:spPr>
      </p:pic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8937A86E-BEE0-5F94-7DEE-B06C72DA6039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5331059" y="2532331"/>
            <a:ext cx="1678184" cy="82932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1A32F06D-E71E-DCFF-8FE4-0E9EA9199189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4324059" y="2197385"/>
            <a:ext cx="1180582" cy="40984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544DBE9D-D109-103B-D665-A7408A53F505}"/>
              </a:ext>
            </a:extLst>
          </p:cNvPr>
          <p:cNvCxnSpPr>
            <a:cxnSpLocks/>
          </p:cNvCxnSpPr>
          <p:nvPr/>
        </p:nvCxnSpPr>
        <p:spPr>
          <a:xfrm flipV="1">
            <a:off x="2112484" y="2491679"/>
            <a:ext cx="3392157" cy="167578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>
            <a:extLst>
              <a:ext uri="{FF2B5EF4-FFF2-40B4-BE49-F238E27FC236}">
                <a16:creationId xmlns:a16="http://schemas.microsoft.com/office/drawing/2014/main" id="{0A51DD53-51B4-6167-19C1-86586DDFDB64}"/>
              </a:ext>
            </a:extLst>
          </p:cNvPr>
          <p:cNvCxnSpPr>
            <a:cxnSpLocks/>
          </p:cNvCxnSpPr>
          <p:nvPr/>
        </p:nvCxnSpPr>
        <p:spPr>
          <a:xfrm flipV="1">
            <a:off x="3617785" y="4521368"/>
            <a:ext cx="412493" cy="5850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69" name="Conector de Seta Reta 7168">
            <a:extLst>
              <a:ext uri="{FF2B5EF4-FFF2-40B4-BE49-F238E27FC236}">
                <a16:creationId xmlns:a16="http://schemas.microsoft.com/office/drawing/2014/main" id="{11CAA804-0D97-5BA4-76E9-5296ED4DEFF9}"/>
              </a:ext>
            </a:extLst>
          </p:cNvPr>
          <p:cNvCxnSpPr>
            <a:cxnSpLocks/>
          </p:cNvCxnSpPr>
          <p:nvPr/>
        </p:nvCxnSpPr>
        <p:spPr>
          <a:xfrm flipV="1">
            <a:off x="6575729" y="3404191"/>
            <a:ext cx="668663" cy="72606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72" name="Conector de Seta Reta 7171">
            <a:extLst>
              <a:ext uri="{FF2B5EF4-FFF2-40B4-BE49-F238E27FC236}">
                <a16:creationId xmlns:a16="http://schemas.microsoft.com/office/drawing/2014/main" id="{1921C321-6910-0EC0-60A8-7377D8059277}"/>
              </a:ext>
            </a:extLst>
          </p:cNvPr>
          <p:cNvCxnSpPr>
            <a:cxnSpLocks/>
          </p:cNvCxnSpPr>
          <p:nvPr/>
        </p:nvCxnSpPr>
        <p:spPr>
          <a:xfrm>
            <a:off x="3943607" y="3064935"/>
            <a:ext cx="3331200" cy="1844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7" name="Picture 2">
            <a:extLst>
              <a:ext uri="{FF2B5EF4-FFF2-40B4-BE49-F238E27FC236}">
                <a16:creationId xmlns:a16="http://schemas.microsoft.com/office/drawing/2014/main" id="{A56FD294-B235-2EEC-A1A8-074527EC7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378" y="307649"/>
            <a:ext cx="431896" cy="47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8" name="CaixaDeTexto 1">
            <a:extLst>
              <a:ext uri="{FF2B5EF4-FFF2-40B4-BE49-F238E27FC236}">
                <a16:creationId xmlns:a16="http://schemas.microsoft.com/office/drawing/2014/main" id="{5C49F9FA-EE51-C684-A7D4-6DD72A59D776}"/>
              </a:ext>
            </a:extLst>
          </p:cNvPr>
          <p:cNvSpPr txBox="1"/>
          <p:nvPr/>
        </p:nvSpPr>
        <p:spPr>
          <a:xfrm>
            <a:off x="1918038" y="166293"/>
            <a:ext cx="2025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cxnSp>
        <p:nvCxnSpPr>
          <p:cNvPr id="7179" name="Conector de Seta Reta 7178">
            <a:extLst>
              <a:ext uri="{FF2B5EF4-FFF2-40B4-BE49-F238E27FC236}">
                <a16:creationId xmlns:a16="http://schemas.microsoft.com/office/drawing/2014/main" id="{AB17D7BA-77B3-E5A4-4AD6-6178BF786EEA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1520787" y="2182375"/>
            <a:ext cx="750139" cy="6849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81" name="Conector de Seta Reta 7180">
            <a:extLst>
              <a:ext uri="{FF2B5EF4-FFF2-40B4-BE49-F238E27FC236}">
                <a16:creationId xmlns:a16="http://schemas.microsoft.com/office/drawing/2014/main" id="{5A94FEB4-8EC0-D916-8929-A3947AB0DE1A}"/>
              </a:ext>
            </a:extLst>
          </p:cNvPr>
          <p:cNvCxnSpPr>
            <a:cxnSpLocks/>
            <a:endCxn id="7" idx="2"/>
          </p:cNvCxnSpPr>
          <p:nvPr/>
        </p:nvCxnSpPr>
        <p:spPr>
          <a:xfrm flipV="1">
            <a:off x="1417104" y="2532331"/>
            <a:ext cx="1203778" cy="55920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657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D8E1B8C0-0D47-75BF-7C0B-A20CE55646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951920"/>
              </p:ext>
            </p:extLst>
          </p:nvPr>
        </p:nvGraphicFramePr>
        <p:xfrm>
          <a:off x="340211" y="1408848"/>
          <a:ext cx="8534399" cy="30840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8802">
                  <a:extLst>
                    <a:ext uri="{9D8B030D-6E8A-4147-A177-3AD203B41FA5}">
                      <a16:colId xmlns:a16="http://schemas.microsoft.com/office/drawing/2014/main" val="4039199298"/>
                    </a:ext>
                  </a:extLst>
                </a:gridCol>
                <a:gridCol w="2074606">
                  <a:extLst>
                    <a:ext uri="{9D8B030D-6E8A-4147-A177-3AD203B41FA5}">
                      <a16:colId xmlns:a16="http://schemas.microsoft.com/office/drawing/2014/main" val="2981096541"/>
                    </a:ext>
                  </a:extLst>
                </a:gridCol>
                <a:gridCol w="4630991">
                  <a:extLst>
                    <a:ext uri="{9D8B030D-6E8A-4147-A177-3AD203B41FA5}">
                      <a16:colId xmlns:a16="http://schemas.microsoft.com/office/drawing/2014/main" val="1325484754"/>
                    </a:ext>
                  </a:extLst>
                </a:gridCol>
              </a:tblGrid>
              <a:tr h="43904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FIGURA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NOME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OBJETOS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222604"/>
                  </a:ext>
                </a:extLst>
              </a:tr>
              <a:tr h="850056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0" dirty="0">
                        <a:latin typeface="+mn-lt"/>
                      </a:endParaRPr>
                    </a:p>
                    <a:p>
                      <a:pPr algn="ctr"/>
                      <a:r>
                        <a:rPr lang="pt-BR" sz="2000" b="0" dirty="0">
                          <a:latin typeface="+mn-lt"/>
                        </a:rPr>
                        <a:t>CONE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0204600"/>
                  </a:ext>
                </a:extLst>
              </a:tr>
              <a:tr h="850056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0" dirty="0">
                        <a:latin typeface="+mn-lt"/>
                      </a:endParaRPr>
                    </a:p>
                    <a:p>
                      <a:pPr algn="ctr"/>
                      <a:r>
                        <a:rPr lang="pt-BR" sz="2000" b="0" dirty="0">
                          <a:latin typeface="+mn-lt"/>
                        </a:rPr>
                        <a:t>CILINDRO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5556231"/>
                  </a:ext>
                </a:extLst>
              </a:tr>
              <a:tr h="850056"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0" dirty="0">
                        <a:latin typeface="+mn-lt"/>
                      </a:endParaRPr>
                    </a:p>
                    <a:p>
                      <a:pPr algn="ctr"/>
                      <a:r>
                        <a:rPr lang="pt-BR" sz="2000" b="0" dirty="0">
                          <a:latin typeface="+mn-lt"/>
                        </a:rPr>
                        <a:t>ESFERA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581244"/>
                  </a:ext>
                </a:extLst>
              </a:tr>
            </a:tbl>
          </a:graphicData>
        </a:graphic>
      </p:graphicFrame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7998EB5-38D9-5783-53C0-EF824E08A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4703" y="600817"/>
            <a:ext cx="8258700" cy="735614"/>
          </a:xfrm>
        </p:spPr>
        <p:txBody>
          <a:bodyPr/>
          <a:lstStyle/>
          <a:p>
            <a:r>
              <a:rPr lang="pt-BR" sz="2000" dirty="0">
                <a:solidFill>
                  <a:srgbClr val="7030A0"/>
                </a:solidFill>
                <a:latin typeface="+mn-lt"/>
                <a:ea typeface="Verdana" panose="020B0604030504040204" pitchFamily="34" charset="0"/>
              </a:rPr>
              <a:t>3. </a:t>
            </a:r>
            <a:r>
              <a:rPr lang="pt-BR" sz="2000" dirty="0">
                <a:latin typeface="+mn-lt"/>
                <a:ea typeface="Verdana" panose="020B0604030504040204" pitchFamily="34" charset="0"/>
              </a:rPr>
              <a:t>VEJA OS NOMES DAS FIGURAS E DESENHE OBJETOS QUE TENHAM O MESMO FORMATO.</a:t>
            </a:r>
          </a:p>
          <a:p>
            <a:endParaRPr lang="pt-BR" dirty="0"/>
          </a:p>
        </p:txBody>
      </p:sp>
      <p:pic>
        <p:nvPicPr>
          <p:cNvPr id="3" name="Google Shape;223;p24">
            <a:extLst>
              <a:ext uri="{FF2B5EF4-FFF2-40B4-BE49-F238E27FC236}">
                <a16:creationId xmlns:a16="http://schemas.microsoft.com/office/drawing/2014/main" id="{2FBA6490-B6E6-E8A4-065F-04B70181AD9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0864" y="380264"/>
            <a:ext cx="542925" cy="62456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19;p17">
            <a:extLst>
              <a:ext uri="{FF2B5EF4-FFF2-40B4-BE49-F238E27FC236}">
                <a16:creationId xmlns:a16="http://schemas.microsoft.com/office/drawing/2014/main" id="{286A3BB6-BC8F-A928-FEA5-6C8B02C3DD9F}"/>
              </a:ext>
            </a:extLst>
          </p:cNvPr>
          <p:cNvSpPr txBox="1">
            <a:spLocks/>
          </p:cNvSpPr>
          <p:nvPr/>
        </p:nvSpPr>
        <p:spPr>
          <a:xfrm rot="897">
            <a:off x="7567296" y="471645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2EA5588-0786-072D-2707-74EB2C973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31630" y="1892518"/>
            <a:ext cx="597876" cy="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A348F0-9FB6-1A28-46AE-A522D6C739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97269" y="3666876"/>
            <a:ext cx="692675" cy="6926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CDFDD8-6781-FDF9-0DFF-8376AF46DC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109385" y="2766646"/>
            <a:ext cx="402892" cy="68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15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D19B1FE4-9C4C-B240-F3C6-BB0A0AC0A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705" y="367855"/>
            <a:ext cx="431896" cy="47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E1953BC-8822-E730-C5B6-7B92E8FC0C45}"/>
              </a:ext>
            </a:extLst>
          </p:cNvPr>
          <p:cNvSpPr txBox="1"/>
          <p:nvPr/>
        </p:nvSpPr>
        <p:spPr>
          <a:xfrm>
            <a:off x="332125" y="4349074"/>
            <a:ext cx="3903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RESPOSTA PESSOAL.</a:t>
            </a:r>
          </a:p>
        </p:txBody>
      </p:sp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312B489C-6F3A-B3A3-FCF6-EC9BE857246D}"/>
              </a:ext>
            </a:extLst>
          </p:cNvPr>
          <p:cNvSpPr txBox="1">
            <a:spLocks/>
          </p:cNvSpPr>
          <p:nvPr/>
        </p:nvSpPr>
        <p:spPr>
          <a:xfrm rot="897">
            <a:off x="7558554" y="4741997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graphicFrame>
        <p:nvGraphicFramePr>
          <p:cNvPr id="17" name="Tabela 9">
            <a:extLst>
              <a:ext uri="{FF2B5EF4-FFF2-40B4-BE49-F238E27FC236}">
                <a16:creationId xmlns:a16="http://schemas.microsoft.com/office/drawing/2014/main" id="{39A1D8D3-9431-944E-70DF-8EBFE0F8F0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412460"/>
              </p:ext>
            </p:extLst>
          </p:nvPr>
        </p:nvGraphicFramePr>
        <p:xfrm>
          <a:off x="340211" y="1221279"/>
          <a:ext cx="8534399" cy="30840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8802">
                  <a:extLst>
                    <a:ext uri="{9D8B030D-6E8A-4147-A177-3AD203B41FA5}">
                      <a16:colId xmlns:a16="http://schemas.microsoft.com/office/drawing/2014/main" val="4039199298"/>
                    </a:ext>
                  </a:extLst>
                </a:gridCol>
                <a:gridCol w="2074606">
                  <a:extLst>
                    <a:ext uri="{9D8B030D-6E8A-4147-A177-3AD203B41FA5}">
                      <a16:colId xmlns:a16="http://schemas.microsoft.com/office/drawing/2014/main" val="2981096541"/>
                    </a:ext>
                  </a:extLst>
                </a:gridCol>
                <a:gridCol w="4630991">
                  <a:extLst>
                    <a:ext uri="{9D8B030D-6E8A-4147-A177-3AD203B41FA5}">
                      <a16:colId xmlns:a16="http://schemas.microsoft.com/office/drawing/2014/main" val="1325484754"/>
                    </a:ext>
                  </a:extLst>
                </a:gridCol>
              </a:tblGrid>
              <a:tr h="43904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FIGURA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NOME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OBJETOS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222604"/>
                  </a:ext>
                </a:extLst>
              </a:tr>
              <a:tr h="850056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0" dirty="0">
                        <a:latin typeface="+mn-lt"/>
                      </a:endParaRPr>
                    </a:p>
                    <a:p>
                      <a:pPr algn="ctr"/>
                      <a:r>
                        <a:rPr lang="pt-BR" sz="2000" b="0" dirty="0">
                          <a:latin typeface="+mn-lt"/>
                        </a:rPr>
                        <a:t>CONE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0204600"/>
                  </a:ext>
                </a:extLst>
              </a:tr>
              <a:tr h="850056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0" dirty="0">
                        <a:latin typeface="+mn-lt"/>
                      </a:endParaRPr>
                    </a:p>
                    <a:p>
                      <a:pPr algn="ctr"/>
                      <a:r>
                        <a:rPr lang="pt-BR" sz="2000" b="0" dirty="0">
                          <a:latin typeface="+mn-lt"/>
                        </a:rPr>
                        <a:t>CILINDRO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5556231"/>
                  </a:ext>
                </a:extLst>
              </a:tr>
              <a:tr h="850056"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000" b="0" dirty="0">
                        <a:latin typeface="+mn-lt"/>
                      </a:endParaRPr>
                    </a:p>
                    <a:p>
                      <a:pPr algn="ctr"/>
                      <a:r>
                        <a:rPr lang="pt-BR" sz="2000" b="0" dirty="0">
                          <a:latin typeface="+mn-lt"/>
                        </a:rPr>
                        <a:t>ESFERA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581244"/>
                  </a:ext>
                </a:extLst>
              </a:tr>
            </a:tbl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7E7C3EA2-B040-719C-7E09-A1E538D3E1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31630" y="1704949"/>
            <a:ext cx="597876" cy="7177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62AE9C3-1886-3DE0-319C-5B9C3D52CB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97269" y="3479307"/>
            <a:ext cx="692675" cy="6926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8D9BC94-2B0E-0612-C60D-F113F0889E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109385" y="2579077"/>
            <a:ext cx="402892" cy="689181"/>
          </a:xfrm>
          <a:prstGeom prst="rect">
            <a:avLst/>
          </a:prstGeom>
        </p:spPr>
      </p:pic>
      <p:sp>
        <p:nvSpPr>
          <p:cNvPr id="4" name="CaixaDeTexto 1">
            <a:extLst>
              <a:ext uri="{FF2B5EF4-FFF2-40B4-BE49-F238E27FC236}">
                <a16:creationId xmlns:a16="http://schemas.microsoft.com/office/drawing/2014/main" id="{B9161C0E-8BAF-F397-9C46-53A934F3C239}"/>
              </a:ext>
            </a:extLst>
          </p:cNvPr>
          <p:cNvSpPr txBox="1"/>
          <p:nvPr/>
        </p:nvSpPr>
        <p:spPr>
          <a:xfrm>
            <a:off x="1810979" y="146132"/>
            <a:ext cx="3729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F276AF1-3412-D080-887D-865C9593D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211" y="479932"/>
            <a:ext cx="8258700" cy="735614"/>
          </a:xfrm>
        </p:spPr>
        <p:txBody>
          <a:bodyPr/>
          <a:lstStyle/>
          <a:p>
            <a:r>
              <a:rPr lang="pt-BR" sz="2000" dirty="0">
                <a:solidFill>
                  <a:srgbClr val="7030A0"/>
                </a:solidFill>
                <a:latin typeface="+mn-lt"/>
                <a:ea typeface="Verdana" panose="020B0604030504040204" pitchFamily="34" charset="0"/>
              </a:rPr>
              <a:t>3. </a:t>
            </a:r>
            <a:r>
              <a:rPr lang="pt-BR" sz="2000" dirty="0">
                <a:latin typeface="+mn-lt"/>
                <a:ea typeface="Verdana" panose="020B0604030504040204" pitchFamily="34" charset="0"/>
              </a:rPr>
              <a:t>VEJA OS NOMES DAS FIGURAS E DESENHE OBJETOS QUE TENHAM O MESMO FORMATO.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4473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D8E1B8C0-0D47-75BF-7C0B-A20CE55646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7340283"/>
              </p:ext>
            </p:extLst>
          </p:nvPr>
        </p:nvGraphicFramePr>
        <p:xfrm>
          <a:off x="304800" y="1158683"/>
          <a:ext cx="8534399" cy="29988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8802">
                  <a:extLst>
                    <a:ext uri="{9D8B030D-6E8A-4147-A177-3AD203B41FA5}">
                      <a16:colId xmlns:a16="http://schemas.microsoft.com/office/drawing/2014/main" val="4039199298"/>
                    </a:ext>
                  </a:extLst>
                </a:gridCol>
                <a:gridCol w="2900622">
                  <a:extLst>
                    <a:ext uri="{9D8B030D-6E8A-4147-A177-3AD203B41FA5}">
                      <a16:colId xmlns:a16="http://schemas.microsoft.com/office/drawing/2014/main" val="2981096541"/>
                    </a:ext>
                  </a:extLst>
                </a:gridCol>
                <a:gridCol w="3804975">
                  <a:extLst>
                    <a:ext uri="{9D8B030D-6E8A-4147-A177-3AD203B41FA5}">
                      <a16:colId xmlns:a16="http://schemas.microsoft.com/office/drawing/2014/main" val="1325484754"/>
                    </a:ext>
                  </a:extLst>
                </a:gridCol>
              </a:tblGrid>
              <a:tr h="407184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FIGURA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NOME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OBJETOS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222604"/>
                  </a:ext>
                </a:extLst>
              </a:tr>
              <a:tr h="1295818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>
                          <a:latin typeface="+mn-lt"/>
                        </a:rPr>
                        <a:t>CUBO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0204600"/>
                  </a:ext>
                </a:extLst>
              </a:tr>
              <a:tr h="1295818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>
                          <a:latin typeface="+mn-lt"/>
                        </a:rPr>
                        <a:t>PARALELEPÍPEDO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5556231"/>
                  </a:ext>
                </a:extLst>
              </a:tr>
            </a:tbl>
          </a:graphicData>
        </a:graphic>
      </p:graphicFrame>
      <p:pic>
        <p:nvPicPr>
          <p:cNvPr id="3" name="Google Shape;223;p24">
            <a:extLst>
              <a:ext uri="{FF2B5EF4-FFF2-40B4-BE49-F238E27FC236}">
                <a16:creationId xmlns:a16="http://schemas.microsoft.com/office/drawing/2014/main" id="{2FBA6490-B6E6-E8A4-065F-04B70181AD9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0864" y="380264"/>
            <a:ext cx="542925" cy="62456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B2C65DB9-E59D-47C1-2183-47CD0239EAB2}"/>
              </a:ext>
            </a:extLst>
          </p:cNvPr>
          <p:cNvSpPr txBox="1">
            <a:spLocks/>
          </p:cNvSpPr>
          <p:nvPr/>
        </p:nvSpPr>
        <p:spPr>
          <a:xfrm rot="897">
            <a:off x="7567295" y="475344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CD6CBA-29E9-D1F6-2E1D-7D89DC10CC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023" y="1755156"/>
            <a:ext cx="946694" cy="9405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CFBC95-5C43-6D41-15F3-29FA66A4C6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922" y="3149360"/>
            <a:ext cx="1454896" cy="74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398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2892E56-E48A-5168-FEE0-D60012326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303" y="416446"/>
            <a:ext cx="431896" cy="47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454512B2-60CC-28DE-613F-52C14940F0B3}"/>
              </a:ext>
            </a:extLst>
          </p:cNvPr>
          <p:cNvSpPr txBox="1">
            <a:spLocks/>
          </p:cNvSpPr>
          <p:nvPr/>
        </p:nvSpPr>
        <p:spPr>
          <a:xfrm rot="897">
            <a:off x="7534700" y="4727235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sp>
        <p:nvSpPr>
          <p:cNvPr id="7" name="CaixaDeTexto 7">
            <a:extLst>
              <a:ext uri="{FF2B5EF4-FFF2-40B4-BE49-F238E27FC236}">
                <a16:creationId xmlns:a16="http://schemas.microsoft.com/office/drawing/2014/main" id="{BF5FBD3C-CF83-2B82-5EB1-34E14262F081}"/>
              </a:ext>
            </a:extLst>
          </p:cNvPr>
          <p:cNvSpPr txBox="1"/>
          <p:nvPr/>
        </p:nvSpPr>
        <p:spPr>
          <a:xfrm>
            <a:off x="332125" y="4349074"/>
            <a:ext cx="3903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RESPOSTA PESSOAL.</a:t>
            </a:r>
          </a:p>
        </p:txBody>
      </p:sp>
      <p:graphicFrame>
        <p:nvGraphicFramePr>
          <p:cNvPr id="11" name="Tabela 9">
            <a:extLst>
              <a:ext uri="{FF2B5EF4-FFF2-40B4-BE49-F238E27FC236}">
                <a16:creationId xmlns:a16="http://schemas.microsoft.com/office/drawing/2014/main" id="{C85DE692-7A1C-99AA-287C-85618D6B37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232450"/>
              </p:ext>
            </p:extLst>
          </p:nvPr>
        </p:nvGraphicFramePr>
        <p:xfrm>
          <a:off x="304800" y="1158683"/>
          <a:ext cx="8534399" cy="29988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8802">
                  <a:extLst>
                    <a:ext uri="{9D8B030D-6E8A-4147-A177-3AD203B41FA5}">
                      <a16:colId xmlns:a16="http://schemas.microsoft.com/office/drawing/2014/main" val="4039199298"/>
                    </a:ext>
                  </a:extLst>
                </a:gridCol>
                <a:gridCol w="2900622">
                  <a:extLst>
                    <a:ext uri="{9D8B030D-6E8A-4147-A177-3AD203B41FA5}">
                      <a16:colId xmlns:a16="http://schemas.microsoft.com/office/drawing/2014/main" val="2981096541"/>
                    </a:ext>
                  </a:extLst>
                </a:gridCol>
                <a:gridCol w="3804975">
                  <a:extLst>
                    <a:ext uri="{9D8B030D-6E8A-4147-A177-3AD203B41FA5}">
                      <a16:colId xmlns:a16="http://schemas.microsoft.com/office/drawing/2014/main" val="1325484754"/>
                    </a:ext>
                  </a:extLst>
                </a:gridCol>
              </a:tblGrid>
              <a:tr h="407184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FIGURA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NOME 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OBJETOS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222604"/>
                  </a:ext>
                </a:extLst>
              </a:tr>
              <a:tr h="1295818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>
                          <a:latin typeface="+mn-lt"/>
                        </a:rPr>
                        <a:t>CUBO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0204600"/>
                  </a:ext>
                </a:extLst>
              </a:tr>
              <a:tr h="1295818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>
                          <a:latin typeface="+mn-lt"/>
                        </a:rPr>
                        <a:t>PARALELEPÍPEDO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5556231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553D801E-60EA-59D3-4141-CF47F82DB4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023" y="1755156"/>
            <a:ext cx="946694" cy="9405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30501DE-583C-2FF6-395F-324867A3FC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922" y="3149360"/>
            <a:ext cx="1454896" cy="743906"/>
          </a:xfrm>
          <a:prstGeom prst="rect">
            <a:avLst/>
          </a:prstGeom>
        </p:spPr>
      </p:pic>
      <p:sp>
        <p:nvSpPr>
          <p:cNvPr id="5" name="CaixaDeTexto 1">
            <a:extLst>
              <a:ext uri="{FF2B5EF4-FFF2-40B4-BE49-F238E27FC236}">
                <a16:creationId xmlns:a16="http://schemas.microsoft.com/office/drawing/2014/main" id="{9798D335-B318-60F8-FCF7-B1B967076554}"/>
              </a:ext>
            </a:extLst>
          </p:cNvPr>
          <p:cNvSpPr txBox="1"/>
          <p:nvPr/>
        </p:nvSpPr>
        <p:spPr>
          <a:xfrm>
            <a:off x="1826880" y="185613"/>
            <a:ext cx="2029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3897722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FC0423A-2990-D514-19BA-5FFA0759E2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2118" y="635068"/>
            <a:ext cx="8258700" cy="1056572"/>
          </a:xfrm>
        </p:spPr>
        <p:txBody>
          <a:bodyPr/>
          <a:lstStyle/>
          <a:p>
            <a:r>
              <a:rPr lang="pt-BR" sz="2000" dirty="0">
                <a:solidFill>
                  <a:srgbClr val="7030A0"/>
                </a:solidFill>
                <a:latin typeface="+mn-lt"/>
                <a:ea typeface="Verdana" panose="020B0604030504040204" pitchFamily="34" charset="0"/>
              </a:rPr>
              <a:t>4. </a:t>
            </a:r>
            <a:r>
              <a:rPr lang="pt-BR" sz="2000" dirty="0">
                <a:latin typeface="+mn-lt"/>
                <a:ea typeface="Verdana" panose="020B0604030504040204" pitchFamily="34" charset="0"/>
              </a:rPr>
              <a:t>OBSERVE OS PRESENTES QUE MARIANA GANHOU NO SEU ANIVERSÁRIO. PINTE A FIGURA GEOMÉTRICA ESPACIAL QUE SE ASSEMELHA AOS PRESENTES QUE </a:t>
            </a:r>
            <a:r>
              <a:rPr lang="pt-BR" dirty="0">
                <a:latin typeface="+mn-lt"/>
                <a:ea typeface="Verdana" panose="020B0604030504040204" pitchFamily="34" charset="0"/>
              </a:rPr>
              <a:t>ELA RECEBEU</a:t>
            </a:r>
            <a:r>
              <a:rPr lang="pt-BR" sz="2000" dirty="0">
                <a:latin typeface="+mn-lt"/>
                <a:ea typeface="Verdana" panose="020B0604030504040204" pitchFamily="34" charset="0"/>
              </a:rPr>
              <a:t>.</a:t>
            </a:r>
          </a:p>
          <a:p>
            <a:endParaRPr lang="pt-BR" dirty="0"/>
          </a:p>
        </p:txBody>
      </p:sp>
      <p:pic>
        <p:nvPicPr>
          <p:cNvPr id="6" name="Google Shape;221;p24">
            <a:extLst>
              <a:ext uri="{FF2B5EF4-FFF2-40B4-BE49-F238E27FC236}">
                <a16:creationId xmlns:a16="http://schemas.microsoft.com/office/drawing/2014/main" id="{8AC7470F-F245-E295-223A-0F62EB1235E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29881" y="294751"/>
            <a:ext cx="438138" cy="446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8EF959A-1EEA-B931-14CF-2D14A30E4B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474" y="1904397"/>
            <a:ext cx="1833051" cy="268133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6AF2E20-196A-AF44-ABC3-A78F62F014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2820" y="1722412"/>
            <a:ext cx="1151890" cy="12404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B77CE42-8826-5AB1-C458-0706FA999B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8860" y="2160270"/>
            <a:ext cx="1103228" cy="12801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96775B3-C034-9DD7-491F-3899705929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7940" y="3326130"/>
            <a:ext cx="1027611" cy="11239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08D2267-2974-F600-C32A-46F4DB4F06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9095" y="2160270"/>
            <a:ext cx="962378" cy="96237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62C75FC-7554-7769-8A5C-3DF579EE7D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9664" y="2103536"/>
            <a:ext cx="653344" cy="111760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A7657CE-A705-9D7A-591C-D67D796F79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3175" y="1801358"/>
            <a:ext cx="925689" cy="111129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4276356-B8F4-6C44-5CE2-64A76ED5FF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48451" y="3626793"/>
            <a:ext cx="946694" cy="94050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AEB0A79-BB5F-4C63-048F-AB45B33CEB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81391" y="3687971"/>
            <a:ext cx="1567559" cy="80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54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8A1FD690-347E-384E-89F4-89D3C770F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245" y="249469"/>
            <a:ext cx="431896" cy="47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E9516F5-6AF8-AACF-45BA-4E1AA93E1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474" y="1904397"/>
            <a:ext cx="1833051" cy="268133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98515AB-9D8A-701C-A5C4-119BDDEF3E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2820" y="1722412"/>
            <a:ext cx="1151890" cy="12404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DC9E28D-F6D4-7EFC-8949-BD651F7F65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8860" y="2160270"/>
            <a:ext cx="1103228" cy="128016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0DEE155-4E64-11A1-E488-9091EACDC7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7940" y="3326130"/>
            <a:ext cx="1027611" cy="11239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580C221-4983-9BB1-792B-192CACA808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0763" y="2226896"/>
            <a:ext cx="962378" cy="96237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E5CDA43-BA11-3390-E2B4-6A3B3FBCB5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06409" y="2094758"/>
            <a:ext cx="653344" cy="111760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B4DA176-D02A-278A-1F9C-68B2C64923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02696" y="1823291"/>
            <a:ext cx="925689" cy="111129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372F95C-FC60-C5D8-A56D-7B47641745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10007" y="3975570"/>
            <a:ext cx="1567559" cy="80151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5D496DD-E693-0277-AA19-90C6A2482E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74738" y="3683070"/>
            <a:ext cx="1130423" cy="1211581"/>
          </a:xfrm>
          <a:prstGeom prst="rect">
            <a:avLst/>
          </a:prstGeom>
        </p:spPr>
      </p:pic>
      <p:sp>
        <p:nvSpPr>
          <p:cNvPr id="3" name="CaixaDeTexto 1">
            <a:extLst>
              <a:ext uri="{FF2B5EF4-FFF2-40B4-BE49-F238E27FC236}">
                <a16:creationId xmlns:a16="http://schemas.microsoft.com/office/drawing/2014/main" id="{8D5FA784-9076-FE51-3447-4554FE62F65D}"/>
              </a:ext>
            </a:extLst>
          </p:cNvPr>
          <p:cNvSpPr txBox="1"/>
          <p:nvPr/>
        </p:nvSpPr>
        <p:spPr>
          <a:xfrm>
            <a:off x="1819917" y="110835"/>
            <a:ext cx="1997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7835E18-22BC-4E38-CC1A-1F5BD1A251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0859" y="629260"/>
            <a:ext cx="8258700" cy="1056572"/>
          </a:xfrm>
        </p:spPr>
        <p:txBody>
          <a:bodyPr/>
          <a:lstStyle/>
          <a:p>
            <a:r>
              <a:rPr lang="pt-BR" sz="2000" dirty="0">
                <a:solidFill>
                  <a:srgbClr val="7030A0"/>
                </a:solidFill>
                <a:latin typeface="+mn-lt"/>
                <a:ea typeface="Verdana" panose="020B0604030504040204" pitchFamily="34" charset="0"/>
              </a:rPr>
              <a:t>4. </a:t>
            </a:r>
            <a:r>
              <a:rPr lang="pt-BR" sz="2000" dirty="0">
                <a:latin typeface="+mn-lt"/>
                <a:ea typeface="Verdana" panose="020B0604030504040204" pitchFamily="34" charset="0"/>
              </a:rPr>
              <a:t>OBSERVE OS PRESENTES QUE MARIANA GANHOU NO SEU ANIVERSÁRIO. PINTE A FIGURA GEOMÉTRICA ESPACIAL QUE SE ASSEMELHA AOS PRESENTES QUE </a:t>
            </a:r>
            <a:r>
              <a:rPr lang="pt-BR" dirty="0">
                <a:latin typeface="+mn-lt"/>
                <a:ea typeface="Verdana" panose="020B0604030504040204" pitchFamily="34" charset="0"/>
              </a:rPr>
              <a:t>ELA RECEBEU</a:t>
            </a:r>
            <a:r>
              <a:rPr lang="pt-BR" sz="2000" dirty="0">
                <a:latin typeface="+mn-lt"/>
                <a:ea typeface="Verdana" panose="020B0604030504040204" pitchFamily="34" charset="0"/>
              </a:rPr>
              <a:t>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74362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5;g29c03e3d857_0_218">
            <a:extLst>
              <a:ext uri="{FF2B5EF4-FFF2-40B4-BE49-F238E27FC236}">
                <a16:creationId xmlns:a16="http://schemas.microsoft.com/office/drawing/2014/main" id="{C4BE5964-B33C-B971-307A-D60D0E5EFD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39647" y="923194"/>
            <a:ext cx="3888300" cy="13747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/>
            <a:r>
              <a:rPr lang="pt-BR" sz="2000" dirty="0">
                <a:ea typeface="Verdana" panose="020B0604030504040204" pitchFamily="34" charset="0"/>
              </a:rPr>
              <a:t>RELACIONAMOS FIGURAS GEOMÉTRICAS ESPACIAIS A OBJETOS DO MUNDO FÍSICO.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87F50F5-823D-9EBE-ACB6-67E6D6E7F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SÓLIDOS GEOMÉTRICOS PARA CRIANÇAS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60F9463C-94D5-DCE9-E21F-4525BF08B2FF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-60000">
            <a:off x="131853" y="176937"/>
            <a:ext cx="2077434" cy="367500"/>
          </a:xfrm>
        </p:spPr>
        <p:txBody>
          <a:bodyPr/>
          <a:lstStyle/>
          <a:p>
            <a:r>
              <a:rPr lang="pt-BR" dirty="0"/>
              <a:t>PARA SABER MAIS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DD43E543-8760-2572-64F9-DB25F3416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1140767"/>
            <a:ext cx="5511800" cy="3124613"/>
          </a:xfrm>
          <a:prstGeom prst="rect">
            <a:avLst/>
          </a:prstGeom>
        </p:spPr>
      </p:pic>
      <p:grpSp>
        <p:nvGrpSpPr>
          <p:cNvPr id="2" name="Google Shape;133;p17">
            <a:extLst>
              <a:ext uri="{FF2B5EF4-FFF2-40B4-BE49-F238E27FC236}">
                <a16:creationId xmlns:a16="http://schemas.microsoft.com/office/drawing/2014/main" id="{6E4655D3-4FDD-BCB6-E605-AD51A58D30D5}"/>
              </a:ext>
            </a:extLst>
          </p:cNvPr>
          <p:cNvGrpSpPr/>
          <p:nvPr/>
        </p:nvGrpSpPr>
        <p:grpSpPr>
          <a:xfrm>
            <a:off x="597298" y="4364813"/>
            <a:ext cx="4965302" cy="558036"/>
            <a:chOff x="3120931" y="3122343"/>
            <a:chExt cx="4965302" cy="558036"/>
          </a:xfrm>
        </p:grpSpPr>
        <p:sp>
          <p:nvSpPr>
            <p:cNvPr id="8" name="Google Shape;134;p17">
              <a:extLst>
                <a:ext uri="{FF2B5EF4-FFF2-40B4-BE49-F238E27FC236}">
                  <a16:creationId xmlns:a16="http://schemas.microsoft.com/office/drawing/2014/main" id="{3E544765-09AC-2491-3C5D-B2BB8A8D3D66}"/>
                </a:ext>
              </a:extLst>
            </p:cNvPr>
            <p:cNvSpPr txBox="1"/>
            <p:nvPr/>
          </p:nvSpPr>
          <p:spPr>
            <a:xfrm>
              <a:off x="3357275" y="3280300"/>
              <a:ext cx="4728958" cy="400079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i="0" u="none" strike="noStrike" cap="none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  <a:hlinkClick r:id="rId4"/>
                </a:rPr>
                <a:t>https://www.youtube.com/watch?v=_gEm11EDh5U</a:t>
              </a:r>
              <a:endParaRPr lang="pt-BR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9" name="Google Shape;135;p17">
              <a:extLst>
                <a:ext uri="{FF2B5EF4-FFF2-40B4-BE49-F238E27FC236}">
                  <a16:creationId xmlns:a16="http://schemas.microsoft.com/office/drawing/2014/main" id="{E3A80A69-3CB1-36C7-265A-2A881B9674A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120931" y="3122343"/>
              <a:ext cx="500151" cy="4962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16223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65;p42">
            <a:extLst>
              <a:ext uri="{FF2B5EF4-FFF2-40B4-BE49-F238E27FC236}">
                <a16:creationId xmlns:a16="http://schemas.microsoft.com/office/drawing/2014/main" id="{615DF648-792C-AC9D-FA81-9AE9F7F2A6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3862" y="1049173"/>
            <a:ext cx="8296275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LEMOV, Doug. </a:t>
            </a:r>
            <a:r>
              <a:rPr lang="pt-BR" sz="1600" b="0" i="1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Aula </a:t>
            </a:r>
            <a:r>
              <a:rPr lang="pt-BR" sz="1600" i="1" dirty="0">
                <a:latin typeface="+mj-lt"/>
                <a:ea typeface="Arial"/>
                <a:cs typeface="Arial"/>
                <a:sym typeface="Arial"/>
              </a:rPr>
              <a:t>n</a:t>
            </a:r>
            <a:r>
              <a:rPr lang="pt-BR" sz="1600" b="0" i="1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ota 10 3.0</a:t>
            </a:r>
            <a:r>
              <a:rPr lang="pt-BR" sz="16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: 63 técnicas para melhorar a gestão da sala de aula. Porto Alegre: Penso, 2023.</a:t>
            </a:r>
            <a:endParaRPr lang="pt-BR" sz="1600" dirty="0">
              <a:solidFill>
                <a:schemeClr val="dk1"/>
              </a:solidFill>
              <a:latin typeface="+mj-lt"/>
              <a:cs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lang="pt-BR" sz="1600" b="0" i="1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Currículo Paulista</a:t>
            </a:r>
            <a:r>
              <a:rPr lang="pt-BR" sz="16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, 2019.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tabLst>
                <a:tab pos="0" algn="l"/>
              </a:tabLst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Lato"/>
                <a:cs typeface="Lato"/>
                <a:sym typeface="Lato"/>
              </a:rPr>
              <a:t>OLIVEIRA, J. E.; DUARTE ROSSI; J. R. (Org.). </a:t>
            </a:r>
            <a:r>
              <a:rPr kumimoji="0" lang="pt-BR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Lato"/>
                <a:cs typeface="Lato"/>
                <a:sym typeface="Lato"/>
              </a:rPr>
              <a:t>Caderno 1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Lato"/>
                <a:cs typeface="Lato"/>
                <a:sym typeface="Lato"/>
              </a:rPr>
              <a:t>, Matemática, 2</a:t>
            </a:r>
            <a:r>
              <a:rPr kumimoji="0" lang="pt-BR" sz="1600" b="0" i="0" u="sng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Lato"/>
                <a:cs typeface="Lato"/>
                <a:sym typeface="Lato"/>
              </a:rPr>
              <a:t>o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Lato"/>
                <a:cs typeface="Lato"/>
                <a:sym typeface="Lato"/>
              </a:rPr>
              <a:t> ano – Caderno de atividades 1. Sobral: </a:t>
            </a:r>
            <a:r>
              <a:rPr kumimoji="0" lang="pt-BR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Lato"/>
                <a:cs typeface="Lato"/>
                <a:sym typeface="Lato"/>
              </a:rPr>
              <a:t>Lyceum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Lato"/>
                <a:cs typeface="Lato"/>
                <a:sym typeface="Lato"/>
              </a:rPr>
              <a:t> – Consultoria Educacional Ltda., 2021. </a:t>
            </a:r>
          </a:p>
        </p:txBody>
      </p:sp>
    </p:spTree>
    <p:extLst>
      <p:ext uri="{BB962C8B-B14F-4D97-AF65-F5344CB8AC3E}">
        <p14:creationId xmlns:p14="http://schemas.microsoft.com/office/powerpoint/2010/main" val="1927206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9c03e3d857_0_218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13747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/>
            <a:r>
              <a:rPr lang="pt-BR" sz="2000" dirty="0">
                <a:ea typeface="Verdana" panose="020B0604030504040204" pitchFamily="34" charset="0"/>
              </a:rPr>
              <a:t>RELACIONAR FIGURAS GEOMÉTRICAS ESPACIAIS A OBJETOS DO MUNDO FÍSICO.</a:t>
            </a:r>
          </a:p>
        </p:txBody>
      </p:sp>
      <p:sp>
        <p:nvSpPr>
          <p:cNvPr id="176" name="Google Shape;176;g29c03e3d857_0_218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/>
            <a:r>
              <a:rPr lang="pt-BR" dirty="0"/>
              <a:t>FIGURAS GEOMÉTRICAS ESPACIAIS.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813AC51-27D7-0AFB-E8AA-3035314A0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4468" y="744333"/>
            <a:ext cx="8455064" cy="3940064"/>
          </a:xfrm>
        </p:spPr>
        <p:txBody>
          <a:bodyPr/>
          <a:lstStyle/>
          <a:p>
            <a:pPr marL="158750">
              <a:spcAft>
                <a:spcPts val="600"/>
              </a:spcAft>
            </a:pPr>
            <a:r>
              <a:rPr lang="pt-BR" sz="1400" b="1" dirty="0">
                <a:latin typeface="+mn-lt"/>
                <a:ea typeface="Arial"/>
                <a:cs typeface="Arial"/>
                <a:sym typeface="Arial"/>
              </a:rPr>
              <a:t>Lista de imagens e vídeos</a:t>
            </a:r>
            <a:endParaRPr lang="pt-BR" sz="1400" dirty="0">
              <a:latin typeface="+mn-lt"/>
              <a:cs typeface="Arial" panose="020B0604020202020204" pitchFamily="34" charset="0"/>
            </a:endParaRPr>
          </a:p>
          <a:p>
            <a:pPr marL="158750" indent="0">
              <a:spcAft>
                <a:spcPts val="600"/>
              </a:spcAft>
              <a:buNone/>
            </a:pPr>
            <a:r>
              <a:rPr lang="pt-BR" sz="1400" b="1" dirty="0">
                <a:latin typeface="+mn-lt"/>
                <a:cs typeface="Arial" panose="020B0604020202020204" pitchFamily="34" charset="0"/>
              </a:rPr>
              <a:t>Slide 3 –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4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Getty Images. Disponível em:</a:t>
            </a:r>
            <a:r>
              <a:rPr lang="pt-BR" sz="140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BR" sz="14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https://www.gettyimages.com.br/detail/ilustra%C3%A7%C3%A3o/alkaline-battery-different-sizes-vector-icons-ilustra%C3%A7%C3%A3o-royalty-free/1142571805?phrase=pilhas+baterias&amp;adppopup=true</a:t>
            </a:r>
            <a:endParaRPr lang="pt-BR" sz="14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4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Getty Images. Disponível em: </a:t>
            </a:r>
            <a:r>
              <a:rPr lang="pt-BR" sz="14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https://www.gettyimages.com.br/detail/ilustra%C3%A7%C3%A3o/white-photorealistic-3d-cube-for-games-ilustra%C3%A7%C3%A3o-royalty-free/1789423225?phrase=dado&amp;adppopup=true</a:t>
            </a:r>
            <a:endParaRPr lang="pt-BR" sz="14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58750" indent="0">
              <a:spcAft>
                <a:spcPts val="600"/>
              </a:spcAft>
              <a:buNone/>
            </a:pPr>
            <a:r>
              <a:rPr lang="pt-BR" sz="14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Getty Images. Disponível em: </a:t>
            </a:r>
            <a:r>
              <a:rPr lang="pt-BR" sz="1400" dirty="0">
                <a:effectLst/>
                <a:latin typeface="+mn-lt"/>
                <a:cs typeface="Arial" panose="020B0604020202020204" pitchFamily="34" charset="0"/>
                <a:hlinkClick r:id="rId5"/>
              </a:rPr>
              <a:t>https://www.gettyimages.com.br/detail/ilustra%C3%A7%C3%A3o/vector-colors-cube-model-pattern-ilustra%C3%A7%C3%A3o-royalty-free/1150689907?phrase=cubo+m%C3%A1gico+&amp;adppopup=true</a:t>
            </a:r>
            <a:endParaRPr lang="pt-BR" sz="1400" dirty="0">
              <a:effectLst/>
              <a:latin typeface="+mn-lt"/>
              <a:cs typeface="Arial" panose="020B0604020202020204" pitchFamily="34" charset="0"/>
            </a:endParaRPr>
          </a:p>
          <a:p>
            <a:pPr marL="158750" indent="0">
              <a:spcAft>
                <a:spcPts val="600"/>
              </a:spcAft>
              <a:buNone/>
            </a:pPr>
            <a:r>
              <a:rPr lang="pt-BR" sz="14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Getty Images. Disponível em: </a:t>
            </a:r>
            <a:r>
              <a:rPr lang="pt-BR" sz="1400" dirty="0">
                <a:effectLst/>
                <a:latin typeface="+mn-lt"/>
                <a:cs typeface="Arial" panose="020B0604020202020204" pitchFamily="34" charset="0"/>
                <a:hlinkClick r:id="rId6"/>
              </a:rPr>
              <a:t>https://www.gettyimages.com.br/detail/ilustra%C3%A7%C3%A3o/design-template-can-cola-juice-drink-beer-ilustra%C3%A7%C3%A3o-royalty-free/803816448?phrase=lata+de+refrigerante&amp;adppopup=true</a:t>
            </a:r>
            <a:endParaRPr lang="pt-BR" sz="1400" dirty="0">
              <a:effectLst/>
              <a:latin typeface="+mn-lt"/>
              <a:cs typeface="Arial" panose="020B0604020202020204" pitchFamily="34" charset="0"/>
            </a:endParaRPr>
          </a:p>
          <a:p>
            <a:pPr marL="158750" indent="0">
              <a:spcAft>
                <a:spcPts val="600"/>
              </a:spcAft>
              <a:buNone/>
            </a:pPr>
            <a:endParaRPr lang="pt-BR" sz="1400" dirty="0">
              <a:effectLst/>
              <a:latin typeface="+mn-lt"/>
              <a:cs typeface="Arial" panose="020B0604020202020204" pitchFamily="34" charset="0"/>
            </a:endParaRPr>
          </a:p>
          <a:p>
            <a:pPr marL="158750" indent="0">
              <a:spcAft>
                <a:spcPts val="600"/>
              </a:spcAft>
              <a:buNone/>
            </a:pPr>
            <a:endParaRPr lang="pt-BR" sz="1400" dirty="0">
              <a:effectLst/>
              <a:latin typeface="+mn-lt"/>
            </a:endParaRPr>
          </a:p>
          <a:p>
            <a:pPr marL="158750" indent="0">
              <a:spcAft>
                <a:spcPts val="600"/>
              </a:spcAft>
              <a:buNone/>
            </a:pPr>
            <a:endParaRPr lang="pt-BR" sz="1400" dirty="0">
              <a:latin typeface="+mn-lt"/>
            </a:endParaRPr>
          </a:p>
          <a:p>
            <a:pPr marL="158750" indent="0">
              <a:spcAft>
                <a:spcPts val="600"/>
              </a:spcAft>
              <a:buNone/>
            </a:pPr>
            <a:endParaRPr lang="pt-BR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23845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813AC51-27D7-0AFB-E8AA-3035314A0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5673" y="743503"/>
            <a:ext cx="8295900" cy="3865500"/>
          </a:xfrm>
        </p:spPr>
        <p:txBody>
          <a:bodyPr/>
          <a:lstStyle/>
          <a:p>
            <a:pPr marL="158750">
              <a:spcAft>
                <a:spcPts val="600"/>
              </a:spcAft>
            </a:pPr>
            <a:r>
              <a:rPr lang="pt-BR" sz="1400" b="1" dirty="0">
                <a:latin typeface="+mj-lt"/>
                <a:cs typeface="Arial" panose="020B0604020202020204" pitchFamily="34" charset="0"/>
              </a:rPr>
              <a:t>Lista de imagens e vídeos</a:t>
            </a:r>
          </a:p>
          <a:p>
            <a:pPr marL="158750" indent="0">
              <a:spcAft>
                <a:spcPts val="600"/>
              </a:spcAft>
              <a:buNone/>
            </a:pPr>
            <a:r>
              <a:rPr lang="pt-BR" sz="1400" b="1" dirty="0">
                <a:latin typeface="+mj-lt"/>
                <a:cs typeface="Arial" panose="020B0604020202020204" pitchFamily="34" charset="0"/>
              </a:rPr>
              <a:t>Slide 3 –</a:t>
            </a:r>
          </a:p>
          <a:p>
            <a:pPr marL="158750" indent="0">
              <a:spcAft>
                <a:spcPts val="1200"/>
              </a:spcAft>
              <a:buNone/>
            </a:pPr>
            <a:r>
              <a:rPr lang="pt-BR" sz="140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Getty Images. Disponível em: </a:t>
            </a:r>
            <a:br>
              <a:rPr lang="pt-BR" sz="140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t-BR" sz="1400" dirty="0">
                <a:effectLst/>
                <a:latin typeface="+mj-lt"/>
                <a:cs typeface="Arial" panose="020B0604020202020204" pitchFamily="34" charset="0"/>
                <a:hlinkClick r:id="rId3"/>
              </a:rPr>
              <a:t>https://www.gettyimages.com.br/detail/ilustra%C3%A7%C3%A3o/set-of-colored-lipsticks-red-pink-orange-nude-ilustra%C3%A7%C3%A3o-royalty-free/1435759940?phrase=batom&amp;adppopup=true</a:t>
            </a:r>
            <a:endParaRPr lang="pt-BR" sz="1400" dirty="0">
              <a:effectLst/>
              <a:latin typeface="+mj-lt"/>
              <a:cs typeface="Arial" panose="020B0604020202020204" pitchFamily="34" charset="0"/>
            </a:endParaRPr>
          </a:p>
          <a:p>
            <a:pPr marL="158750" indent="0">
              <a:spcAft>
                <a:spcPts val="1200"/>
              </a:spcAft>
              <a:buNone/>
            </a:pPr>
            <a:r>
              <a:rPr lang="pt-BR" sz="140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Getty Images. Disponível em: </a:t>
            </a:r>
            <a:r>
              <a:rPr lang="pt-BR" sz="1400" dirty="0">
                <a:effectLst/>
                <a:latin typeface="+mj-lt"/>
                <a:cs typeface="Arial" panose="020B0604020202020204" pitchFamily="34" charset="0"/>
                <a:hlinkClick r:id="rId4"/>
              </a:rPr>
              <a:t>https://www.gettyimages.com.br/detail/ilustra%C3%A7%C3%A3o/birthday-hat-party-cap-set-cartoon-caps-vector-ilustra%C3%A7%C3%A3o-royalty-free/1266688737?phrase=chapeu+de+aniversario&amp;adppopup=true</a:t>
            </a:r>
            <a:endParaRPr lang="pt-BR" sz="1400" dirty="0">
              <a:effectLst/>
              <a:latin typeface="+mj-lt"/>
              <a:cs typeface="Arial" panose="020B0604020202020204" pitchFamily="34" charset="0"/>
            </a:endParaRPr>
          </a:p>
          <a:p>
            <a:pPr marL="158750" indent="0">
              <a:spcAft>
                <a:spcPts val="1200"/>
              </a:spcAft>
              <a:buNone/>
            </a:pPr>
            <a:r>
              <a:rPr lang="pt-BR" sz="140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Getty Images. Disponível em: </a:t>
            </a:r>
            <a:r>
              <a:rPr lang="pt-BR" sz="1400" dirty="0">
                <a:effectLst/>
                <a:latin typeface="+mj-lt"/>
                <a:cs typeface="Arial" panose="020B0604020202020204" pitchFamily="34" charset="0"/>
                <a:hlinkClick r:id="rId5"/>
              </a:rPr>
              <a:t>https://www.gettyimages.com.br/detail/ilustra%C3%A7%C3%A3o/basic-rgb-ilustra%C3%A7%C3%A3o-royalty-free/1408020763?phrase=caixa+de+papel%C3%A3o+retangular&amp;adppopup=true</a:t>
            </a:r>
            <a:endParaRPr lang="pt-BR" sz="1400" dirty="0">
              <a:effectLst/>
              <a:latin typeface="+mj-lt"/>
              <a:cs typeface="Arial" panose="020B0604020202020204" pitchFamily="34" charset="0"/>
            </a:endParaRPr>
          </a:p>
          <a:p>
            <a:pPr marL="158750" indent="0">
              <a:buNone/>
            </a:pPr>
            <a:endParaRPr lang="pt-BR" sz="1400" dirty="0">
              <a:effectLst/>
              <a:latin typeface="+mj-lt"/>
              <a:cs typeface="Arial" panose="020B0604020202020204" pitchFamily="34" charset="0"/>
            </a:endParaRPr>
          </a:p>
          <a:p>
            <a:pPr marL="158750" indent="0">
              <a:buNone/>
            </a:pPr>
            <a:endParaRPr lang="pt-BR" sz="1400" dirty="0">
              <a:effectLst/>
              <a:latin typeface="+mj-lt"/>
            </a:endParaRPr>
          </a:p>
          <a:p>
            <a:pPr marL="158750" indent="0">
              <a:buNone/>
            </a:pPr>
            <a:endParaRPr lang="pt-BR" sz="1400" dirty="0">
              <a:latin typeface="+mj-lt"/>
            </a:endParaRPr>
          </a:p>
          <a:p>
            <a:pPr marL="158750" indent="0">
              <a:buNone/>
            </a:pPr>
            <a:endParaRPr lang="pt-BR" sz="1400" dirty="0">
              <a:latin typeface="+mj-lt"/>
            </a:endParaRPr>
          </a:p>
          <a:p>
            <a:r>
              <a:rPr lang="pt-BR" sz="1400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0742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813AC51-27D7-0AFB-E8AA-3035314A0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5711" y="739140"/>
            <a:ext cx="8374200" cy="4015475"/>
          </a:xfrm>
        </p:spPr>
        <p:txBody>
          <a:bodyPr/>
          <a:lstStyle/>
          <a:p>
            <a:pPr marL="158750" indent="0">
              <a:spcAft>
                <a:spcPts val="600"/>
              </a:spcAft>
              <a:buNone/>
            </a:pPr>
            <a:r>
              <a:rPr lang="pt-BR" sz="1400" b="1" dirty="0">
                <a:latin typeface="+mj-lt"/>
                <a:cs typeface="Arial" panose="020B0604020202020204" pitchFamily="34" charset="0"/>
              </a:rPr>
              <a:t>Lista de imagens e vídeos</a:t>
            </a:r>
          </a:p>
          <a:p>
            <a:pPr marL="158750" indent="0">
              <a:spcAft>
                <a:spcPts val="600"/>
              </a:spcAft>
              <a:buNone/>
            </a:pPr>
            <a:r>
              <a:rPr lang="pt-BR" sz="1400" b="1" dirty="0">
                <a:latin typeface="+mj-lt"/>
                <a:cs typeface="Arial" panose="020B0604020202020204" pitchFamily="34" charset="0"/>
              </a:rPr>
              <a:t>Slide 3 –</a:t>
            </a:r>
          </a:p>
          <a:p>
            <a:pPr marL="158750">
              <a:spcAft>
                <a:spcPts val="1200"/>
              </a:spcAft>
            </a:pPr>
            <a:r>
              <a:rPr lang="pt-BR" sz="140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Getty Images. Disponível em: </a:t>
            </a:r>
            <a:r>
              <a:rPr lang="pt-BR" sz="1400" dirty="0">
                <a:effectLst/>
                <a:latin typeface="+mj-lt"/>
                <a:cs typeface="Arial" panose="020B0604020202020204" pitchFamily="34" charset="0"/>
                <a:hlinkClick r:id="rId3"/>
              </a:rPr>
              <a:t>https://www.gettyimages.com.br/detail/ilustra%C3%A7%C3%A3o/football-horizontal-ilustra%C3%A7%C3%A3o-royalty-free/1553119999?phrase=bola+de+futebol&amp;adppopup=true</a:t>
            </a:r>
            <a:endParaRPr lang="pt-BR" sz="1400" dirty="0">
              <a:latin typeface="+mj-lt"/>
              <a:cs typeface="Arial" panose="020B0604020202020204" pitchFamily="34" charset="0"/>
            </a:endParaRPr>
          </a:p>
          <a:p>
            <a:pPr marL="158750" indent="0">
              <a:spcAft>
                <a:spcPts val="600"/>
              </a:spcAft>
              <a:buNone/>
            </a:pPr>
            <a:r>
              <a:rPr lang="pt-BR" sz="1400" b="1" dirty="0">
                <a:latin typeface="+mj-lt"/>
                <a:cs typeface="Arial" panose="020B0604020202020204" pitchFamily="34" charset="0"/>
              </a:rPr>
              <a:t>Slide 7 –</a:t>
            </a:r>
          </a:p>
          <a:p>
            <a:pPr marL="158750">
              <a:spcAft>
                <a:spcPts val="1200"/>
              </a:spcAft>
            </a:pPr>
            <a:r>
              <a:rPr lang="pt-BR" sz="140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Getty Images. Disponível em: </a:t>
            </a:r>
            <a:r>
              <a:rPr lang="pt-BR" sz="1400" dirty="0">
                <a:latin typeface="+mj-lt"/>
                <a:cs typeface="Arial" panose="020B0604020202020204" pitchFamily="34" charset="0"/>
                <a:hlinkClick r:id="rId4"/>
              </a:rPr>
              <a:t>https://www.gettyimages.com.br/detail/ilustra%C3%A7%C3%A3o/children-running-and-walking-back-to-school-ilustra%C3%A7%C3%A3o-royalty-free/1267756610?adppopup=true</a:t>
            </a:r>
            <a:endParaRPr lang="pt-BR" sz="1400" dirty="0">
              <a:latin typeface="+mj-lt"/>
              <a:cs typeface="Arial" panose="020B0604020202020204" pitchFamily="34" charset="0"/>
            </a:endParaRPr>
          </a:p>
          <a:p>
            <a:pPr marL="158750">
              <a:spcAft>
                <a:spcPts val="600"/>
              </a:spcAft>
            </a:pPr>
            <a:r>
              <a:rPr lang="pt-BR" sz="1400" b="1" dirty="0">
                <a:latin typeface="+mj-lt"/>
                <a:cs typeface="Arial" panose="020B0604020202020204" pitchFamily="34" charset="0"/>
              </a:rPr>
              <a:t>Slide 19 – </a:t>
            </a:r>
          </a:p>
          <a:p>
            <a:pPr marL="158750">
              <a:spcAft>
                <a:spcPts val="600"/>
              </a:spcAft>
            </a:pPr>
            <a:r>
              <a:rPr lang="pt-BR" sz="1400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rPr>
              <a:t>SMILE AND LEARN – PORTUGUÊS. </a:t>
            </a:r>
            <a:r>
              <a:rPr lang="pt-BR" sz="1400" i="1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rPr>
              <a:t>Sólidos geométricos para crianças – Vocabulário Ensino Fundamental I</a:t>
            </a:r>
            <a:r>
              <a:rPr lang="pt-BR" sz="1400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rPr>
              <a:t>. Disponível em: </a:t>
            </a:r>
            <a:r>
              <a:rPr lang="pt-BR" sz="1400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  <a:hlinkClick r:id="rId5"/>
              </a:rPr>
              <a:t>https://www.youtube.com/watch?v=_gEm11EDh5U</a:t>
            </a:r>
            <a:endParaRPr lang="pt-BR" sz="1400" i="0" u="none" strike="noStrike" cap="none" dirty="0">
              <a:solidFill>
                <a:schemeClr val="dk1"/>
              </a:solidFill>
              <a:latin typeface="+mj-lt"/>
              <a:ea typeface="Lato"/>
              <a:cs typeface="Lato"/>
              <a:sym typeface="Lato"/>
            </a:endParaRPr>
          </a:p>
          <a:p>
            <a:pPr marL="158750"/>
            <a:endParaRPr lang="pt-BR" sz="1400" dirty="0">
              <a:latin typeface="+mj-lt"/>
              <a:cs typeface="Arial" panose="020B0604020202020204" pitchFamily="34" charset="0"/>
            </a:endParaRPr>
          </a:p>
          <a:p>
            <a:pPr marL="158750"/>
            <a:endParaRPr lang="pt-BR" sz="1400" dirty="0">
              <a:latin typeface="+mj-lt"/>
              <a:cs typeface="Arial" panose="020B0604020202020204" pitchFamily="34" charset="0"/>
            </a:endParaRPr>
          </a:p>
          <a:p>
            <a:pPr marL="158750"/>
            <a:endParaRPr lang="pt-BR" sz="1400" dirty="0">
              <a:latin typeface="+mj-lt"/>
            </a:endParaRPr>
          </a:p>
          <a:p>
            <a:pPr marL="158750" indent="0">
              <a:buNone/>
            </a:pPr>
            <a:endParaRPr lang="pt-B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913780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4F7DAF2-E092-0914-77A5-81F34689D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843" y="1258917"/>
            <a:ext cx="8376000" cy="569356"/>
          </a:xfrm>
        </p:spPr>
        <p:txBody>
          <a:bodyPr/>
          <a:lstStyle/>
          <a:p>
            <a:pPr marL="342900" indent="-342900"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 sz="2000" b="0" dirty="0">
                <a:latin typeface="+mj-lt"/>
              </a:rPr>
              <a:t>OBSERVE ALGUNS OBJETOS DO NOSSO COTIDIANO: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76DA3B18-A28B-C0CC-F008-19FDA370734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 rot="1407538">
            <a:off x="5887626" y="1784944"/>
            <a:ext cx="1200150" cy="1034143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7A6B56F7-9B11-FE3E-C892-5E2BA0A354B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7106" y="1988899"/>
            <a:ext cx="277106" cy="75724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BAEEFFEE-1FDC-104E-3FB7-8986DEF390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212420">
            <a:off x="1824391" y="1981876"/>
            <a:ext cx="723816" cy="738350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727C50D6-E497-1982-FB8C-78C75F85E4D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4870" y="1780882"/>
            <a:ext cx="634283" cy="1068834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C1A4B1E1-6C4C-C86E-2C0A-40178C8580D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25292" y="2071196"/>
            <a:ext cx="224077" cy="750982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EC0145AF-1BE5-B5D1-0389-3F9988859E4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41915">
            <a:off x="4921505" y="1820707"/>
            <a:ext cx="774591" cy="1089615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2B6C9F6D-DB5D-8CC1-F956-FCA93D84CCB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8568" y="1989132"/>
            <a:ext cx="1387212" cy="84611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2197A61F-ADA5-EE0E-5BB8-F7969537155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22390" y="1795411"/>
            <a:ext cx="985061" cy="954538"/>
          </a:xfrm>
          <a:prstGeom prst="rect">
            <a:avLst/>
          </a:prstGeom>
        </p:spPr>
      </p:pic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91685541-6AB3-950B-5091-F17B66A84447}"/>
              </a:ext>
            </a:extLst>
          </p:cNvPr>
          <p:cNvSpPr txBox="1">
            <a:spLocks/>
          </p:cNvSpPr>
          <p:nvPr/>
        </p:nvSpPr>
        <p:spPr>
          <a:xfrm rot="897">
            <a:off x="7256905" y="223186"/>
            <a:ext cx="1506098" cy="50070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0" anchor="ctr" anchorCtr="1">
            <a:noAutofit/>
          </a:bodyPr>
          <a:lstStyle/>
          <a:p>
            <a:pPr algn="ctr">
              <a:spcAft>
                <a:spcPts val="800"/>
              </a:spcAft>
            </a:pPr>
            <a:r>
              <a:rPr lang="pt-BR" sz="1400" kern="100" dirty="0">
                <a:solidFill>
                  <a:schemeClr val="tx1"/>
                </a:solidFill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HÁBITOS DE DISCUSSÃO</a:t>
            </a:r>
            <a:endParaRPr lang="pt-BR" sz="1100" kern="100" dirty="0">
              <a:solidFill>
                <a:schemeClr val="tx1"/>
              </a:solidFill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ítulo 2">
            <a:extLst>
              <a:ext uri="{FF2B5EF4-FFF2-40B4-BE49-F238E27FC236}">
                <a16:creationId xmlns:a16="http://schemas.microsoft.com/office/drawing/2014/main" id="{4DD5BFF4-A410-4293-513B-7E978BA558CD}"/>
              </a:ext>
            </a:extLst>
          </p:cNvPr>
          <p:cNvSpPr txBox="1">
            <a:spLocks/>
          </p:cNvSpPr>
          <p:nvPr/>
        </p:nvSpPr>
        <p:spPr>
          <a:xfrm>
            <a:off x="1077155" y="657361"/>
            <a:ext cx="83760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dirty="0">
                <a:latin typeface="+mj-lt"/>
              </a:rPr>
              <a:t>CONVERSE COM A TURMA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96E71B8-EE99-A523-7A5E-7043AB214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760" y="171152"/>
            <a:ext cx="516893" cy="43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E59FB1FA-6729-085C-EE8D-FB9F8CD43C58}"/>
              </a:ext>
            </a:extLst>
          </p:cNvPr>
          <p:cNvSpPr txBox="1"/>
          <p:nvPr/>
        </p:nvSpPr>
        <p:spPr>
          <a:xfrm>
            <a:off x="500843" y="3043971"/>
            <a:ext cx="7830357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 sz="2000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rPr>
              <a:t>AGORA, ORGANIZE OS OBJETOS EM GRUPOS A PARTIR DAS CARACTERÍSTICAS QUE ELES TÊM EM COMUM. </a:t>
            </a:r>
          </a:p>
          <a:p>
            <a:pPr marL="342900" lvl="0" indent="-342900"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 sz="2000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rPr>
              <a:t>EM SEGUIDA, DÊ UM NOME PARA CADA GRUPO E DESCREVA OS OBJETOS DE CADA CONJUNTO QUE VOCÊ FORMOU</a:t>
            </a:r>
            <a:r>
              <a:rPr lang="pt-BR" sz="2000" b="0" i="0" dirty="0">
                <a:solidFill>
                  <a:srgbClr val="002617"/>
                </a:solidFill>
                <a:effectLst/>
                <a:latin typeface="+mj-lt"/>
              </a:rPr>
              <a:t>.</a:t>
            </a:r>
            <a:endParaRPr lang="pt-BR" sz="2000" dirty="0">
              <a:solidFill>
                <a:schemeClr val="dk1"/>
              </a:solidFill>
              <a:latin typeface="+mj-lt"/>
              <a:ea typeface="Lato"/>
              <a:cs typeface="Lato"/>
              <a:sym typeface="Lato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EBAC289-525C-FF28-60F3-CFFD8CEA34E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0843" y="688736"/>
            <a:ext cx="480333" cy="49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577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>
            <a:spLocks noGrp="1"/>
          </p:cNvSpPr>
          <p:nvPr>
            <p:ph type="title"/>
          </p:nvPr>
        </p:nvSpPr>
        <p:spPr>
          <a:xfrm>
            <a:off x="465508" y="629997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600" dirty="0"/>
              <a:t>VOCÊ SABE MEU NOME?</a:t>
            </a:r>
            <a:endParaRPr dirty="0"/>
          </a:p>
        </p:txBody>
      </p:sp>
      <p:sp>
        <p:nvSpPr>
          <p:cNvPr id="158" name="Google Shape;158;p10"/>
          <p:cNvSpPr txBox="1">
            <a:spLocks noGrp="1"/>
          </p:cNvSpPr>
          <p:nvPr>
            <p:ph type="subTitle" idx="2"/>
          </p:nvPr>
        </p:nvSpPr>
        <p:spPr>
          <a:xfrm rot="-60000">
            <a:off x="131875" y="179443"/>
            <a:ext cx="1790168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VIVENCIANDO</a:t>
            </a:r>
            <a:endParaRPr dirty="0"/>
          </a:p>
        </p:txBody>
      </p:sp>
      <p:sp>
        <p:nvSpPr>
          <p:cNvPr id="159" name="Google Shape;159;p10"/>
          <p:cNvSpPr txBox="1"/>
          <p:nvPr/>
        </p:nvSpPr>
        <p:spPr>
          <a:xfrm>
            <a:off x="446545" y="1263388"/>
            <a:ext cx="8250910" cy="1862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lvl="0" indent="-342900"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</a:rPr>
              <a:t>VEJA 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rPr>
              <a:t>AS REPRESENTAÇÕES DAS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</a:rPr>
              <a:t> FIGURAS GEOMÉTRICAS A SEGUIR.</a:t>
            </a:r>
            <a:endParaRPr lang="pt-BR" sz="2000" dirty="0">
              <a:solidFill>
                <a:schemeClr val="dk1"/>
              </a:solidFill>
              <a:latin typeface="Arial" panose="020B0604020202020204" pitchFamily="34" charset="0"/>
              <a:ea typeface="Lato"/>
              <a:cs typeface="Lato"/>
              <a:sym typeface="Lato"/>
            </a:endParaRPr>
          </a:p>
          <a:p>
            <a:pPr marL="342900" lvl="0" indent="-342900"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rPr>
              <a:t>QUAL O NOME DE CADA UMA DELAS? </a:t>
            </a:r>
          </a:p>
          <a:p>
            <a:pPr marL="342900" lvl="0" indent="-342900"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rPr>
              <a:t>ELAS SE PARECEM COM QUE OBJETOS QUE CONHECEMOS?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</a:rPr>
              <a:t> </a:t>
            </a:r>
            <a:endParaRPr lang="pt-BR" sz="2000" dirty="0">
              <a:solidFill>
                <a:schemeClr val="dk1"/>
              </a:solidFill>
              <a:latin typeface="Arial" panose="020B0604020202020204" pitchFamily="34" charset="0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sym typeface="Arial"/>
            </a:endParaRPr>
          </a:p>
        </p:txBody>
      </p:sp>
      <p:sp>
        <p:nvSpPr>
          <p:cNvPr id="12" name="Google Shape;119;p17">
            <a:extLst>
              <a:ext uri="{FF2B5EF4-FFF2-40B4-BE49-F238E27FC236}">
                <a16:creationId xmlns:a16="http://schemas.microsoft.com/office/drawing/2014/main" id="{D2D0D20D-1657-544A-F38C-16811CA6DC83}"/>
              </a:ext>
            </a:extLst>
          </p:cNvPr>
          <p:cNvSpPr txBox="1">
            <a:spLocks/>
          </p:cNvSpPr>
          <p:nvPr/>
        </p:nvSpPr>
        <p:spPr>
          <a:xfrm rot="897">
            <a:off x="7327966" y="4562206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493B87B-64D0-601C-FAFE-DA89D0201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428" y="3138311"/>
            <a:ext cx="906639" cy="11514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9972CFE-B657-A7D1-C768-234978B00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3528" y="2765778"/>
            <a:ext cx="820561" cy="15911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CBA107C-4A66-9D01-81B2-D176DEA266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6794" y="3127022"/>
            <a:ext cx="637117" cy="104704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E8E7DC4-0FF0-F197-8D87-6E33DAC61F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0" y="3172178"/>
            <a:ext cx="908050" cy="9080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951BF6E-3638-6E34-65DA-94CF37826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9272" y="3160889"/>
            <a:ext cx="962378" cy="962378"/>
          </a:xfrm>
          <a:prstGeom prst="rect">
            <a:avLst/>
          </a:prstGeom>
        </p:spPr>
      </p:pic>
      <p:grpSp>
        <p:nvGrpSpPr>
          <p:cNvPr id="4" name="Google Shape;121;p17">
            <a:extLst>
              <a:ext uri="{FF2B5EF4-FFF2-40B4-BE49-F238E27FC236}">
                <a16:creationId xmlns:a16="http://schemas.microsoft.com/office/drawing/2014/main" id="{AFCFDA18-A731-378F-9188-525171143A08}"/>
              </a:ext>
            </a:extLst>
          </p:cNvPr>
          <p:cNvGrpSpPr/>
          <p:nvPr/>
        </p:nvGrpSpPr>
        <p:grpSpPr>
          <a:xfrm>
            <a:off x="6090556" y="234794"/>
            <a:ext cx="2777335" cy="496275"/>
            <a:chOff x="6025490" y="2091689"/>
            <a:chExt cx="2777335" cy="496275"/>
          </a:xfrm>
        </p:grpSpPr>
        <p:sp>
          <p:nvSpPr>
            <p:cNvPr id="5" name="Google Shape;122;p17">
              <a:extLst>
                <a:ext uri="{FF2B5EF4-FFF2-40B4-BE49-F238E27FC236}">
                  <a16:creationId xmlns:a16="http://schemas.microsoft.com/office/drawing/2014/main" id="{431C41E0-40B5-6EDF-0863-FEF8F88755CA}"/>
                </a:ext>
              </a:extLst>
            </p:cNvPr>
            <p:cNvSpPr txBox="1"/>
            <p:nvPr/>
          </p:nvSpPr>
          <p:spPr>
            <a:xfrm>
              <a:off x="6276525" y="2140925"/>
              <a:ext cx="2526300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TODOS JUNTOS</a:t>
              </a:r>
              <a:endParaRPr sz="1600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6" name="Google Shape;123;p17">
              <a:extLst>
                <a:ext uri="{FF2B5EF4-FFF2-40B4-BE49-F238E27FC236}">
                  <a16:creationId xmlns:a16="http://schemas.microsoft.com/office/drawing/2014/main" id="{7DD6D535-F657-C2E0-E59A-DB80FF01A890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025490" y="2091689"/>
              <a:ext cx="521436" cy="4962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D2B4410-C36F-56CE-1630-69641089B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4084" y="1550134"/>
            <a:ext cx="8415831" cy="1192397"/>
          </a:xfrm>
        </p:spPr>
        <p:txBody>
          <a:bodyPr/>
          <a:lstStyle/>
          <a:p>
            <a:r>
              <a:rPr lang="pt-BR" dirty="0"/>
              <a:t>EM PEQUENOS GRUPOS, PASSEIEM PELA ESCOLA OBSERVANDO QUAIS OBJETOS SE ASSEMELHAM À ESFERA, AO CILINDRO, AO CUBO, AO CONE E AO BLOCO RETANGULAR. </a:t>
            </a:r>
          </a:p>
          <a:p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BA15D47-C777-786E-5FBA-AD4D2E098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474" y="821379"/>
            <a:ext cx="8376000" cy="584745"/>
          </a:xfrm>
        </p:spPr>
        <p:txBody>
          <a:bodyPr/>
          <a:lstStyle/>
          <a:p>
            <a:r>
              <a:rPr lang="pt-BR" sz="2600" dirty="0"/>
              <a:t>EXPLORANDO O AMBIENTE ESCOLAR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00B503AD-2EF5-EA92-68D4-EDB0DA006BEB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-60000">
            <a:off x="131875" y="179443"/>
            <a:ext cx="1790168" cy="367500"/>
          </a:xfrm>
        </p:spPr>
        <p:txBody>
          <a:bodyPr/>
          <a:lstStyle/>
          <a:p>
            <a:pPr algn="ctr"/>
            <a:r>
              <a:rPr lang="pt-BR" dirty="0"/>
              <a:t>VIVENCIANDO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96B96493-C6C4-408D-0AC2-14F6AEC6EA1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2474" y="2698396"/>
            <a:ext cx="7697126" cy="1661159"/>
          </a:xfrm>
          <a:prstGeom prst="rect">
            <a:avLst/>
          </a:prstGeom>
        </p:spPr>
      </p:pic>
      <p:grpSp>
        <p:nvGrpSpPr>
          <p:cNvPr id="6" name="Google Shape;121;p17">
            <a:extLst>
              <a:ext uri="{FF2B5EF4-FFF2-40B4-BE49-F238E27FC236}">
                <a16:creationId xmlns:a16="http://schemas.microsoft.com/office/drawing/2014/main" id="{CB9533D4-6B19-66A3-6CF2-DA1D06E234EB}"/>
              </a:ext>
            </a:extLst>
          </p:cNvPr>
          <p:cNvGrpSpPr/>
          <p:nvPr/>
        </p:nvGrpSpPr>
        <p:grpSpPr>
          <a:xfrm>
            <a:off x="6131139" y="231591"/>
            <a:ext cx="2777335" cy="496275"/>
            <a:chOff x="6025490" y="2091689"/>
            <a:chExt cx="2777335" cy="496275"/>
          </a:xfrm>
        </p:grpSpPr>
        <p:sp>
          <p:nvSpPr>
            <p:cNvPr id="7" name="Google Shape;122;p17">
              <a:extLst>
                <a:ext uri="{FF2B5EF4-FFF2-40B4-BE49-F238E27FC236}">
                  <a16:creationId xmlns:a16="http://schemas.microsoft.com/office/drawing/2014/main" id="{8C60B9D9-197D-CEF0-AE73-685BFD8AC0E1}"/>
                </a:ext>
              </a:extLst>
            </p:cNvPr>
            <p:cNvSpPr txBox="1"/>
            <p:nvPr/>
          </p:nvSpPr>
          <p:spPr>
            <a:xfrm>
              <a:off x="6276525" y="2140925"/>
              <a:ext cx="2526300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TODOS JUNTOS</a:t>
              </a:r>
              <a:endParaRPr sz="1600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8" name="Google Shape;123;p17">
              <a:extLst>
                <a:ext uri="{FF2B5EF4-FFF2-40B4-BE49-F238E27FC236}">
                  <a16:creationId xmlns:a16="http://schemas.microsoft.com/office/drawing/2014/main" id="{0FBBC7B8-FCA0-B57B-3C84-9B4AF27291D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025490" y="2091689"/>
              <a:ext cx="521436" cy="4962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78451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7F93444B-84EB-09CB-1018-CBD5B7F27857}"/>
              </a:ext>
            </a:extLst>
          </p:cNvPr>
          <p:cNvSpPr txBox="1"/>
          <p:nvPr/>
        </p:nvSpPr>
        <p:spPr>
          <a:xfrm>
            <a:off x="503720" y="733695"/>
            <a:ext cx="8351002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400" dirty="0">
                <a:latin typeface="+mj-lt"/>
                <a:ea typeface="Verdana" panose="020B0604030504040204" pitchFamily="34" charset="0"/>
              </a:rPr>
              <a:t>VAMOS RELEMBRAR A CANÇÃO GENTE TEM SOBRENOME! </a:t>
            </a:r>
            <a:endParaRPr lang="pt-BR" sz="2000" dirty="0">
              <a:latin typeface="+mj-lt"/>
              <a:ea typeface="Verdana" panose="020B060403050404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</a:rPr>
              <a:t>LEIA OS VERSOS ABAIXO: 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CB1FF77-19C2-3F33-196F-135D781F1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582" y="403548"/>
            <a:ext cx="681037" cy="55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0E4F5A3-DB14-B2D6-6DC2-D732DD156792}"/>
              </a:ext>
            </a:extLst>
          </p:cNvPr>
          <p:cNvGrpSpPr/>
          <p:nvPr/>
        </p:nvGrpSpPr>
        <p:grpSpPr>
          <a:xfrm>
            <a:off x="2342510" y="1992842"/>
            <a:ext cx="4438747" cy="2296168"/>
            <a:chOff x="2342510" y="1857375"/>
            <a:chExt cx="4438747" cy="229616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92A7B34A-CFC2-F71B-28EA-CF4F3B140C44}"/>
                </a:ext>
              </a:extLst>
            </p:cNvPr>
            <p:cNvGrpSpPr/>
            <p:nvPr/>
          </p:nvGrpSpPr>
          <p:grpSpPr>
            <a:xfrm>
              <a:off x="2342510" y="1857375"/>
              <a:ext cx="4438747" cy="2296168"/>
              <a:chOff x="2342510" y="1857375"/>
              <a:chExt cx="4438747" cy="2296168"/>
            </a:xfrm>
          </p:grpSpPr>
          <p:pic>
            <p:nvPicPr>
              <p:cNvPr id="8" name="Imagem 7" descr="Uma imagem contendo Quadro de comunicações&#10;&#10;Descrição gerada automaticamente">
                <a:extLst>
                  <a:ext uri="{FF2B5EF4-FFF2-40B4-BE49-F238E27FC236}">
                    <a16:creationId xmlns:a16="http://schemas.microsoft.com/office/drawing/2014/main" id="{4182D8BC-CB62-F4E9-0842-59F26E6942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42510" y="1857375"/>
                <a:ext cx="4438747" cy="2296168"/>
              </a:xfrm>
              <a:prstGeom prst="rect">
                <a:avLst/>
              </a:prstGeom>
            </p:spPr>
          </p:pic>
          <p:sp>
            <p:nvSpPr>
              <p:cNvPr id="10" name="Retângulo: Cantos Arredondados 9">
                <a:extLst>
                  <a:ext uri="{FF2B5EF4-FFF2-40B4-BE49-F238E27FC236}">
                    <a16:creationId xmlns:a16="http://schemas.microsoft.com/office/drawing/2014/main" id="{DDF4667F-9919-CE4F-7E3F-88471F11AF58}"/>
                  </a:ext>
                </a:extLst>
              </p:cNvPr>
              <p:cNvSpPr/>
              <p:nvPr/>
            </p:nvSpPr>
            <p:spPr>
              <a:xfrm>
                <a:off x="4048125" y="2455727"/>
                <a:ext cx="1019175" cy="763723"/>
              </a:xfrm>
              <a:prstGeom prst="roundRect">
                <a:avLst/>
              </a:prstGeom>
              <a:solidFill>
                <a:srgbClr val="A6F5E2"/>
              </a:solidFill>
              <a:ln>
                <a:solidFill>
                  <a:srgbClr val="A6F5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56B88984-B339-4DAA-BE4D-F3798C988AB6}"/>
                </a:ext>
              </a:extLst>
            </p:cNvPr>
            <p:cNvSpPr/>
            <p:nvPr/>
          </p:nvSpPr>
          <p:spPr>
            <a:xfrm>
              <a:off x="2675467" y="2486345"/>
              <a:ext cx="3510844" cy="8001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600" dirty="0">
                  <a:solidFill>
                    <a:schemeClr val="tx1"/>
                  </a:solidFill>
                  <a:latin typeface="+mn-lt"/>
                  <a:ea typeface="Verdana" panose="020B0604030504040204" pitchFamily="34" charset="0"/>
                </a:rPr>
                <a:t>TODAS AS COISAS TÊM NOME:</a:t>
              </a:r>
            </a:p>
            <a:p>
              <a:pPr algn="ctr"/>
              <a:r>
                <a:rPr lang="pt-BR" sz="1600" dirty="0">
                  <a:solidFill>
                    <a:schemeClr val="tx1"/>
                  </a:solidFill>
                  <a:latin typeface="+mn-lt"/>
                  <a:ea typeface="Verdana" panose="020B0604030504040204" pitchFamily="34" charset="0"/>
                </a:rPr>
                <a:t> CASA, JANELA E JARDIM.</a:t>
              </a:r>
            </a:p>
          </p:txBody>
        </p:sp>
      </p:grpSp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45E5EC9F-3236-2D08-60F5-5BF9C3927252}"/>
              </a:ext>
            </a:extLst>
          </p:cNvPr>
          <p:cNvSpPr txBox="1">
            <a:spLocks/>
          </p:cNvSpPr>
          <p:nvPr/>
        </p:nvSpPr>
        <p:spPr>
          <a:xfrm rot="897">
            <a:off x="7526749" y="469934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75A3E5-DAD2-D8A3-22B7-5FF26D9EA99C}"/>
              </a:ext>
            </a:extLst>
          </p:cNvPr>
          <p:cNvSpPr txBox="1"/>
          <p:nvPr/>
        </p:nvSpPr>
        <p:spPr>
          <a:xfrm>
            <a:off x="333374" y="4468336"/>
            <a:ext cx="65373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latin typeface="+mj-lt"/>
                <a:ea typeface="Verdana" panose="020B0604030504040204" pitchFamily="34" charset="0"/>
              </a:rPr>
              <a:t>PECCI FILHO, A.; VICENTE, E. A. Gente tem sobrenome. </a:t>
            </a:r>
            <a:r>
              <a:rPr lang="pt-BR" sz="1200" i="1" dirty="0">
                <a:latin typeface="+mj-lt"/>
                <a:ea typeface="Verdana" panose="020B0604030504040204" pitchFamily="34" charset="0"/>
              </a:rPr>
              <a:t>Canção de todas as crianças</a:t>
            </a:r>
            <a:r>
              <a:rPr lang="pt-BR" sz="1200" dirty="0">
                <a:latin typeface="+mj-lt"/>
                <a:ea typeface="Verdana" panose="020B0604030504040204" pitchFamily="34" charset="0"/>
              </a:rPr>
              <a:t>. Mercury, 1987. Faixa 2 (2min 42). Fragmento.</a:t>
            </a:r>
          </a:p>
        </p:txBody>
      </p:sp>
    </p:spTree>
    <p:extLst>
      <p:ext uri="{BB962C8B-B14F-4D97-AF65-F5344CB8AC3E}">
        <p14:creationId xmlns:p14="http://schemas.microsoft.com/office/powerpoint/2010/main" val="3749028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6B7E748-C783-F886-BB9C-BEE87BCAEC7D}"/>
              </a:ext>
            </a:extLst>
          </p:cNvPr>
          <p:cNvSpPr txBox="1"/>
          <p:nvPr/>
        </p:nvSpPr>
        <p:spPr>
          <a:xfrm>
            <a:off x="293512" y="712606"/>
            <a:ext cx="8681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dirty="0">
                <a:solidFill>
                  <a:srgbClr val="7030A0"/>
                </a:solidFill>
                <a:latin typeface="+mn-lt"/>
                <a:ea typeface="Verdana" panose="020B0604030504040204" pitchFamily="34" charset="0"/>
              </a:rPr>
              <a:t>1. </a:t>
            </a:r>
            <a:r>
              <a:rPr lang="pt-BR" sz="2000" dirty="0">
                <a:latin typeface="+mn-lt"/>
                <a:ea typeface="Verdana" panose="020B0604030504040204" pitchFamily="34" charset="0"/>
              </a:rPr>
              <a:t>DE ACORDO COM A CANÇÃO, TODAS AS COISAS TÊM NOME. ESCREVA, ENTÃO, O NOME DAS FIGURAS GEOMÉTRICAS ESPACIAIS A SEGUIR: </a:t>
            </a:r>
          </a:p>
        </p:txBody>
      </p:sp>
      <p:graphicFrame>
        <p:nvGraphicFramePr>
          <p:cNvPr id="3" name="Tabela 10">
            <a:extLst>
              <a:ext uri="{FF2B5EF4-FFF2-40B4-BE49-F238E27FC236}">
                <a16:creationId xmlns:a16="http://schemas.microsoft.com/office/drawing/2014/main" id="{283022CA-D792-BEAD-FCA9-CD2338609C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721472"/>
              </p:ext>
            </p:extLst>
          </p:nvPr>
        </p:nvGraphicFramePr>
        <p:xfrm>
          <a:off x="304801" y="1814827"/>
          <a:ext cx="8534398" cy="396240"/>
        </p:xfrm>
        <a:graphic>
          <a:graphicData uri="http://schemas.openxmlformats.org/drawingml/2006/table">
            <a:tbl>
              <a:tblPr firstRow="1" bandRow="1"/>
              <a:tblGrid>
                <a:gridCol w="2608880">
                  <a:extLst>
                    <a:ext uri="{9D8B030D-6E8A-4147-A177-3AD203B41FA5}">
                      <a16:colId xmlns:a16="http://schemas.microsoft.com/office/drawing/2014/main" val="2994109790"/>
                    </a:ext>
                  </a:extLst>
                </a:gridCol>
                <a:gridCol w="1115878">
                  <a:extLst>
                    <a:ext uri="{9D8B030D-6E8A-4147-A177-3AD203B41FA5}">
                      <a16:colId xmlns:a16="http://schemas.microsoft.com/office/drawing/2014/main" val="3602723449"/>
                    </a:ext>
                  </a:extLst>
                </a:gridCol>
                <a:gridCol w="1561895">
                  <a:extLst>
                    <a:ext uri="{9D8B030D-6E8A-4147-A177-3AD203B41FA5}">
                      <a16:colId xmlns:a16="http://schemas.microsoft.com/office/drawing/2014/main" val="2489300864"/>
                    </a:ext>
                  </a:extLst>
                </a:gridCol>
                <a:gridCol w="1540865">
                  <a:extLst>
                    <a:ext uri="{9D8B030D-6E8A-4147-A177-3AD203B41FA5}">
                      <a16:colId xmlns:a16="http://schemas.microsoft.com/office/drawing/2014/main" val="1685602617"/>
                    </a:ext>
                  </a:extLst>
                </a:gridCol>
                <a:gridCol w="1706880">
                  <a:extLst>
                    <a:ext uri="{9D8B030D-6E8A-4147-A177-3AD203B41FA5}">
                      <a16:colId xmlns:a16="http://schemas.microsoft.com/office/drawing/2014/main" val="4005475038"/>
                    </a:ext>
                  </a:extLst>
                </a:gridCol>
              </a:tblGrid>
              <a:tr h="327296">
                <a:tc>
                  <a:txBody>
                    <a:bodyPr/>
                    <a:lstStyle/>
                    <a:p>
                      <a:pPr algn="ctr"/>
                      <a:r>
                        <a:rPr lang="pt-BR" sz="2000" b="0" i="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PARALELEPÍPEDO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i="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CONE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i="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ESFERA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i="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CUBO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i="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CILINDRO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746836"/>
                  </a:ext>
                </a:extLst>
              </a:tr>
            </a:tbl>
          </a:graphicData>
        </a:graphic>
      </p:graphicFrame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2BBB030F-BECB-1470-C86E-3534D0805F50}"/>
              </a:ext>
            </a:extLst>
          </p:cNvPr>
          <p:cNvCxnSpPr>
            <a:cxnSpLocks/>
          </p:cNvCxnSpPr>
          <p:nvPr/>
        </p:nvCxnSpPr>
        <p:spPr>
          <a:xfrm>
            <a:off x="2050428" y="4059256"/>
            <a:ext cx="109263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F9A103F8-E277-9ECF-B6A2-2B01702D8662}"/>
              </a:ext>
            </a:extLst>
          </p:cNvPr>
          <p:cNvCxnSpPr>
            <a:cxnSpLocks/>
          </p:cNvCxnSpPr>
          <p:nvPr/>
        </p:nvCxnSpPr>
        <p:spPr>
          <a:xfrm>
            <a:off x="3631147" y="4062682"/>
            <a:ext cx="109263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87492D7B-2CE9-C37E-4EE8-21302A3DDCCC}"/>
              </a:ext>
            </a:extLst>
          </p:cNvPr>
          <p:cNvCxnSpPr>
            <a:cxnSpLocks/>
          </p:cNvCxnSpPr>
          <p:nvPr/>
        </p:nvCxnSpPr>
        <p:spPr>
          <a:xfrm>
            <a:off x="5197210" y="4057557"/>
            <a:ext cx="120241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B96660C1-575E-5BD9-D196-942216966C2E}"/>
              </a:ext>
            </a:extLst>
          </p:cNvPr>
          <p:cNvCxnSpPr>
            <a:cxnSpLocks/>
          </p:cNvCxnSpPr>
          <p:nvPr/>
        </p:nvCxnSpPr>
        <p:spPr>
          <a:xfrm>
            <a:off x="6969014" y="4014111"/>
            <a:ext cx="165946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oogle Shape;234;p24">
            <a:extLst>
              <a:ext uri="{FF2B5EF4-FFF2-40B4-BE49-F238E27FC236}">
                <a16:creationId xmlns:a16="http://schemas.microsoft.com/office/drawing/2014/main" id="{CAFFE8CE-D009-D5F8-4AFD-60282EAF695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9631" y="330561"/>
            <a:ext cx="569568" cy="3667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91B0CAAD-167B-D2CB-C145-1C757A7A9608}"/>
              </a:ext>
            </a:extLst>
          </p:cNvPr>
          <p:cNvCxnSpPr>
            <a:cxnSpLocks/>
          </p:cNvCxnSpPr>
          <p:nvPr/>
        </p:nvCxnSpPr>
        <p:spPr>
          <a:xfrm>
            <a:off x="482242" y="4016614"/>
            <a:ext cx="100512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Google Shape;119;p17">
            <a:extLst>
              <a:ext uri="{FF2B5EF4-FFF2-40B4-BE49-F238E27FC236}">
                <a16:creationId xmlns:a16="http://schemas.microsoft.com/office/drawing/2014/main" id="{8A181F4B-1E0B-2830-58CB-5E58EFB3D3CB}"/>
              </a:ext>
            </a:extLst>
          </p:cNvPr>
          <p:cNvSpPr txBox="1">
            <a:spLocks/>
          </p:cNvSpPr>
          <p:nvPr/>
        </p:nvSpPr>
        <p:spPr>
          <a:xfrm rot="897">
            <a:off x="7576062" y="467844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302462-1807-DA29-4003-45DE60CA40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616" y="2468011"/>
            <a:ext cx="962378" cy="9623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91AF978-B870-2D3E-547C-F98A1D586A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0071" y="2390400"/>
            <a:ext cx="653344" cy="11176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2CA81D-4D3E-A810-EA93-B08ED79918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4618" y="2393555"/>
            <a:ext cx="925689" cy="111129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57179FF-9169-46C5-8277-24675F5901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25072" y="2478947"/>
            <a:ext cx="946694" cy="94050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D1B9C1C-A939-1399-A393-7C082D846A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14968" y="2548444"/>
            <a:ext cx="1567559" cy="80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94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D5321E16-C6B5-BD0E-D1AF-606201E62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705" y="367855"/>
            <a:ext cx="431896" cy="47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19;p17">
            <a:extLst>
              <a:ext uri="{FF2B5EF4-FFF2-40B4-BE49-F238E27FC236}">
                <a16:creationId xmlns:a16="http://schemas.microsoft.com/office/drawing/2014/main" id="{C3734BFF-649A-7DD8-7684-389EE76FE161}"/>
              </a:ext>
            </a:extLst>
          </p:cNvPr>
          <p:cNvSpPr txBox="1">
            <a:spLocks/>
          </p:cNvSpPr>
          <p:nvPr/>
        </p:nvSpPr>
        <p:spPr>
          <a:xfrm rot="897">
            <a:off x="7564457" y="469711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graphicFrame>
        <p:nvGraphicFramePr>
          <p:cNvPr id="7" name="Tabela 10">
            <a:extLst>
              <a:ext uri="{FF2B5EF4-FFF2-40B4-BE49-F238E27FC236}">
                <a16:creationId xmlns:a16="http://schemas.microsoft.com/office/drawing/2014/main" id="{24C441EA-627B-DE46-6117-6F81EFF615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83596"/>
              </p:ext>
            </p:extLst>
          </p:nvPr>
        </p:nvGraphicFramePr>
        <p:xfrm>
          <a:off x="417243" y="1905068"/>
          <a:ext cx="8534398" cy="396240"/>
        </p:xfrm>
        <a:graphic>
          <a:graphicData uri="http://schemas.openxmlformats.org/drawingml/2006/table">
            <a:tbl>
              <a:tblPr firstRow="1" bandRow="1"/>
              <a:tblGrid>
                <a:gridCol w="2608880">
                  <a:extLst>
                    <a:ext uri="{9D8B030D-6E8A-4147-A177-3AD203B41FA5}">
                      <a16:colId xmlns:a16="http://schemas.microsoft.com/office/drawing/2014/main" val="2994109790"/>
                    </a:ext>
                  </a:extLst>
                </a:gridCol>
                <a:gridCol w="1115878">
                  <a:extLst>
                    <a:ext uri="{9D8B030D-6E8A-4147-A177-3AD203B41FA5}">
                      <a16:colId xmlns:a16="http://schemas.microsoft.com/office/drawing/2014/main" val="3602723449"/>
                    </a:ext>
                  </a:extLst>
                </a:gridCol>
                <a:gridCol w="1561895">
                  <a:extLst>
                    <a:ext uri="{9D8B030D-6E8A-4147-A177-3AD203B41FA5}">
                      <a16:colId xmlns:a16="http://schemas.microsoft.com/office/drawing/2014/main" val="2489300864"/>
                    </a:ext>
                  </a:extLst>
                </a:gridCol>
                <a:gridCol w="1540865">
                  <a:extLst>
                    <a:ext uri="{9D8B030D-6E8A-4147-A177-3AD203B41FA5}">
                      <a16:colId xmlns:a16="http://schemas.microsoft.com/office/drawing/2014/main" val="1685602617"/>
                    </a:ext>
                  </a:extLst>
                </a:gridCol>
                <a:gridCol w="1706880">
                  <a:extLst>
                    <a:ext uri="{9D8B030D-6E8A-4147-A177-3AD203B41FA5}">
                      <a16:colId xmlns:a16="http://schemas.microsoft.com/office/drawing/2014/main" val="4005475038"/>
                    </a:ext>
                  </a:extLst>
                </a:gridCol>
              </a:tblGrid>
              <a:tr h="327296">
                <a:tc>
                  <a:txBody>
                    <a:bodyPr/>
                    <a:lstStyle/>
                    <a:p>
                      <a:pPr algn="ctr"/>
                      <a:r>
                        <a:rPr lang="pt-BR" sz="2000" b="0" i="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PARALELEPÍPEDO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i="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CONE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i="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ESFERA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i="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CUBO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i="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CILINDRO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746836"/>
                  </a:ext>
                </a:extLst>
              </a:tr>
            </a:tbl>
          </a:graphicData>
        </a:graphic>
      </p:graphicFrame>
      <p:cxnSp>
        <p:nvCxnSpPr>
          <p:cNvPr id="8" name="Conector reto 16">
            <a:extLst>
              <a:ext uri="{FF2B5EF4-FFF2-40B4-BE49-F238E27FC236}">
                <a16:creationId xmlns:a16="http://schemas.microsoft.com/office/drawing/2014/main" id="{EAA8CF7A-FA13-5508-0734-FA97FBDA9423}"/>
              </a:ext>
            </a:extLst>
          </p:cNvPr>
          <p:cNvCxnSpPr>
            <a:cxnSpLocks/>
          </p:cNvCxnSpPr>
          <p:nvPr/>
        </p:nvCxnSpPr>
        <p:spPr>
          <a:xfrm>
            <a:off x="2068080" y="4301171"/>
            <a:ext cx="1245222" cy="90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17">
            <a:extLst>
              <a:ext uri="{FF2B5EF4-FFF2-40B4-BE49-F238E27FC236}">
                <a16:creationId xmlns:a16="http://schemas.microsoft.com/office/drawing/2014/main" id="{550388E8-A32B-543A-4445-27097FBB26C8}"/>
              </a:ext>
            </a:extLst>
          </p:cNvPr>
          <p:cNvCxnSpPr>
            <a:cxnSpLocks/>
          </p:cNvCxnSpPr>
          <p:nvPr/>
        </p:nvCxnSpPr>
        <p:spPr>
          <a:xfrm>
            <a:off x="3922442" y="4277412"/>
            <a:ext cx="762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18">
            <a:extLst>
              <a:ext uri="{FF2B5EF4-FFF2-40B4-BE49-F238E27FC236}">
                <a16:creationId xmlns:a16="http://schemas.microsoft.com/office/drawing/2014/main" id="{5B8AD305-F2A6-7F9D-4879-B2A2D82A41AB}"/>
              </a:ext>
            </a:extLst>
          </p:cNvPr>
          <p:cNvCxnSpPr>
            <a:cxnSpLocks/>
          </p:cNvCxnSpPr>
          <p:nvPr/>
        </p:nvCxnSpPr>
        <p:spPr>
          <a:xfrm>
            <a:off x="5237574" y="4269656"/>
            <a:ext cx="73342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9">
            <a:extLst>
              <a:ext uri="{FF2B5EF4-FFF2-40B4-BE49-F238E27FC236}">
                <a16:creationId xmlns:a16="http://schemas.microsoft.com/office/drawing/2014/main" id="{F95BE985-B904-31CA-F1F5-FAFD73BC5768}"/>
              </a:ext>
            </a:extLst>
          </p:cNvPr>
          <p:cNvCxnSpPr>
            <a:cxnSpLocks/>
          </p:cNvCxnSpPr>
          <p:nvPr/>
        </p:nvCxnSpPr>
        <p:spPr>
          <a:xfrm>
            <a:off x="6469593" y="4296827"/>
            <a:ext cx="2343149" cy="90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1">
            <a:extLst>
              <a:ext uri="{FF2B5EF4-FFF2-40B4-BE49-F238E27FC236}">
                <a16:creationId xmlns:a16="http://schemas.microsoft.com/office/drawing/2014/main" id="{6882F347-25CC-3629-E73B-5DC829F3B287}"/>
              </a:ext>
            </a:extLst>
          </p:cNvPr>
          <p:cNvCxnSpPr>
            <a:cxnSpLocks/>
          </p:cNvCxnSpPr>
          <p:nvPr/>
        </p:nvCxnSpPr>
        <p:spPr>
          <a:xfrm>
            <a:off x="489494" y="4269656"/>
            <a:ext cx="100512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1E91BC6F-2DDD-8DC0-BB0D-3AC76F7C30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663" y="2783052"/>
            <a:ext cx="962378" cy="96237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99522FD-3584-1EAF-00BC-4484BF0F02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728" y="2651820"/>
            <a:ext cx="653344" cy="11176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F3B9135-6CCC-8707-579D-D225D792C9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8753" y="2634139"/>
            <a:ext cx="925689" cy="111129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8800EA3-A987-B8FC-23AD-09A03B25F5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9474" y="2721443"/>
            <a:ext cx="946694" cy="94050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910B721-024D-E3B9-E6B7-8D86E1C7CE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83844" y="2943918"/>
            <a:ext cx="1567559" cy="80151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32FC49D-D464-2371-4E73-CE5F6218B2C7}"/>
              </a:ext>
            </a:extLst>
          </p:cNvPr>
          <p:cNvSpPr txBox="1"/>
          <p:nvPr/>
        </p:nvSpPr>
        <p:spPr>
          <a:xfrm>
            <a:off x="1810979" y="180640"/>
            <a:ext cx="3729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784AF03-EC1F-E249-9ED0-C6A292B4C0FD}"/>
              </a:ext>
            </a:extLst>
          </p:cNvPr>
          <p:cNvSpPr txBox="1"/>
          <p:nvPr/>
        </p:nvSpPr>
        <p:spPr>
          <a:xfrm>
            <a:off x="3758753" y="3929654"/>
            <a:ext cx="10308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i="0" dirty="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CONE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EFCE89C-484C-D194-E828-A54463B20B29}"/>
              </a:ext>
            </a:extLst>
          </p:cNvPr>
          <p:cNvSpPr txBox="1"/>
          <p:nvPr/>
        </p:nvSpPr>
        <p:spPr>
          <a:xfrm>
            <a:off x="304801" y="3929654"/>
            <a:ext cx="13745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i="0" dirty="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ESFERA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DC0BE3D-C5DD-2094-B605-B822AD1BF057}"/>
              </a:ext>
            </a:extLst>
          </p:cNvPr>
          <p:cNvSpPr txBox="1"/>
          <p:nvPr/>
        </p:nvSpPr>
        <p:spPr>
          <a:xfrm>
            <a:off x="1962981" y="3929654"/>
            <a:ext cx="14214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i="0" dirty="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CILINDRO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63554F2-6D4A-EB9B-E968-C3951402329C}"/>
              </a:ext>
            </a:extLst>
          </p:cNvPr>
          <p:cNvSpPr txBox="1"/>
          <p:nvPr/>
        </p:nvSpPr>
        <p:spPr>
          <a:xfrm>
            <a:off x="5056277" y="3929654"/>
            <a:ext cx="10960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i="0" dirty="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CUBO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86710EF-4741-AE12-3327-EACD8560F03F}"/>
              </a:ext>
            </a:extLst>
          </p:cNvPr>
          <p:cNvSpPr txBox="1"/>
          <p:nvPr/>
        </p:nvSpPr>
        <p:spPr>
          <a:xfrm>
            <a:off x="6359306" y="3929654"/>
            <a:ext cx="25637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i="0" dirty="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PARALELEPÍPEDO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054AE75-B1BD-38A3-E0AC-D44A101FB3AC}"/>
              </a:ext>
            </a:extLst>
          </p:cNvPr>
          <p:cNvSpPr txBox="1"/>
          <p:nvPr/>
        </p:nvSpPr>
        <p:spPr>
          <a:xfrm>
            <a:off x="293512" y="712606"/>
            <a:ext cx="8681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dirty="0">
                <a:solidFill>
                  <a:srgbClr val="7030A0"/>
                </a:solidFill>
                <a:latin typeface="+mn-lt"/>
                <a:ea typeface="Verdana" panose="020B0604030504040204" pitchFamily="34" charset="0"/>
              </a:rPr>
              <a:t>1. </a:t>
            </a:r>
            <a:r>
              <a:rPr lang="pt-BR" sz="2000" dirty="0">
                <a:latin typeface="+mn-lt"/>
                <a:ea typeface="Verdana" panose="020B0604030504040204" pitchFamily="34" charset="0"/>
              </a:rPr>
              <a:t>DE ACORDO COM A CANÇÃO, TODAS AS COISAS TÊM NOME. ESCREVA, ENTÃO, O NOME DAS FIGURAS GEOMÉTRICAS ESPACIAIS A SEGUIR: </a:t>
            </a:r>
          </a:p>
        </p:txBody>
      </p:sp>
    </p:spTree>
    <p:extLst>
      <p:ext uri="{BB962C8B-B14F-4D97-AF65-F5344CB8AC3E}">
        <p14:creationId xmlns:p14="http://schemas.microsoft.com/office/powerpoint/2010/main" val="4154849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6728CB2-038D-6440-C315-79F35864F2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34726" y="607137"/>
            <a:ext cx="8728403" cy="1261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dirty="0">
                <a:solidFill>
                  <a:srgbClr val="7030A0"/>
                </a:solidFill>
                <a:latin typeface="+mj-lt"/>
                <a:ea typeface="Verdana" panose="020B0604030504040204" pitchFamily="34" charset="0"/>
              </a:rPr>
              <a:t>2. </a:t>
            </a:r>
            <a:r>
              <a:rPr lang="pt-BR" dirty="0">
                <a:latin typeface="+mj-lt"/>
                <a:ea typeface="Verdana" panose="020B0604030504040204" pitchFamily="34" charset="0"/>
              </a:rPr>
              <a:t>ALÉM DE NOMES, OS OBJETOS TÊM FORMA. </a:t>
            </a:r>
          </a:p>
          <a:p>
            <a:pPr algn="just">
              <a:spcAft>
                <a:spcPts val="600"/>
              </a:spcAft>
            </a:pPr>
            <a:r>
              <a:rPr lang="pt-BR" dirty="0">
                <a:latin typeface="+mj-lt"/>
                <a:ea typeface="Verdana" panose="020B0604030504040204" pitchFamily="34" charset="0"/>
              </a:rPr>
              <a:t>OBSERVE A FORMA DOS OBJETOS E LIGUE-AS ÀS FIGURAS ESPACIAIS QUE SE ASSEMELHAM A ELAS: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468766D-8A32-B8CF-DF7D-5B886BC2BD2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651" y="4044827"/>
            <a:ext cx="277106" cy="75724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7F115AB-B8D9-7DA3-FE49-05BB957708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3895205" y="1774641"/>
            <a:ext cx="505630" cy="852040"/>
          </a:xfrm>
          <a:prstGeom prst="rect">
            <a:avLst/>
          </a:prstGeom>
        </p:spPr>
      </p:pic>
      <p:pic>
        <p:nvPicPr>
          <p:cNvPr id="20" name="Imagem 19" descr="Uma imagem contendo garrafa&#10;&#10;Descrição gerada automaticamente">
            <a:extLst>
              <a:ext uri="{FF2B5EF4-FFF2-40B4-BE49-F238E27FC236}">
                <a16:creationId xmlns:a16="http://schemas.microsoft.com/office/drawing/2014/main" id="{47D94779-6998-191E-52D4-575CF0D5F15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31547" y="3844327"/>
            <a:ext cx="1377696" cy="1158240"/>
          </a:xfrm>
          <a:prstGeom prst="rect">
            <a:avLst/>
          </a:prstGeom>
        </p:spPr>
      </p:pic>
      <p:pic>
        <p:nvPicPr>
          <p:cNvPr id="22" name="Imagem 21" descr="Gráfico, Gráfico de funil&#10;&#10;Descrição gerada automaticamente">
            <a:extLst>
              <a:ext uri="{FF2B5EF4-FFF2-40B4-BE49-F238E27FC236}">
                <a16:creationId xmlns:a16="http://schemas.microsoft.com/office/drawing/2014/main" id="{1A4C56FE-FC37-37FE-6506-85302A7BF55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17942" r="17337" b="8955"/>
          <a:stretch/>
        </p:blipFill>
        <p:spPr>
          <a:xfrm>
            <a:off x="6948034" y="1495241"/>
            <a:ext cx="928155" cy="130565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4" name="Imagem 23" descr="Forma&#10;&#10;Descrição gerada automaticamente">
            <a:extLst>
              <a:ext uri="{FF2B5EF4-FFF2-40B4-BE49-F238E27FC236}">
                <a16:creationId xmlns:a16="http://schemas.microsoft.com/office/drawing/2014/main" id="{28E046FC-5CBE-65AA-68CD-F2DB29DF288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446498">
            <a:off x="2523507" y="2841111"/>
            <a:ext cx="1324674" cy="812300"/>
          </a:xfrm>
          <a:prstGeom prst="rect">
            <a:avLst/>
          </a:prstGeom>
        </p:spPr>
      </p:pic>
      <p:pic>
        <p:nvPicPr>
          <p:cNvPr id="26" name="Imagem 25" descr="Laranja cortada ao meio&#10;&#10;Descrição gerada automaticamente">
            <a:extLst>
              <a:ext uri="{FF2B5EF4-FFF2-40B4-BE49-F238E27FC236}">
                <a16:creationId xmlns:a16="http://schemas.microsoft.com/office/drawing/2014/main" id="{873B8582-CA1C-C3F6-1C49-CF4F6D310BE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996" t="28500" r="17106" b="20326"/>
          <a:stretch/>
        </p:blipFill>
        <p:spPr>
          <a:xfrm>
            <a:off x="988904" y="3010463"/>
            <a:ext cx="789996" cy="833864"/>
          </a:xfrm>
          <a:prstGeom prst="rect">
            <a:avLst/>
          </a:prstGeom>
        </p:spPr>
      </p:pic>
      <p:pic>
        <p:nvPicPr>
          <p:cNvPr id="28" name="Imagem 27" descr="Balão azul em fundo branco&#10;&#10;Descrição gerada automaticamente com confiança média">
            <a:extLst>
              <a:ext uri="{FF2B5EF4-FFF2-40B4-BE49-F238E27FC236}">
                <a16:creationId xmlns:a16="http://schemas.microsoft.com/office/drawing/2014/main" id="{1120C78D-C796-E811-8341-F93C73A05BC8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9368" y="1831579"/>
            <a:ext cx="738165" cy="738165"/>
          </a:xfrm>
          <a:prstGeom prst="rect">
            <a:avLst/>
          </a:prstGeom>
        </p:spPr>
      </p:pic>
      <p:pic>
        <p:nvPicPr>
          <p:cNvPr id="7170" name="Picture 2" descr="Ícone&#10;&#10;Descrição gerada automaticamente">
            <a:extLst>
              <a:ext uri="{FF2B5EF4-FFF2-40B4-BE49-F238E27FC236}">
                <a16:creationId xmlns:a16="http://schemas.microsoft.com/office/drawing/2014/main" id="{CE216A67-AE90-7CE0-088B-F788024A1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908" y="328058"/>
            <a:ext cx="576162" cy="55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CBD12E29-9D1B-7F7C-078B-DECAB35FCBD8}"/>
              </a:ext>
            </a:extLst>
          </p:cNvPr>
          <p:cNvSpPr txBox="1">
            <a:spLocks/>
          </p:cNvSpPr>
          <p:nvPr/>
        </p:nvSpPr>
        <p:spPr>
          <a:xfrm rot="897">
            <a:off x="7575944" y="47101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373754-4BEA-77F4-9123-80EC2D85A4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70926" y="1832419"/>
            <a:ext cx="699912" cy="6999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6DE6E9-3EBD-445E-3E21-EEB30A0E2A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68205" y="2626681"/>
            <a:ext cx="620315" cy="8971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0B27FA-9D13-E54F-8B80-57DBA63AE0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04641" y="1696451"/>
            <a:ext cx="585686" cy="10018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2CE532B-7ECB-5451-2A71-CB786E03192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0424" y="3075237"/>
            <a:ext cx="1357638" cy="694177"/>
          </a:xfrm>
          <a:prstGeom prst="rect">
            <a:avLst/>
          </a:prstGeom>
        </p:spPr>
      </p:pic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36F1C512-4754-95B5-92E4-85A01F57B01B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26195" y="3898522"/>
            <a:ext cx="909015" cy="992048"/>
          </a:xfrm>
          <a:prstGeom prst="rect">
            <a:avLst/>
          </a:prstGeom>
        </p:spPr>
      </p:pic>
      <p:pic>
        <p:nvPicPr>
          <p:cNvPr id="11" name="Imagem 10" descr="Retângulo&#10;&#10;Descrição gerada automaticamente">
            <a:extLst>
              <a:ext uri="{FF2B5EF4-FFF2-40B4-BE49-F238E27FC236}">
                <a16:creationId xmlns:a16="http://schemas.microsoft.com/office/drawing/2014/main" id="{BE628BD5-28C6-3881-C788-A207C24800A9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38113" y="3723066"/>
            <a:ext cx="1709907" cy="131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7658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10C204D7-8738-4FCC-AFC3-0C8EF0D825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99ED1C-FA20-40A5-BE8F-027D24E2C546}"/>
</file>

<file path=customXml/itemProps3.xml><?xml version="1.0" encoding="utf-8"?>
<ds:datastoreItem xmlns:ds="http://schemas.openxmlformats.org/officeDocument/2006/customXml" ds:itemID="{4FE85D10-B6A2-4B2F-830A-6252098F4D50}">
  <ds:schemaRefs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1e825170-a8aa-4d39-98b9-8040933e7b8b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7659</TotalTime>
  <Words>2416</Words>
  <Application>Microsoft Office PowerPoint</Application>
  <PresentationFormat>Apresentação na tela (16:9)</PresentationFormat>
  <Paragraphs>204</Paragraphs>
  <Slides>23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3" baseType="lpstr">
      <vt:lpstr>Grandstander Medium</vt:lpstr>
      <vt:lpstr>Lato</vt:lpstr>
      <vt:lpstr>Grandstander SemiBold</vt:lpstr>
      <vt:lpstr>Segoe UI</vt:lpstr>
      <vt:lpstr>Grandstander</vt:lpstr>
      <vt:lpstr>Quattrocento Sans</vt:lpstr>
      <vt:lpstr>Arial</vt:lpstr>
      <vt:lpstr>Calibri Light</vt:lpstr>
      <vt:lpstr>Verdana</vt:lpstr>
      <vt:lpstr>Simple Light</vt:lpstr>
      <vt:lpstr>Apresentação do PowerPoint</vt:lpstr>
      <vt:lpstr>Apresentação do PowerPoint</vt:lpstr>
      <vt:lpstr>OBSERVE ALGUNS OBJETOS DO NOSSO COTIDIANO:</vt:lpstr>
      <vt:lpstr>VOCÊ SABE MEU NOME?</vt:lpstr>
      <vt:lpstr>EXPLORANDO O AMBIENTE ESCOLAR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SÓLIDOS GEOMÉTRICOS PARA CRIANÇAS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Viviane Da Costa Batista Pereira</dc:creator>
  <cp:lastModifiedBy>Viviane Da Costa Batista Pereira</cp:lastModifiedBy>
  <cp:revision>79</cp:revision>
  <dcterms:modified xsi:type="dcterms:W3CDTF">2024-11-22T12:34:25Z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