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99" r:id="rId7"/>
    <p:sldId id="281" r:id="rId8"/>
    <p:sldId id="300" r:id="rId9"/>
    <p:sldId id="282" r:id="rId10"/>
    <p:sldId id="291" r:id="rId11"/>
    <p:sldId id="301" r:id="rId12"/>
    <p:sldId id="296" r:id="rId13"/>
    <p:sldId id="284" r:id="rId14"/>
    <p:sldId id="297" r:id="rId15"/>
    <p:sldId id="287" r:id="rId16"/>
    <p:sldId id="289" r:id="rId17"/>
    <p:sldId id="302" r:id="rId18"/>
    <p:sldId id="288" r:id="rId19"/>
    <p:sldId id="295" r:id="rId20"/>
    <p:sldId id="263" r:id="rId21"/>
    <p:sldId id="273" r:id="rId22"/>
    <p:sldId id="298" r:id="rId23"/>
    <p:sldId id="276" r:id="rId24"/>
  </p:sldIdLst>
  <p:sldSz cx="9144000" cy="5143500" type="screen16x9"/>
  <p:notesSz cx="6858000" cy="9144000"/>
  <p:embeddedFontLst>
    <p:embeddedFont>
      <p:font typeface="Grandstander" panose="020B0604020202020204" charset="0"/>
      <p:regular r:id="rId26"/>
      <p:bold r:id="rId27"/>
      <p:italic r:id="rId28"/>
      <p:boldItalic r:id="rId29"/>
    </p:embeddedFont>
    <p:embeddedFont>
      <p:font typeface="Grandstander Medium" panose="020B0604020202020204" charset="0"/>
      <p:regular r:id="rId30"/>
      <p:bold r:id="rId31"/>
      <p:italic r:id="rId32"/>
      <p:boldItalic r:id="rId33"/>
    </p:embeddedFont>
    <p:embeddedFont>
      <p:font typeface="Grandstander SemiBold" panose="020B0604020202020204" charset="0"/>
      <p:regular r:id="rId34"/>
      <p:bold r:id="rId35"/>
      <p:italic r:id="rId36"/>
      <p:boldItalic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ik8+S/cBXA7ijFpoP+JAVP54KW0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1" clrIdx="0">
    <p:extLst>
      <p:ext uri="{19B8F6BF-5375-455C-9EA6-DF929625EA0E}">
        <p15:presenceInfo xmlns:p15="http://schemas.microsoft.com/office/powerpoint/2012/main" userId="Heloisa Marques Viegas da Silva" providerId="None"/>
      </p:ext>
    </p:extLst>
  </p:cmAuthor>
  <p:cmAuthor id="2" name="Cíntia Leitão" initials="CL" lastIdx="7" clrIdx="1">
    <p:extLst>
      <p:ext uri="{19B8F6BF-5375-455C-9EA6-DF929625EA0E}">
        <p15:presenceInfo xmlns:p15="http://schemas.microsoft.com/office/powerpoint/2012/main" userId="Cíntia Leitã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5C7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12" autoAdjust="0"/>
    <p:restoredTop sz="71790" autoAdjust="0"/>
  </p:normalViewPr>
  <p:slideViewPr>
    <p:cSldViewPr snapToGrid="0">
      <p:cViewPr varScale="1">
        <p:scale>
          <a:sx n="101" d="100"/>
          <a:sy n="101" d="100"/>
        </p:scale>
        <p:origin x="153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13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55" Type="http://schemas.openxmlformats.org/officeDocument/2006/relationships/commentAuthors" Target="commentAuthors.xml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57" Type="http://schemas.openxmlformats.org/officeDocument/2006/relationships/viewProps" Target="viewProps.xml"/><Relationship Id="rId61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54" Type="http://customschemas.google.com/relationships/presentationmetadata" Target="metadata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FB850A83-D2D4-40C1-810B-76A26F26319C}"/>
    <pc:docChg chg="custSel modSld">
      <pc:chgData name="Viviane Da Costa Batista Pereira" userId="b305db61-b707-4b19-b05e-6db442671656" providerId="ADAL" clId="{FB850A83-D2D4-40C1-810B-76A26F26319C}" dt="2024-11-22T17:15:25.815" v="182" actId="6549"/>
      <pc:docMkLst>
        <pc:docMk/>
      </pc:docMkLst>
      <pc:sldChg chg="modNotesTx">
        <pc:chgData name="Viviane Da Costa Batista Pereira" userId="b305db61-b707-4b19-b05e-6db442671656" providerId="ADAL" clId="{FB850A83-D2D4-40C1-810B-76A26F26319C}" dt="2024-11-22T17:04:54.490" v="1" actId="20577"/>
        <pc:sldMkLst>
          <pc:docMk/>
          <pc:sldMk cId="0" sldId="257"/>
        </pc:sldMkLst>
      </pc:sldChg>
      <pc:sldChg chg="modNotesTx">
        <pc:chgData name="Viviane Da Costa Batista Pereira" userId="b305db61-b707-4b19-b05e-6db442671656" providerId="ADAL" clId="{FB850A83-D2D4-40C1-810B-76A26F26319C}" dt="2024-11-22T17:06:02.228" v="71" actId="20577"/>
        <pc:sldMkLst>
          <pc:docMk/>
          <pc:sldMk cId="0" sldId="258"/>
        </pc:sldMkLst>
      </pc:sldChg>
      <pc:sldChg chg="modNotesTx">
        <pc:chgData name="Viviane Da Costa Batista Pereira" userId="b305db61-b707-4b19-b05e-6db442671656" providerId="ADAL" clId="{FB850A83-D2D4-40C1-810B-76A26F26319C}" dt="2024-11-22T17:08:31.841" v="84" actId="20577"/>
        <pc:sldMkLst>
          <pc:docMk/>
          <pc:sldMk cId="0" sldId="261"/>
        </pc:sldMkLst>
      </pc:sldChg>
      <pc:sldChg chg="modNotesTx">
        <pc:chgData name="Viviane Da Costa Batista Pereira" userId="b305db61-b707-4b19-b05e-6db442671656" providerId="ADAL" clId="{FB850A83-D2D4-40C1-810B-76A26F26319C}" dt="2024-11-22T17:09:28.563" v="141" actId="20577"/>
        <pc:sldMkLst>
          <pc:docMk/>
          <pc:sldMk cId="3841606295" sldId="281"/>
        </pc:sldMkLst>
      </pc:sldChg>
      <pc:sldChg chg="modNotesTx">
        <pc:chgData name="Viviane Da Costa Batista Pereira" userId="b305db61-b707-4b19-b05e-6db442671656" providerId="ADAL" clId="{FB850A83-D2D4-40C1-810B-76A26F26319C}" dt="2024-11-22T17:11:35.390" v="155" actId="20577"/>
        <pc:sldMkLst>
          <pc:docMk/>
          <pc:sldMk cId="3144369823" sldId="282"/>
        </pc:sldMkLst>
      </pc:sldChg>
      <pc:sldChg chg="modNotesTx">
        <pc:chgData name="Viviane Da Costa Batista Pereira" userId="b305db61-b707-4b19-b05e-6db442671656" providerId="ADAL" clId="{FB850A83-D2D4-40C1-810B-76A26F26319C}" dt="2024-11-22T17:12:56.703" v="158" actId="6549"/>
        <pc:sldMkLst>
          <pc:docMk/>
          <pc:sldMk cId="965302297" sldId="284"/>
        </pc:sldMkLst>
      </pc:sldChg>
      <pc:sldChg chg="modNotesTx">
        <pc:chgData name="Viviane Da Costa Batista Pereira" userId="b305db61-b707-4b19-b05e-6db442671656" providerId="ADAL" clId="{FB850A83-D2D4-40C1-810B-76A26F26319C}" dt="2024-11-22T17:13:38.207" v="181" actId="20577"/>
        <pc:sldMkLst>
          <pc:docMk/>
          <pc:sldMk cId="1071574622" sldId="287"/>
        </pc:sldMkLst>
      </pc:sldChg>
      <pc:sldChg chg="modNotesTx">
        <pc:chgData name="Viviane Da Costa Batista Pereira" userId="b305db61-b707-4b19-b05e-6db442671656" providerId="ADAL" clId="{FB850A83-D2D4-40C1-810B-76A26F26319C}" dt="2024-11-22T17:15:25.815" v="182" actId="6549"/>
        <pc:sldMkLst>
          <pc:docMk/>
          <pc:sldMk cId="2540681064" sldId="288"/>
        </pc:sldMkLst>
      </pc:sldChg>
      <pc:sldChg chg="modNotesTx">
        <pc:chgData name="Viviane Da Costa Batista Pereira" userId="b305db61-b707-4b19-b05e-6db442671656" providerId="ADAL" clId="{FB850A83-D2D4-40C1-810B-76A26F26319C}" dt="2024-11-22T17:11:53.324" v="156" actId="6549"/>
        <pc:sldMkLst>
          <pc:docMk/>
          <pc:sldMk cId="3671418979" sldId="291"/>
        </pc:sldMkLst>
      </pc:sldChg>
      <pc:sldChg chg="modNotesTx">
        <pc:chgData name="Viviane Da Costa Batista Pereira" userId="b305db61-b707-4b19-b05e-6db442671656" providerId="ADAL" clId="{FB850A83-D2D4-40C1-810B-76A26F26319C}" dt="2024-11-22T17:08:47.576" v="85" actId="6549"/>
        <pc:sldMkLst>
          <pc:docMk/>
          <pc:sldMk cId="3992827634" sldId="299"/>
        </pc:sldMkLst>
      </pc:sldChg>
      <pc:sldChg chg="modNotesTx">
        <pc:chgData name="Viviane Da Costa Batista Pereira" userId="b305db61-b707-4b19-b05e-6db442671656" providerId="ADAL" clId="{FB850A83-D2D4-40C1-810B-76A26F26319C}" dt="2024-11-22T17:12:35.506" v="157" actId="6549"/>
        <pc:sldMkLst>
          <pc:docMk/>
          <pc:sldMk cId="2739866276" sldId="3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s-in-classroom-ilustra%C3%A7%C3%A3o-royalty-free/1568436508?phrase=sala+de+aula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realistic-sport-balls-detailed-3d-leather-ilustra%C3%A7%C3%A3o-royalty-free/1482950622?phrase=bola&amp;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happy-kids-cartoon-collection-multicultural-ilustra%C3%A7%C3%A3o-royalty-free/916390010?phrase=+crian%C3%A7as+vetores&amp;adppopup=true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https://www.gettyimages.com.br/detail/ilustra%C3%A7%C3%A3o/cute-monkey-on-front-and-back-position-ilustra%C3%A7%C3%A3o-royalty-free/2114204908?phrase=macaco+de+costas&amp;adppopup=true</a:t>
            </a:r>
          </a:p>
        </p:txBody>
      </p:sp>
    </p:spTree>
    <p:extLst>
      <p:ext uri="{BB962C8B-B14F-4D97-AF65-F5344CB8AC3E}">
        <p14:creationId xmlns:p14="http://schemas.microsoft.com/office/powerpoint/2010/main" val="3793007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3289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Reflita com os estudantes a posição do animal de referência. No item (a) o animal de referência é pato.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8315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1500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Reflita com os estudantes a posição do animal de referência. No item (b) o animal de referência ora é  o pato, ora é o urso.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7128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Discuta, no coletivo,  sobre a distribuição dos estudantes desta sala. Sabemos antecipadamente, o nome de uma única criança, Laura. A seguir descobriremos os nomes de todos. </a:t>
            </a:r>
          </a:p>
          <a:p>
            <a:pPr marL="158750" indent="0">
              <a:buNone/>
            </a:pPr>
            <a:r>
              <a:rPr lang="pt-BR" dirty="0"/>
              <a:t>Qual será a posição de cada um deles?</a:t>
            </a:r>
          </a:p>
        </p:txBody>
      </p:sp>
    </p:spTree>
    <p:extLst>
      <p:ext uri="{BB962C8B-B14F-4D97-AF65-F5344CB8AC3E}">
        <p14:creationId xmlns:p14="http://schemas.microsoft.com/office/powerpoint/2010/main" val="3525224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Para esta atividade, discuta com a turma, no coletivo,  a posição e o nome  de cada um dos estudantes e peça para que escrevam seus nomes em suas respectivas mesas/carteiras. No último item, peça para discutirem nas duplas e que registrem o nome de quem está sentado em frente da Lia.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9646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Para esta atividade, discuta com a turma, no coletivo,  a posição e o nome  de cada um dos estudantes e peça para que escrevam seus nomes em suas respectivas mesas/carteiras. No último item, peça para discutirem nas duplas e que registrem o nome de quem está sentado em frente da Lia. </a:t>
            </a: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6341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117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Este é um momento que os estudantes, em duplas,  vão se colocar, ou colocar outros colegas, como ponto de referência. Acompanhe àqueles que na atividade realizada no pátio, apresentaram mais dificuldades. </a:t>
            </a:r>
          </a:p>
        </p:txBody>
      </p:sp>
    </p:spTree>
    <p:extLst>
      <p:ext uri="{BB962C8B-B14F-4D97-AF65-F5344CB8AC3E}">
        <p14:creationId xmlns:p14="http://schemas.microsoft.com/office/powerpoint/2010/main" val="3352374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980" indent="0" algn="just" eaLnBrk="0" hangingPunct="0">
              <a:lnSpc>
                <a:spcPct val="108000"/>
              </a:lnSpc>
              <a:spcBef>
                <a:spcPts val="260"/>
              </a:spcBef>
              <a:spcAft>
                <a:spcPts val="0"/>
              </a:spcAft>
              <a:buNone/>
            </a:pPr>
            <a:r>
              <a:rPr lang="pt-BR" dirty="0"/>
              <a:t>(EF01MA12) Descrever a localização de pessoas e de objetos no espaço segundo um dado ponto de referência, compreendendo que, para a utilização de termos que se referem à posição, como direita, esquerda, em cima, embaixo, é necessário explicitar-se o referencial.</a:t>
            </a:r>
          </a:p>
          <a:p>
            <a:pPr marL="0" marR="93980" indent="0" algn="just" eaLnBrk="0" hangingPunct="0">
              <a:lnSpc>
                <a:spcPct val="108000"/>
              </a:lnSpc>
              <a:spcBef>
                <a:spcPts val="260"/>
              </a:spcBef>
              <a:spcAft>
                <a:spcPts val="0"/>
              </a:spcAft>
              <a:buNone/>
            </a:pPr>
            <a:endParaRPr lang="pt-BR" dirty="0"/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2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980" indent="0" algn="just" eaLnBrk="0" hangingPunct="0">
              <a:lnSpc>
                <a:spcPct val="108000"/>
              </a:lnSpc>
              <a:spcBef>
                <a:spcPts val="2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7472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Use a animação do slide para direcionar a discussão com a turma.</a:t>
            </a:r>
          </a:p>
          <a:p>
            <a:pPr marL="0" indent="0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Explore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junto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estudantes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posição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objetos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pessoas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contexto</a:t>
            </a:r>
            <a:r>
              <a:rPr lang="pt-BR" sz="12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aula.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Peça que observem o ambiente com atenção e lance questionamentos à turma, por exemplo:</a:t>
            </a: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lvl="0" indent="-342900" eaLnBrk="0" hangingPunct="0">
              <a:spcBef>
                <a:spcPts val="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nde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lixeira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sala?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armário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relação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quadro?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À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ireita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à</a:t>
            </a:r>
            <a:r>
              <a:rPr lang="pt-BR" sz="1200" spc="-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esquerda?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lixeira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relação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à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lousa?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baixo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cima?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54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z="1200" i="1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professora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posição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relação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à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mesa?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frente</a:t>
            </a:r>
            <a:r>
              <a:rPr lang="pt-BR" sz="12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dela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atrás?</a:t>
            </a: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Quem</a:t>
            </a:r>
            <a:r>
              <a:rPr lang="pt-BR" sz="1200" i="1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está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próximo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da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porta?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200" i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</a:t>
            </a:r>
            <a:r>
              <a:rPr lang="pt-BR" sz="12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2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distante?</a:t>
            </a: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endParaRPr lang="pt-BR" sz="1200" i="1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127000" indent="0">
              <a:buNone/>
            </a:pPr>
            <a:r>
              <a:rPr lang="pt-BR" sz="12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  https://www.gettyimages.com.br/detail/ilustra%C3%A7%C3%A3o/kids-in-classroom-ilustra%C3%A7%C3%A3o-royalty-free/1568436508?phrase=sala+de+aula&amp;adppopup=true</a:t>
            </a:r>
            <a:endParaRPr lang="pt-BR" sz="12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endParaRPr lang="pt-BR" sz="1200" u="sng" kern="100" dirty="0">
              <a:solidFill>
                <a:srgbClr val="467886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pt-BR" sz="12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endParaRPr lang="pt-BR" sz="12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+mn-lt"/>
              </a:rPr>
              <a:t>Caro Professor,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Leve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turma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ambiente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externo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à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sala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proponha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brincadeira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“passando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bola”.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Divida a turma em grupos e peça que posicionem-se em filas.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Entregue uma bola para cada grupo. Inicie dando comandos para eles passarem a bola para : direita, esquerda, por cima, por baixo.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Eles deverão repassar a bola para o colega que está logo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atrás,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até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chegar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ao</a:t>
            </a:r>
            <a:r>
              <a:rPr lang="pt-BR" sz="12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último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fila.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seguida,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bola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irá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voltar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frente, e o professor dará novos comandos, indicando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novas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posições.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Durante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percurso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brincadeira,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comandos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vão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sendo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alterados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partir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necessidades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</a:t>
            </a:r>
            <a:r>
              <a:rPr lang="pt-BR" sz="12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turma.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Observe as possíveis dificuldades com relação aos termos referentes à percepção espacial de cada 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estudante, para que estes termos sejam retomados na sala de aula.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200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27000" indent="0"/>
            <a:r>
              <a:rPr lang="pt-BR" sz="12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https://www.gettyimages.com.br/detail/ilustra%C3%A7%C3%A3o/realistic-sport-balls-detailed-3d-leather-ilustra%C3%A7%C3%A3o-royalty-free/1482950622?phrase=bola&amp;adppopup=true</a:t>
            </a:r>
            <a:endParaRPr lang="pt-B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/>
            <a:endParaRPr lang="pt-BR" sz="1100" b="1" dirty="0">
              <a:latin typeface="Arial"/>
              <a:ea typeface="Arial"/>
              <a:cs typeface="Arial"/>
              <a:sym typeface="Arial"/>
            </a:endParaRPr>
          </a:p>
          <a:p>
            <a:pPr marL="127000" indent="0"/>
            <a:r>
              <a:rPr lang="pt-BR" sz="11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2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https://www.gettyimages.com.br/detail/ilustra%C3%A7%C3%A3o/happy-kids-cartoon-collection-multicultural-ilustra%C3%A7%C3%A3o-royalty-free/916390010?phrase=+crian%C3%A7as+vetores&amp;adppopup=true</a:t>
            </a:r>
            <a:endParaRPr lang="pt-BR" sz="12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/>
            <a:endParaRPr lang="pt-BR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indent="0">
              <a:buNone/>
            </a:pPr>
            <a:r>
              <a:rPr lang="pt-BR" sz="1200" dirty="0"/>
              <a:t>Agrupe seus estudantes em duplas para que haja trocas de experiências entre eles. “Reforce que “o ponto de referência” é o objeto de referência,” </a:t>
            </a:r>
            <a:r>
              <a:rPr lang="pt-BR" sz="12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 caso deste item, é a árvore. </a:t>
            </a:r>
            <a:endParaRPr lang="pt-BR" sz="1200" b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42900" indent="-342900">
              <a:buAutoNum type="alphaUcParenR"/>
            </a:pPr>
            <a:endParaRPr lang="pt-BR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https://www.gettyimages.com.br/detail/ilustra%C3%A7%C3%A3o/set-of-trees-ilustra%C3%A7%C3%A3o-royalty-free/1393465651?phrase=arvore&amp;adppopup=true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https://www.gettyimages.com.br/detail/ilustra%C3%A7%C3%A3o/cheerful-monkeys-ilustra%C3%A7%C3%A3o-royalty-free/1400016676?phrase=macaco&amp;adppopup=true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https://www.gettyimages.com.br/detail/ilustra%C3%A7%C3%A3o/cute-yellow-ducks-collcetion-set-ilustra%C3%A7%C3%A3o-royalty-free/1467888974?phrase=pato&amp;adppopup=true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https://www.gettyimages.com.br/detail/ilustra%C3%A7%C3%A3o/set-of-bears-in-different-poses-wild-brown-ilustra%C3%A7%C3%A3o-royalty-free/1491780551?phrase=urso&amp;adppopup=true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https://www.gettyimages.com.br/detail/ilustra%C3%A7%C3%A3o/african-wild-animal-cheetah-big-cat-family-ilustra%C3%A7%C3%A3o-royalty-free/1308807238?phrase=on%C3%A7a+&amp;adppopup=true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https://www.gettyimages.com.br/detail/ilustra%C3%A7%C3%A3o/picturesque-water-pond-with-reeds-the-concept-ilustra%C3%A7%C3%A3o-royalty-free/1249854606?phrase=lago&amp;adppopup=true</a:t>
            </a: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1065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dirty="0">
                <a:latin typeface="+mn-lt"/>
              </a:rPr>
              <a:t>Reforce com os estudantes o</a:t>
            </a:r>
            <a:r>
              <a:rPr lang="pt-BR" sz="1100" b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“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ponto</a:t>
            </a:r>
            <a:r>
              <a:rPr lang="pt-BR" sz="1100" b="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referência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”. Item (b) a árvore, (c) o lago e (d) o lago.</a:t>
            </a:r>
            <a:endParaRPr lang="pt-BR" sz="1100" b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4709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dirty="0">
                <a:latin typeface="+mn-lt"/>
              </a:rPr>
              <a:t>Reforce com os estudantes que, o</a:t>
            </a:r>
            <a:r>
              <a:rPr lang="pt-BR" sz="1100" b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ponto</a:t>
            </a:r>
            <a:r>
              <a:rPr lang="pt-BR" sz="1100" b="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referência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é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objeto de referência,  (b) a árvore, (c) o lago e (d) o lago.</a:t>
            </a:r>
            <a:endParaRPr lang="pt-BR" sz="1100" b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3055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Importante fazer com que os estudantes experimentem essa atividade. Peça para que um estudante se levante  e siga em direção à janela, ele vai ter que virar à direita ou à esquerda? 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https://www.gettyimages.com.br/detail/ilustra%C3%A7%C3%A3o/cute-monkey-on-front-and-back-position-ilustra%C3%A7%C3%A3o-royalty-free/2114204908?phrase=macaco+de+costas&amp;adppopup=true</a:t>
            </a:r>
          </a:p>
        </p:txBody>
      </p:sp>
    </p:spTree>
    <p:extLst>
      <p:ext uri="{BB962C8B-B14F-4D97-AF65-F5344CB8AC3E}">
        <p14:creationId xmlns:p14="http://schemas.microsoft.com/office/powerpoint/2010/main" val="76222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0B98E7F-8EB6-FC8E-B79B-1D9F072B4223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7DDEA3D-B355-8247-779A-199DF095068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8C9FE2B-1638-1E49-FDD0-0F08DDA1FAD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755661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176C77B-054A-2152-1C8D-A667CB3E91B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4C7FA026-84F5-DDBC-6DB5-975E3C6E017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7D3486D-4B7A-163A-6A0A-DE239A6AA21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6FF9F2D1-2A9C-FB0E-B47C-2936E3E5A7A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B9AC208F-3A46-84CA-DA7B-73781CEB32C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07B22E2-6851-729E-F134-C360E010D7E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F1F61FF-0D70-D7AD-71A4-0D2672557C85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56" y="4553280"/>
            <a:ext cx="378232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</a:t>
            </a:r>
            <a:r>
              <a:rPr lang="pt-BR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LOCALIZAÇÃO</a:t>
            </a: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358275" y="3642097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13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767BB94-0C27-6416-FE30-31F3B16E0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861744"/>
          </a:xfrm>
        </p:spPr>
        <p:txBody>
          <a:bodyPr/>
          <a:lstStyle/>
          <a:p>
            <a:r>
              <a:rPr lang="pt-PT" b="0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2.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MACACO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MALUCO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QUER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IR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AO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LAGO.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PARA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LADO </a:t>
            </a:r>
            <a:r>
              <a:rPr lang="pt-PT" sz="2000" b="0" dirty="0">
                <a:effectLst/>
                <a:latin typeface="+mj-lt"/>
                <a:ea typeface="Calibri" panose="020F0502020204030204" pitchFamily="34" charset="0"/>
              </a:rPr>
              <a:t>ELE DEVE VIRAR?</a:t>
            </a:r>
            <a:endParaRPr lang="pt-BR" sz="2000" b="0" dirty="0">
              <a:latin typeface="+mj-lt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53D89EE-48B7-D968-BEBC-AF3BA2CFAD3C}"/>
              </a:ext>
            </a:extLst>
          </p:cNvPr>
          <p:cNvSpPr/>
          <p:nvPr/>
        </p:nvSpPr>
        <p:spPr>
          <a:xfrm>
            <a:off x="727658" y="2108058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8F26EEE-5195-9FA0-E6FF-37D90484C98A}"/>
              </a:ext>
            </a:extLst>
          </p:cNvPr>
          <p:cNvSpPr/>
          <p:nvPr/>
        </p:nvSpPr>
        <p:spPr>
          <a:xfrm>
            <a:off x="727657" y="268074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8ACE634-20C2-12C6-EC82-8642D23AD6E1}"/>
              </a:ext>
            </a:extLst>
          </p:cNvPr>
          <p:cNvSpPr txBox="1"/>
          <p:nvPr/>
        </p:nvSpPr>
        <p:spPr>
          <a:xfrm>
            <a:off x="1248946" y="2119098"/>
            <a:ext cx="2548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PARA A DIREITA.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B53B9A7-0658-8FCF-5DA5-14A551F51A27}"/>
              </a:ext>
            </a:extLst>
          </p:cNvPr>
          <p:cNvSpPr txBox="1"/>
          <p:nvPr/>
        </p:nvSpPr>
        <p:spPr>
          <a:xfrm>
            <a:off x="1248945" y="2716574"/>
            <a:ext cx="3128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PARA A ESQUERDA.</a:t>
            </a:r>
          </a:p>
        </p:txBody>
      </p:sp>
      <p:sp>
        <p:nvSpPr>
          <p:cNvPr id="2" name="Google Shape;158;p20">
            <a:extLst>
              <a:ext uri="{FF2B5EF4-FFF2-40B4-BE49-F238E27FC236}">
                <a16:creationId xmlns:a16="http://schemas.microsoft.com/office/drawing/2014/main" id="{42116F01-5FB3-8D07-A04B-E989CBC8DC70}"/>
              </a:ext>
            </a:extLst>
          </p:cNvPr>
          <p:cNvSpPr txBox="1">
            <a:spLocks/>
          </p:cNvSpPr>
          <p:nvPr/>
        </p:nvSpPr>
        <p:spPr>
          <a:xfrm>
            <a:off x="1932825" y="136057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pic>
        <p:nvPicPr>
          <p:cNvPr id="5" name="Google Shape;213;p24">
            <a:extLst>
              <a:ext uri="{FF2B5EF4-FFF2-40B4-BE49-F238E27FC236}">
                <a16:creationId xmlns:a16="http://schemas.microsoft.com/office/drawing/2014/main" id="{74C9A16E-0D71-24EB-21D8-0EF5B1D0173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7907" y="245613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EA50D79-F12A-FACA-FCFC-9B0B9D50B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298" y="1214251"/>
            <a:ext cx="3128323" cy="1787613"/>
          </a:xfrm>
          <a:prstGeom prst="rect">
            <a:avLst/>
          </a:prstGeom>
        </p:spPr>
      </p:pic>
      <p:sp>
        <p:nvSpPr>
          <p:cNvPr id="14" name="Google Shape;150;p10">
            <a:extLst>
              <a:ext uri="{FF2B5EF4-FFF2-40B4-BE49-F238E27FC236}">
                <a16:creationId xmlns:a16="http://schemas.microsoft.com/office/drawing/2014/main" id="{0D167421-95C8-3A16-6B73-465B0093653E}"/>
              </a:ext>
            </a:extLst>
          </p:cNvPr>
          <p:cNvSpPr txBox="1"/>
          <p:nvPr/>
        </p:nvSpPr>
        <p:spPr>
          <a:xfrm rot="897">
            <a:off x="7594469" y="459007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0440DD8-0E3C-FA97-E3C0-E5BB22440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126" b="126"/>
          <a:stretch/>
        </p:blipFill>
        <p:spPr bwMode="auto">
          <a:xfrm>
            <a:off x="4849492" y="2322257"/>
            <a:ext cx="192481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18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EFB3DF2-04CF-3020-4750-32E288805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13711"/>
              </p:ext>
            </p:extLst>
          </p:nvPr>
        </p:nvGraphicFramePr>
        <p:xfrm>
          <a:off x="1320187" y="1539323"/>
          <a:ext cx="3423263" cy="12138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3263">
                  <a:extLst>
                    <a:ext uri="{9D8B030D-6E8A-4147-A177-3AD203B41FA5}">
                      <a16:colId xmlns:a16="http://schemas.microsoft.com/office/drawing/2014/main" val="3418379223"/>
                    </a:ext>
                  </a:extLst>
                </a:gridCol>
              </a:tblGrid>
              <a:tr h="121382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208798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92D9A4-0235-8205-8971-C2FC5D575348}"/>
              </a:ext>
            </a:extLst>
          </p:cNvPr>
          <p:cNvSpPr txBox="1"/>
          <p:nvPr/>
        </p:nvSpPr>
        <p:spPr>
          <a:xfrm>
            <a:off x="335175" y="1928687"/>
            <a:ext cx="46028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7030A0"/>
                </a:solidFill>
              </a:rPr>
              <a:t>A.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C819C50-7CB1-28C0-3FCB-96AD8015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63" y="636517"/>
            <a:ext cx="8680411" cy="800189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3.</a:t>
            </a:r>
            <a:r>
              <a:rPr lang="pt-PT" sz="2000" b="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OBSERVE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DESENHOS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ABAIXO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COMPLETE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AS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FRASES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DIREITA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OU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ESQUERDA.</a:t>
            </a:r>
            <a:r>
              <a:rPr lang="pt-BR" sz="2000" b="0" dirty="0">
                <a:latin typeface="+mn-lt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A1F24E-C70A-A003-A53F-BF2826D98B57}"/>
              </a:ext>
            </a:extLst>
          </p:cNvPr>
          <p:cNvSpPr txBox="1"/>
          <p:nvPr/>
        </p:nvSpPr>
        <p:spPr>
          <a:xfrm>
            <a:off x="773628" y="2893063"/>
            <a:ext cx="7560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sz="2000" dirty="0"/>
              <a:t>O                     ESTÁ  À _______________ DO              .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sz="2000" dirty="0"/>
              <a:t>O                      ESTÁ  À ______________    DO              .                             </a:t>
            </a:r>
            <a:r>
              <a:rPr lang="pt-BR" dirty="0"/>
              <a:t>                                                                                         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dirty="0"/>
              <a:t>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D31C4A9-5157-BA18-0EF1-1EFEAAFEB34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354476" y="1493789"/>
            <a:ext cx="1147596" cy="114759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75FF6F2-8A37-4A28-E6BF-DBF40040483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2446188" y="1735317"/>
            <a:ext cx="899630" cy="74962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D75B40C-7DD9-5ED0-6C6C-2866BC631C9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298592" y="2740295"/>
            <a:ext cx="1147596" cy="1147596"/>
          </a:xfrm>
          <a:prstGeom prst="rect">
            <a:avLst/>
          </a:prstGeom>
        </p:spPr>
      </p:pic>
      <p:sp>
        <p:nvSpPr>
          <p:cNvPr id="23" name="Google Shape;150;p10">
            <a:extLst>
              <a:ext uri="{FF2B5EF4-FFF2-40B4-BE49-F238E27FC236}">
                <a16:creationId xmlns:a16="http://schemas.microsoft.com/office/drawing/2014/main" id="{46EC1B46-AAB3-82D9-5507-F6E1D2E60C1D}"/>
              </a:ext>
            </a:extLst>
          </p:cNvPr>
          <p:cNvSpPr txBox="1"/>
          <p:nvPr/>
        </p:nvSpPr>
        <p:spPr>
          <a:xfrm rot="897">
            <a:off x="7540564" y="47062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4C4C25E-0ECB-FF5F-C726-B81A5D3D782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3345818" y="1695690"/>
            <a:ext cx="1147596" cy="82887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804D3C1-3B99-54C1-7BFD-6DA4073235E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202686" y="3976514"/>
            <a:ext cx="1117799" cy="807351"/>
          </a:xfrm>
          <a:prstGeom prst="rect">
            <a:avLst/>
          </a:prstGeom>
        </p:spPr>
      </p:pic>
      <p:pic>
        <p:nvPicPr>
          <p:cNvPr id="7" name="Google Shape;234;p24">
            <a:extLst>
              <a:ext uri="{FF2B5EF4-FFF2-40B4-BE49-F238E27FC236}">
                <a16:creationId xmlns:a16="http://schemas.microsoft.com/office/drawing/2014/main" id="{F8EBAE99-7B3C-E345-E20D-1E5FAB38337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5074" y="245613"/>
            <a:ext cx="651783" cy="48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CACD585-5421-D0B7-D2A7-445EEDEE22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6247999" y="2803745"/>
            <a:ext cx="899630" cy="74962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53FC12F-F285-312F-4A0F-83DC042E67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6247999" y="3956399"/>
            <a:ext cx="899630" cy="74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66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C819C50-7CB1-28C0-3FCB-96AD8015B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49" y="660846"/>
            <a:ext cx="8231100" cy="800189"/>
          </a:xfrm>
        </p:spPr>
        <p:txBody>
          <a:bodyPr/>
          <a:lstStyle/>
          <a:p>
            <a:r>
              <a:rPr lang="pt-BR" sz="2000" b="0" dirty="0">
                <a:latin typeface="+mn-lt"/>
              </a:rPr>
              <a:t>3.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OBSERVE</a:t>
            </a:r>
            <a:r>
              <a:rPr lang="pt-PT" sz="2000" b="0" spc="-5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DESENHOS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ABAIXO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COMPLETE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AS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FRASES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DIREITA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OU</a:t>
            </a:r>
            <a:r>
              <a:rPr lang="pt-PT" sz="2000" b="0" spc="-3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ESQUERDA.</a:t>
            </a:r>
            <a:r>
              <a:rPr lang="pt-BR" sz="2000" b="0" dirty="0">
                <a:latin typeface="+mn-lt"/>
              </a:rPr>
              <a:t>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A1F24E-C70A-A003-A53F-BF2826D98B57}"/>
              </a:ext>
            </a:extLst>
          </p:cNvPr>
          <p:cNvSpPr txBox="1"/>
          <p:nvPr/>
        </p:nvSpPr>
        <p:spPr>
          <a:xfrm>
            <a:off x="509309" y="3115529"/>
            <a:ext cx="735913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     </a:t>
            </a:r>
            <a:r>
              <a:rPr lang="pt-BR" sz="2000" dirty="0"/>
              <a:t>O               ESTÁ À </a:t>
            </a:r>
            <a:r>
              <a:rPr lang="pt-BR" sz="2000" b="1" dirty="0"/>
              <a:t>DIREITA</a:t>
            </a:r>
            <a:r>
              <a:rPr lang="pt-BR" sz="2000" dirty="0"/>
              <a:t> DO           .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sz="2000" b="1" dirty="0"/>
              <a:t>      </a:t>
            </a:r>
            <a:r>
              <a:rPr lang="pt-BR" sz="2000" dirty="0"/>
              <a:t>O                 ESTÁ À </a:t>
            </a:r>
            <a:r>
              <a:rPr lang="pt-BR" sz="2000" b="1" dirty="0"/>
              <a:t>ESQUERDA</a:t>
            </a:r>
            <a:r>
              <a:rPr lang="pt-BR" sz="2000" dirty="0"/>
              <a:t> DO           .                      </a:t>
            </a:r>
            <a:r>
              <a:rPr lang="pt-BR" dirty="0"/>
              <a:t>                                                                                         </a:t>
            </a:r>
          </a:p>
          <a:p>
            <a:endParaRPr lang="pt-BR" sz="2000" b="1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r>
              <a:rPr lang="pt-BR" dirty="0"/>
              <a:t> </a:t>
            </a:r>
          </a:p>
        </p:txBody>
      </p:sp>
      <p:pic>
        <p:nvPicPr>
          <p:cNvPr id="13" name="Google Shape;213;p24">
            <a:extLst>
              <a:ext uri="{FF2B5EF4-FFF2-40B4-BE49-F238E27FC236}">
                <a16:creationId xmlns:a16="http://schemas.microsoft.com/office/drawing/2014/main" id="{BFA6137B-8648-5743-EC5F-3E0079A6A2D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7677" y="343072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C706B85-632A-4E78-F604-32181868A6FA}"/>
              </a:ext>
            </a:extLst>
          </p:cNvPr>
          <p:cNvSpPr txBox="1"/>
          <p:nvPr/>
        </p:nvSpPr>
        <p:spPr>
          <a:xfrm>
            <a:off x="870995" y="2031387"/>
            <a:ext cx="855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A.</a:t>
            </a:r>
          </a:p>
        </p:txBody>
      </p:sp>
      <p:sp>
        <p:nvSpPr>
          <p:cNvPr id="5" name="Google Shape;158;p20">
            <a:extLst>
              <a:ext uri="{FF2B5EF4-FFF2-40B4-BE49-F238E27FC236}">
                <a16:creationId xmlns:a16="http://schemas.microsoft.com/office/drawing/2014/main" id="{0AE1D773-27F7-4128-6E32-E599FABAB844}"/>
              </a:ext>
            </a:extLst>
          </p:cNvPr>
          <p:cNvSpPr txBox="1">
            <a:spLocks/>
          </p:cNvSpPr>
          <p:nvPr/>
        </p:nvSpPr>
        <p:spPr>
          <a:xfrm>
            <a:off x="1872390" y="137814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361E702D-B59C-535C-F318-51897B638F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063028"/>
              </p:ext>
            </p:extLst>
          </p:nvPr>
        </p:nvGraphicFramePr>
        <p:xfrm>
          <a:off x="1320187" y="1539323"/>
          <a:ext cx="3423263" cy="12138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3263">
                  <a:extLst>
                    <a:ext uri="{9D8B030D-6E8A-4147-A177-3AD203B41FA5}">
                      <a16:colId xmlns:a16="http://schemas.microsoft.com/office/drawing/2014/main" val="3418379223"/>
                    </a:ext>
                  </a:extLst>
                </a:gridCol>
              </a:tblGrid>
              <a:tr h="121382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208798"/>
                  </a:ext>
                </a:extLst>
              </a:tr>
            </a:tbl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D23996DD-818C-5FDC-6FE3-91E584CA8BE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354476" y="1493789"/>
            <a:ext cx="1147596" cy="114759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E117A01-0802-2A9D-461A-8D14C584F2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2446188" y="1735317"/>
            <a:ext cx="899630" cy="74962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99F8D14-5ED6-BEFC-B1FE-22F936CE9DE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298592" y="2740295"/>
            <a:ext cx="1147596" cy="114759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D0BAD6BB-716B-5CF7-0ADC-A988A8753E2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3345818" y="1695690"/>
            <a:ext cx="1147596" cy="82887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29AD0E5-2A6B-F818-427E-9FF84ACAF4F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202686" y="3976514"/>
            <a:ext cx="1117799" cy="807351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90D9536-A548-0702-C0DA-6BF6304EF4B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4604992" y="2845701"/>
            <a:ext cx="899630" cy="74962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EE062540-82C1-EF45-BB9E-616A2CF7E9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5260077" y="4005379"/>
            <a:ext cx="899630" cy="749620"/>
          </a:xfrm>
          <a:prstGeom prst="rect">
            <a:avLst/>
          </a:prstGeom>
        </p:spPr>
      </p:pic>
      <p:sp>
        <p:nvSpPr>
          <p:cNvPr id="26" name="Google Shape;150;p10">
            <a:extLst>
              <a:ext uri="{FF2B5EF4-FFF2-40B4-BE49-F238E27FC236}">
                <a16:creationId xmlns:a16="http://schemas.microsoft.com/office/drawing/2014/main" id="{414665D7-BF35-0DEC-D4B6-58B30E1501C4}"/>
              </a:ext>
            </a:extLst>
          </p:cNvPr>
          <p:cNvSpPr txBox="1"/>
          <p:nvPr/>
        </p:nvSpPr>
        <p:spPr>
          <a:xfrm rot="897">
            <a:off x="7505808" y="475518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9204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B858DB5-2F20-46EC-C841-8D732ADCC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52085"/>
              </p:ext>
            </p:extLst>
          </p:nvPr>
        </p:nvGraphicFramePr>
        <p:xfrm>
          <a:off x="1732354" y="587394"/>
          <a:ext cx="3597110" cy="1184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7110">
                  <a:extLst>
                    <a:ext uri="{9D8B030D-6E8A-4147-A177-3AD203B41FA5}">
                      <a16:colId xmlns:a16="http://schemas.microsoft.com/office/drawing/2014/main" val="2416059634"/>
                    </a:ext>
                  </a:extLst>
                </a:gridCol>
              </a:tblGrid>
              <a:tr h="118441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072564"/>
                  </a:ext>
                </a:extLst>
              </a:tr>
            </a:tbl>
          </a:graphicData>
        </a:graphic>
      </p:graphicFrame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2A1E4FF-945E-5FCD-A9BE-CAC2A1F4A0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849" y="2056766"/>
            <a:ext cx="8505086" cy="295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/>
          </a:p>
          <a:p>
            <a:r>
              <a:rPr lang="pt-BR" b="1" dirty="0"/>
              <a:t>    </a:t>
            </a:r>
            <a:r>
              <a:rPr lang="pt-BR" dirty="0"/>
              <a:t>O                 ESTÁ À ________________ DO              .</a:t>
            </a:r>
          </a:p>
          <a:p>
            <a:pPr marL="0" indent="0"/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b="1" dirty="0"/>
              <a:t>    </a:t>
            </a:r>
            <a:r>
              <a:rPr lang="pt-BR" dirty="0"/>
              <a:t>O                  ESTÁ À _________________ DO                 .                                                                                           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dirty="0"/>
              <a:t> </a:t>
            </a:r>
          </a:p>
        </p:txBody>
      </p:sp>
      <p:pic>
        <p:nvPicPr>
          <p:cNvPr id="13" name="Google Shape;234;p24">
            <a:extLst>
              <a:ext uri="{FF2B5EF4-FFF2-40B4-BE49-F238E27FC236}">
                <a16:creationId xmlns:a16="http://schemas.microsoft.com/office/drawing/2014/main" id="{5F0AFFBA-3BDA-943E-E6A7-8FB99F7E435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82152" y="272136"/>
            <a:ext cx="651783" cy="5539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3D2558B-5FF5-CD8B-4700-2DDED86B8994}"/>
              </a:ext>
            </a:extLst>
          </p:cNvPr>
          <p:cNvSpPr txBox="1"/>
          <p:nvPr/>
        </p:nvSpPr>
        <p:spPr>
          <a:xfrm>
            <a:off x="936017" y="1345018"/>
            <a:ext cx="53319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7030A0"/>
                </a:solidFill>
              </a:rPr>
              <a:t>B.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D9CA553-DBBF-7ACE-318F-5864F6A044A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3028189" y="538630"/>
            <a:ext cx="1147596" cy="114759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DD77565-5723-C803-40FB-A8DBC954F9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4071703" y="833541"/>
            <a:ext cx="899630" cy="74962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9304A3E-AA57-B133-42CF-E09A7CF9C6E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383266" y="1974982"/>
            <a:ext cx="1147596" cy="114759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0D8AD62-F280-3341-D540-BC2F2D62625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864104" y="826104"/>
            <a:ext cx="1147596" cy="82887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03F1831-8F49-D91B-12FC-D1D0CABCE69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6267957" y="3627258"/>
            <a:ext cx="1117799" cy="80735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9CDF80B-3FCB-2DD6-4E2E-04831A40DD0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6163325" y="2173970"/>
            <a:ext cx="899630" cy="74962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FD831DA9-B881-5B88-7005-7A75C604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368052" y="3487580"/>
            <a:ext cx="1147596" cy="1147596"/>
          </a:xfrm>
          <a:prstGeom prst="rect">
            <a:avLst/>
          </a:prstGeom>
        </p:spPr>
      </p:pic>
      <p:sp>
        <p:nvSpPr>
          <p:cNvPr id="26" name="Google Shape;150;p10">
            <a:extLst>
              <a:ext uri="{FF2B5EF4-FFF2-40B4-BE49-F238E27FC236}">
                <a16:creationId xmlns:a16="http://schemas.microsoft.com/office/drawing/2014/main" id="{0E223AA8-2D0C-6D1C-EACE-66A49BE83FD4}"/>
              </a:ext>
            </a:extLst>
          </p:cNvPr>
          <p:cNvSpPr txBox="1"/>
          <p:nvPr/>
        </p:nvSpPr>
        <p:spPr>
          <a:xfrm rot="897">
            <a:off x="7609060" y="473209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302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550BDC9-056D-406D-4603-FB00F29D9C87}"/>
              </a:ext>
            </a:extLst>
          </p:cNvPr>
          <p:cNvSpPr txBox="1"/>
          <p:nvPr/>
        </p:nvSpPr>
        <p:spPr>
          <a:xfrm>
            <a:off x="716767" y="1019808"/>
            <a:ext cx="53319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7030A0"/>
                </a:solidFill>
              </a:rPr>
              <a:t>B.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2A1E4FF-945E-5FCD-A9BE-CAC2A1F4A0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2106" y="2080922"/>
            <a:ext cx="8552083" cy="295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/>
          </a:p>
          <a:p>
            <a:r>
              <a:rPr lang="pt-BR" b="1" dirty="0"/>
              <a:t> </a:t>
            </a:r>
            <a:r>
              <a:rPr lang="pt-BR" dirty="0"/>
              <a:t>O                 ESTÁ À </a:t>
            </a:r>
            <a:r>
              <a:rPr lang="pt-BR" b="1" dirty="0"/>
              <a:t>DIREITA </a:t>
            </a:r>
            <a:r>
              <a:rPr lang="pt-BR" dirty="0"/>
              <a:t>DO              .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b="1" dirty="0"/>
              <a:t> </a:t>
            </a:r>
            <a:r>
              <a:rPr lang="pt-BR" dirty="0"/>
              <a:t>O                 ESTÁ À </a:t>
            </a:r>
            <a:r>
              <a:rPr lang="pt-BR" b="1" dirty="0"/>
              <a:t>ESQUERDA</a:t>
            </a:r>
            <a:r>
              <a:rPr lang="pt-BR" dirty="0"/>
              <a:t> DO                   .                                                                                                                                  </a:t>
            </a:r>
          </a:p>
          <a:p>
            <a:pPr marL="342900" indent="-342900">
              <a:buAutoNum type="alphaUcParenR"/>
            </a:pPr>
            <a:endParaRPr lang="pt-BR" dirty="0"/>
          </a:p>
          <a:p>
            <a:r>
              <a:rPr lang="pt-BR" dirty="0"/>
              <a:t> </a:t>
            </a:r>
          </a:p>
        </p:txBody>
      </p:sp>
      <p:sp>
        <p:nvSpPr>
          <p:cNvPr id="3" name="Google Shape;158;p20">
            <a:extLst>
              <a:ext uri="{FF2B5EF4-FFF2-40B4-BE49-F238E27FC236}">
                <a16:creationId xmlns:a16="http://schemas.microsoft.com/office/drawing/2014/main" id="{994FAA3C-031E-BC45-D9B8-62BB8D2B5EB2}"/>
              </a:ext>
            </a:extLst>
          </p:cNvPr>
          <p:cNvSpPr txBox="1">
            <a:spLocks/>
          </p:cNvSpPr>
          <p:nvPr/>
        </p:nvSpPr>
        <p:spPr>
          <a:xfrm>
            <a:off x="1938786" y="214003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E6206973-CF30-0195-C6EF-8BEC7AA08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214856"/>
              </p:ext>
            </p:extLst>
          </p:nvPr>
        </p:nvGraphicFramePr>
        <p:xfrm>
          <a:off x="1675271" y="765366"/>
          <a:ext cx="3597110" cy="11844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7110">
                  <a:extLst>
                    <a:ext uri="{9D8B030D-6E8A-4147-A177-3AD203B41FA5}">
                      <a16:colId xmlns:a16="http://schemas.microsoft.com/office/drawing/2014/main" val="2416059634"/>
                    </a:ext>
                  </a:extLst>
                </a:gridCol>
              </a:tblGrid>
              <a:tr h="118441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6072564"/>
                  </a:ext>
                </a:extLst>
              </a:tr>
            </a:tbl>
          </a:graphicData>
        </a:graphic>
      </p:graphicFrame>
      <p:pic>
        <p:nvPicPr>
          <p:cNvPr id="14" name="Imagem 13">
            <a:extLst>
              <a:ext uri="{FF2B5EF4-FFF2-40B4-BE49-F238E27FC236}">
                <a16:creationId xmlns:a16="http://schemas.microsoft.com/office/drawing/2014/main" id="{F3F75C93-D38E-A83C-135D-B1789477944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2981701" y="833541"/>
            <a:ext cx="1147596" cy="114759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320791C-319C-79F3-AD0D-2C942AE9FA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4315150" y="1264823"/>
            <a:ext cx="899630" cy="74962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66F6884-F148-1E58-B454-462FE7F362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125227" y="2028470"/>
            <a:ext cx="1147596" cy="114759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0DCCC0D-9634-E6BA-F157-9DF4679121D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777932" y="1073222"/>
            <a:ext cx="1147596" cy="82887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E423255-B7F9-FC6C-7F66-B69014798E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5110429" y="3633424"/>
            <a:ext cx="1117799" cy="80735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373EA75-32BE-FD79-3721-BE9A78A41F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 flipH="1">
            <a:off x="4553299" y="2136048"/>
            <a:ext cx="899630" cy="74962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87AF3E8-F35D-FD53-F53A-9E6F78B8BEB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/>
        </p:blipFill>
        <p:spPr>
          <a:xfrm>
            <a:off x="1101786" y="3463302"/>
            <a:ext cx="1147596" cy="1147596"/>
          </a:xfrm>
          <a:prstGeom prst="rect">
            <a:avLst/>
          </a:prstGeom>
        </p:spPr>
      </p:pic>
      <p:sp>
        <p:nvSpPr>
          <p:cNvPr id="23" name="Google Shape;150;p10">
            <a:extLst>
              <a:ext uri="{FF2B5EF4-FFF2-40B4-BE49-F238E27FC236}">
                <a16:creationId xmlns:a16="http://schemas.microsoft.com/office/drawing/2014/main" id="{83B8E2A1-9673-C312-BE83-C78CE9FF338B}"/>
              </a:ext>
            </a:extLst>
          </p:cNvPr>
          <p:cNvSpPr txBox="1"/>
          <p:nvPr/>
        </p:nvSpPr>
        <p:spPr>
          <a:xfrm rot="897">
            <a:off x="7597038" y="478396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13;p24">
            <a:extLst>
              <a:ext uri="{FF2B5EF4-FFF2-40B4-BE49-F238E27FC236}">
                <a16:creationId xmlns:a16="http://schemas.microsoft.com/office/drawing/2014/main" id="{A57D45CA-D2A9-93E8-1F2D-F728A306AC8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90608" y="265980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2191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5B88DC4-21C9-1C00-F396-235E2B74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45" y="675651"/>
            <a:ext cx="8569710" cy="923299"/>
          </a:xfrm>
        </p:spPr>
        <p:txBody>
          <a:bodyPr/>
          <a:lstStyle/>
          <a:p>
            <a:r>
              <a:rPr lang="pt-PT" b="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4.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OBSERVE</a:t>
            </a:r>
            <a:r>
              <a:rPr lang="pt-PT" b="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SALA</a:t>
            </a:r>
            <a:r>
              <a:rPr lang="pt-PT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b="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</a:t>
            </a:r>
            <a:r>
              <a:rPr lang="pt-PT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</a:t>
            </a:r>
            <a:r>
              <a:rPr lang="pt-PT" b="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DESCUBRA</a:t>
            </a:r>
            <a:r>
              <a:rPr lang="pt-PT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b="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NOME</a:t>
            </a:r>
            <a:b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pt-PT" b="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b="0" spc="-2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CADA</a:t>
            </a:r>
            <a:r>
              <a:rPr lang="pt-PT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CRIANÇA. LEIA AS AFIRMAÇÕES A SEGUIR.</a:t>
            </a:r>
            <a:endParaRPr lang="pt-BR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F41446-8074-68D8-D532-358848F4E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17" y="308938"/>
            <a:ext cx="528638" cy="3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C380DF7-3F5D-850C-9180-63048F26C0FF}"/>
              </a:ext>
            </a:extLst>
          </p:cNvPr>
          <p:cNvSpPr txBox="1"/>
          <p:nvPr/>
        </p:nvSpPr>
        <p:spPr>
          <a:xfrm>
            <a:off x="390979" y="4489919"/>
            <a:ext cx="7278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QUAL SERÁ O NOME DOS OUTROS ESTUDANTES?</a:t>
            </a:r>
          </a:p>
        </p:txBody>
      </p:sp>
      <p:sp>
        <p:nvSpPr>
          <p:cNvPr id="8" name="Google Shape;150;p10">
            <a:extLst>
              <a:ext uri="{FF2B5EF4-FFF2-40B4-BE49-F238E27FC236}">
                <a16:creationId xmlns:a16="http://schemas.microsoft.com/office/drawing/2014/main" id="{8FA75C76-E612-E814-66F7-9973F25EC12B}"/>
              </a:ext>
            </a:extLst>
          </p:cNvPr>
          <p:cNvSpPr txBox="1"/>
          <p:nvPr/>
        </p:nvSpPr>
        <p:spPr>
          <a:xfrm rot="897">
            <a:off x="7565894" y="472372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C5FA354-32B4-D36E-F1F1-A52DE545FD10}"/>
              </a:ext>
            </a:extLst>
          </p:cNvPr>
          <p:cNvGrpSpPr/>
          <p:nvPr/>
        </p:nvGrpSpPr>
        <p:grpSpPr>
          <a:xfrm>
            <a:off x="2735182" y="1756202"/>
            <a:ext cx="3673634" cy="2802663"/>
            <a:chOff x="2735182" y="1756202"/>
            <a:chExt cx="3673634" cy="2802663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50150D9-0204-4E0B-BEE6-94892BDB1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735182" y="1756202"/>
              <a:ext cx="3673634" cy="2802663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C0D2A0BC-3E19-D286-1AAC-D8F31167BA2A}"/>
                </a:ext>
              </a:extLst>
            </p:cNvPr>
            <p:cNvSpPr txBox="1"/>
            <p:nvPr/>
          </p:nvSpPr>
          <p:spPr>
            <a:xfrm>
              <a:off x="2824682" y="3929204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BR" b="1" dirty="0"/>
                <a:t>LAURA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2C777ED-98BB-DC7A-9F5F-9F547B9182E0}"/>
                </a:ext>
              </a:extLst>
            </p:cNvPr>
            <p:cNvSpPr txBox="1"/>
            <p:nvPr/>
          </p:nvSpPr>
          <p:spPr>
            <a:xfrm>
              <a:off x="4165477" y="3950458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F3EE884-1EAD-821D-10BE-849BD4CDB993}"/>
                </a:ext>
              </a:extLst>
            </p:cNvPr>
            <p:cNvSpPr txBox="1"/>
            <p:nvPr/>
          </p:nvSpPr>
          <p:spPr>
            <a:xfrm>
              <a:off x="5506272" y="3970162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E12E027F-D811-C1D0-2A75-39C8EBDCB2B8}"/>
                </a:ext>
              </a:extLst>
            </p:cNvPr>
            <p:cNvSpPr txBox="1"/>
            <p:nvPr/>
          </p:nvSpPr>
          <p:spPr>
            <a:xfrm>
              <a:off x="3326598" y="2481171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C036AAD1-9566-B382-B626-8E5B65AFD872}"/>
                </a:ext>
              </a:extLst>
            </p:cNvPr>
            <p:cNvSpPr txBox="1"/>
            <p:nvPr/>
          </p:nvSpPr>
          <p:spPr>
            <a:xfrm>
              <a:off x="4307014" y="2481170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2B2E4365-A585-30CC-5A65-BAE53CD067D2}"/>
                </a:ext>
              </a:extLst>
            </p:cNvPr>
            <p:cNvSpPr txBox="1"/>
            <p:nvPr/>
          </p:nvSpPr>
          <p:spPr>
            <a:xfrm>
              <a:off x="5711473" y="2661444"/>
              <a:ext cx="671506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71574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75F3022-C21D-6499-05B1-C0897F800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475" y="677255"/>
            <a:ext cx="6296900" cy="4771686"/>
          </a:xfrm>
        </p:spPr>
        <p:txBody>
          <a:bodyPr/>
          <a:lstStyle/>
          <a:p>
            <a:pPr marL="342900" lvl="0" indent="-342900">
              <a:spcBef>
                <a:spcPts val="80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LAURA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SENTADA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A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LADO DIREITO</a:t>
            </a:r>
            <a:r>
              <a:rPr lang="pt-PT" spc="-35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DE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JÚLIA.</a:t>
            </a:r>
          </a:p>
          <a:p>
            <a:pPr marL="342900" lvl="0" indent="-342900"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TÉO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-65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SENTADO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DO LADO ESQUERDO DE JÚLIA.</a:t>
            </a:r>
            <a:endParaRPr lang="pt-PT" spc="-10" dirty="0">
              <a:solidFill>
                <a:schemeClr val="tx1"/>
              </a:solidFill>
              <a:effectLst/>
              <a:latin typeface="+mj-l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lvl="0" indent="-342900">
              <a:spcBef>
                <a:spcPts val="360"/>
              </a:spcBef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LIA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PRÓXIMA DO GLOBO TERRESTRE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.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PT" spc="-10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JOÃO ESTÁ SENTADO ATRÁS DE JÚLIA E AO LADO DIREITO DE LIA. 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PT" spc="-10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MATEUS ESTÁ SENTADO ATRÁS DE LAURA.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</a:rPr>
              <a:t>QUEM ESTÁ SENTADO EM FRENTE DA LIA?_______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C98BC6A-A2E6-6A67-109E-4EEBF9B86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25" y="310542"/>
            <a:ext cx="528638" cy="3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50;p10">
            <a:extLst>
              <a:ext uri="{FF2B5EF4-FFF2-40B4-BE49-F238E27FC236}">
                <a16:creationId xmlns:a16="http://schemas.microsoft.com/office/drawing/2014/main" id="{B243E5A4-6647-3A82-0143-7C8315443854}"/>
              </a:ext>
            </a:extLst>
          </p:cNvPr>
          <p:cNvSpPr txBox="1"/>
          <p:nvPr/>
        </p:nvSpPr>
        <p:spPr>
          <a:xfrm rot="897">
            <a:off x="7594469" y="459007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904059C-6047-CF65-640F-723B9CAC6C95}"/>
              </a:ext>
            </a:extLst>
          </p:cNvPr>
          <p:cNvGrpSpPr/>
          <p:nvPr/>
        </p:nvGrpSpPr>
        <p:grpSpPr>
          <a:xfrm>
            <a:off x="6335969" y="1267647"/>
            <a:ext cx="2516904" cy="2108488"/>
            <a:chOff x="2735182" y="1756202"/>
            <a:chExt cx="3673634" cy="280266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9454BA3-C632-5F79-29E8-AB1F99911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735182" y="1756202"/>
              <a:ext cx="3673634" cy="2802663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38292FD6-055B-9194-A3F4-46069356D5BC}"/>
                </a:ext>
              </a:extLst>
            </p:cNvPr>
            <p:cNvSpPr txBox="1"/>
            <p:nvPr/>
          </p:nvSpPr>
          <p:spPr>
            <a:xfrm>
              <a:off x="2824682" y="3929204"/>
              <a:ext cx="1053341" cy="36819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BR" sz="1200" b="1" dirty="0"/>
                <a:t>LAURA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E36FD4D1-E7C8-EA28-F4AE-6B08A91930E5}"/>
                </a:ext>
              </a:extLst>
            </p:cNvPr>
            <p:cNvSpPr txBox="1"/>
            <p:nvPr/>
          </p:nvSpPr>
          <p:spPr>
            <a:xfrm>
              <a:off x="4165477" y="3950458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76F0486-508A-1B9A-EFE8-753CCCE630C0}"/>
                </a:ext>
              </a:extLst>
            </p:cNvPr>
            <p:cNvSpPr txBox="1"/>
            <p:nvPr/>
          </p:nvSpPr>
          <p:spPr>
            <a:xfrm>
              <a:off x="5506272" y="3970162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04A1881-813E-B4C1-4903-AB6B66CEBF74}"/>
                </a:ext>
              </a:extLst>
            </p:cNvPr>
            <p:cNvSpPr txBox="1"/>
            <p:nvPr/>
          </p:nvSpPr>
          <p:spPr>
            <a:xfrm>
              <a:off x="3326598" y="2481171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7930E8DA-ADDC-D005-97A0-CFBE8A7D6397}"/>
                </a:ext>
              </a:extLst>
            </p:cNvPr>
            <p:cNvSpPr txBox="1"/>
            <p:nvPr/>
          </p:nvSpPr>
          <p:spPr>
            <a:xfrm>
              <a:off x="4307014" y="2481170"/>
              <a:ext cx="813043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AA68476-9F71-7AB8-A2A6-22B0DDCB74E9}"/>
                </a:ext>
              </a:extLst>
            </p:cNvPr>
            <p:cNvSpPr txBox="1"/>
            <p:nvPr/>
          </p:nvSpPr>
          <p:spPr>
            <a:xfrm>
              <a:off x="5711473" y="2661444"/>
              <a:ext cx="671506" cy="30777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endParaRPr lang="pt-B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196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79F04993-5AE5-530F-DDF6-E5B903ACD357}"/>
              </a:ext>
            </a:extLst>
          </p:cNvPr>
          <p:cNvSpPr txBox="1"/>
          <p:nvPr/>
        </p:nvSpPr>
        <p:spPr>
          <a:xfrm>
            <a:off x="1805473" y="150747"/>
            <a:ext cx="20206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805"/>
              </a:spcBef>
              <a:spcAft>
                <a:spcPts val="0"/>
              </a:spcAft>
              <a:buClr>
                <a:srgbClr val="231F20"/>
              </a:buClr>
              <a:buSzPts val="1300"/>
              <a:tabLst>
                <a:tab pos="469265" algn="l"/>
              </a:tabLst>
            </a:pPr>
            <a:r>
              <a:rPr lang="pt-BR" sz="2400" b="1" dirty="0"/>
              <a:t>CORREÇÃO</a:t>
            </a:r>
            <a:endParaRPr lang="pt-PT" sz="2400" b="1" spc="0" dirty="0">
              <a:solidFill>
                <a:srgbClr val="231F20"/>
              </a:solidFill>
              <a:effectLst/>
              <a:latin typeface="+mj-lt"/>
              <a:ea typeface="Wingdings" panose="05000000000000000000" pitchFamily="2" charset="2"/>
              <a:cs typeface="Wingdings" panose="05000000000000000000" pitchFamily="2" charset="2"/>
            </a:endParaRPr>
          </a:p>
        </p:txBody>
      </p:sp>
      <p:pic>
        <p:nvPicPr>
          <p:cNvPr id="17" name="Google Shape;213;p24">
            <a:extLst>
              <a:ext uri="{FF2B5EF4-FFF2-40B4-BE49-F238E27FC236}">
                <a16:creationId xmlns:a16="http://schemas.microsoft.com/office/drawing/2014/main" id="{5BA1DCAA-D361-4EE1-751D-8D778ECF02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7733" y="308927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50;p10">
            <a:extLst>
              <a:ext uri="{FF2B5EF4-FFF2-40B4-BE49-F238E27FC236}">
                <a16:creationId xmlns:a16="http://schemas.microsoft.com/office/drawing/2014/main" id="{0DFB9785-A72D-4DA4-86E2-8E2851CA22AE}"/>
              </a:ext>
            </a:extLst>
          </p:cNvPr>
          <p:cNvSpPr txBox="1"/>
          <p:nvPr/>
        </p:nvSpPr>
        <p:spPr>
          <a:xfrm rot="897">
            <a:off x="7594469" y="459007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2FA37DD-957D-D238-4123-4D71BEEF2A29}"/>
              </a:ext>
            </a:extLst>
          </p:cNvPr>
          <p:cNvGrpSpPr/>
          <p:nvPr/>
        </p:nvGrpSpPr>
        <p:grpSpPr>
          <a:xfrm>
            <a:off x="6335969" y="1267647"/>
            <a:ext cx="2516904" cy="2108489"/>
            <a:chOff x="2735182" y="1756202"/>
            <a:chExt cx="3673634" cy="2802663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9E5CD43-1EDD-5448-55A7-36BB7E725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735182" y="1756202"/>
              <a:ext cx="3673634" cy="2802663"/>
            </a:xfrm>
            <a:prstGeom prst="rect">
              <a:avLst/>
            </a:prstGeom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32A8CFCC-2879-303D-5458-7F9FBAE6C853}"/>
                </a:ext>
              </a:extLst>
            </p:cNvPr>
            <p:cNvSpPr txBox="1"/>
            <p:nvPr/>
          </p:nvSpPr>
          <p:spPr>
            <a:xfrm>
              <a:off x="2824682" y="3929204"/>
              <a:ext cx="1053341" cy="36819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BR" sz="1200" b="1" dirty="0"/>
                <a:t>LAURA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278C2578-56F0-23DF-C5A2-F0A880C4915B}"/>
                </a:ext>
              </a:extLst>
            </p:cNvPr>
            <p:cNvSpPr txBox="1"/>
            <p:nvPr/>
          </p:nvSpPr>
          <p:spPr>
            <a:xfrm>
              <a:off x="4165477" y="3950459"/>
              <a:ext cx="813043" cy="32728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sz="1000" b="1" dirty="0"/>
                <a:t>JÚLIA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B9420B12-0FFC-A8FA-DCBB-92A3A71B1E70}"/>
                </a:ext>
              </a:extLst>
            </p:cNvPr>
            <p:cNvSpPr txBox="1"/>
            <p:nvPr/>
          </p:nvSpPr>
          <p:spPr>
            <a:xfrm>
              <a:off x="5506272" y="3970162"/>
              <a:ext cx="813043" cy="36819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TÉO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20467018-8081-2C9A-FB9E-464D4D45724E}"/>
                </a:ext>
              </a:extLst>
            </p:cNvPr>
            <p:cNvSpPr txBox="1"/>
            <p:nvPr/>
          </p:nvSpPr>
          <p:spPr>
            <a:xfrm>
              <a:off x="3086301" y="2481171"/>
              <a:ext cx="1053341" cy="32728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sz="1000" b="1" dirty="0"/>
                <a:t>MATEUS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71F59B9-BE03-8AF7-3D96-6B1B59A08D50}"/>
                </a:ext>
              </a:extLst>
            </p:cNvPr>
            <p:cNvSpPr txBox="1"/>
            <p:nvPr/>
          </p:nvSpPr>
          <p:spPr>
            <a:xfrm>
              <a:off x="4307014" y="2481170"/>
              <a:ext cx="813043" cy="32728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sz="1000" b="1" dirty="0"/>
                <a:t>JOÃO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CA1AC797-5347-2E78-89FE-40653508F32F}"/>
                </a:ext>
              </a:extLst>
            </p:cNvPr>
            <p:cNvSpPr txBox="1"/>
            <p:nvPr/>
          </p:nvSpPr>
          <p:spPr>
            <a:xfrm>
              <a:off x="5711473" y="2661444"/>
              <a:ext cx="671507" cy="36819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LIA</a:t>
              </a:r>
            </a:p>
          </p:txBody>
        </p:sp>
      </p:grpSp>
      <p:sp>
        <p:nvSpPr>
          <p:cNvPr id="15" name="Espaço Reservado para Texto 1">
            <a:extLst>
              <a:ext uri="{FF2B5EF4-FFF2-40B4-BE49-F238E27FC236}">
                <a16:creationId xmlns:a16="http://schemas.microsoft.com/office/drawing/2014/main" id="{63C05D2A-8C81-2EA0-6580-062623EA1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953" y="610342"/>
            <a:ext cx="6119335" cy="4771686"/>
          </a:xfrm>
        </p:spPr>
        <p:txBody>
          <a:bodyPr/>
          <a:lstStyle/>
          <a:p>
            <a:pPr marL="342900" lvl="0" indent="-342900">
              <a:spcBef>
                <a:spcPts val="80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LAURA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SENTADA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A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O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LADO DIREITO</a:t>
            </a:r>
            <a:r>
              <a:rPr lang="pt-PT" spc="-35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DE</a:t>
            </a:r>
            <a:r>
              <a:rPr lang="pt-PT" spc="-3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JÚLIA.</a:t>
            </a:r>
          </a:p>
          <a:p>
            <a:pPr marL="342900" lvl="0" indent="-342900"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TÉO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spc="-65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SENTADO</a:t>
            </a: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 DO LADO ESQUERDO DE JÚLIA.</a:t>
            </a:r>
            <a:endParaRPr lang="pt-PT" spc="-10" dirty="0">
              <a:solidFill>
                <a:schemeClr val="tx1"/>
              </a:solidFill>
              <a:effectLst/>
              <a:latin typeface="+mj-lt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lvl="0" indent="-342900">
              <a:spcBef>
                <a:spcPts val="360"/>
              </a:spcBef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</a:tabLst>
            </a:pPr>
            <a:r>
              <a:rPr lang="pt-PT" spc="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LIA </a:t>
            </a:r>
            <a:r>
              <a:rPr lang="pt-PT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ESTÁ PRÓXIMA DO GLOBO TERRESTRE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.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PT" spc="-10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JOÃO ESTÁ SENTADO ATRÁS DE JÚLIA E AO LADO DIREITO DE LIA. 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PT" spc="-10" dirty="0">
                <a:solidFill>
                  <a:schemeClr val="tx1"/>
                </a:solidFill>
                <a:latin typeface="+mj-lt"/>
                <a:ea typeface="Wingdings" panose="05000000000000000000" pitchFamily="2" charset="2"/>
                <a:cs typeface="Wingdings" panose="05000000000000000000" pitchFamily="2" charset="2"/>
              </a:rPr>
              <a:t>MATEUS ESTÁ SENTADO ATRÁS DE LAURA.</a:t>
            </a:r>
          </a:p>
          <a:p>
            <a:pPr marL="342900" marR="198120" lvl="0" indent="-342900">
              <a:lnSpc>
                <a:spcPct val="147000"/>
              </a:lnSpc>
              <a:spcBef>
                <a:spcPts val="365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 panose="020B0604020202020204" pitchFamily="34" charset="0"/>
              <a:buChar char="•"/>
              <a:tabLst>
                <a:tab pos="469265" algn="l"/>
                <a:tab pos="3497580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</a:rPr>
              <a:t>QUEM ESTÁ SENTADO EM FRENTE DA LIA? </a:t>
            </a:r>
            <a:r>
              <a:rPr lang="pt-BR" b="1" dirty="0">
                <a:solidFill>
                  <a:schemeClr val="tx1"/>
                </a:solidFill>
                <a:latin typeface="+mj-lt"/>
              </a:rPr>
              <a:t>TÉO</a:t>
            </a:r>
          </a:p>
        </p:txBody>
      </p:sp>
    </p:spTree>
    <p:extLst>
      <p:ext uri="{BB962C8B-B14F-4D97-AF65-F5344CB8AC3E}">
        <p14:creationId xmlns:p14="http://schemas.microsoft.com/office/powerpoint/2010/main" val="2354290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B20171C-56ED-5BB6-A027-485F014B7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455" y="913433"/>
            <a:ext cx="8210473" cy="2569050"/>
          </a:xfrm>
        </p:spPr>
        <p:txBody>
          <a:bodyPr/>
          <a:lstStyle/>
          <a:p>
            <a:pPr marL="457200" lvl="1" indent="0">
              <a:spcBef>
                <a:spcPts val="665"/>
              </a:spcBef>
              <a:spcAft>
                <a:spcPts val="0"/>
              </a:spcAft>
              <a:buNone/>
              <a:tabLst>
                <a:tab pos="380365" algn="l"/>
                <a:tab pos="5412105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A.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DIREITA?</a:t>
            </a:r>
            <a:r>
              <a:rPr lang="pt-PT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_______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__________________</a:t>
            </a:r>
          </a:p>
          <a:p>
            <a:pPr lvl="1" indent="-457200">
              <a:spcBef>
                <a:spcPts val="665"/>
              </a:spcBef>
              <a:spcAft>
                <a:spcPts val="0"/>
              </a:spcAft>
              <a:buAutoNum type="alphaUcParenR"/>
              <a:tabLst>
                <a:tab pos="380365" algn="l"/>
                <a:tab pos="5412105" algn="l"/>
              </a:tabLst>
            </a:pPr>
            <a:endParaRPr lang="pt-BR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4650" algn="l"/>
                <a:tab pos="5461000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ESQUERDA?</a:t>
            </a:r>
            <a:r>
              <a:rPr lang="pt-PT" spc="-2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______________________</a:t>
            </a:r>
            <a:endParaRPr lang="pt-PT" u="sng" spc="-5" dirty="0">
              <a:solidFill>
                <a:schemeClr val="tx1"/>
              </a:solidFill>
              <a:effectLst/>
              <a:uFill>
                <a:solidFill>
                  <a:srgbClr val="221E1F"/>
                </a:solidFill>
              </a:uFill>
              <a:latin typeface="+mj-lt"/>
              <a:ea typeface="Calibri" panose="020F0502020204030204" pitchFamily="34" charset="0"/>
            </a:endParaRP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4650" algn="l"/>
                <a:tab pos="5461000" algn="l"/>
              </a:tabLst>
            </a:pPr>
            <a:endParaRPr lang="pt-BR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2745" algn="l"/>
                <a:tab pos="5488305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C.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FRENTE</a:t>
            </a:r>
            <a:r>
              <a:rPr lang="pt-PT" spc="-5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? _________________________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C0F6796-8148-E675-62F5-D3F6A28D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26" y="559517"/>
            <a:ext cx="6564551" cy="49241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OBSERVE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SUA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SALA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RESPONDA: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FD43371-D684-FDFD-1B4D-D02F2D5FF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603" y="242686"/>
            <a:ext cx="528638" cy="3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Boneca ao lado de desenho animado&#10;&#10;Descrição gerada automaticamente">
            <a:extLst>
              <a:ext uri="{FF2B5EF4-FFF2-40B4-BE49-F238E27FC236}">
                <a16:creationId xmlns:a16="http://schemas.microsoft.com/office/drawing/2014/main" id="{C80D8584-9569-B665-77B2-2265C07806B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7256" y="3209925"/>
            <a:ext cx="5649487" cy="176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81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B20171C-56ED-5BB6-A027-485F014B7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759" y="1134639"/>
            <a:ext cx="8258700" cy="3297000"/>
          </a:xfrm>
        </p:spPr>
        <p:txBody>
          <a:bodyPr/>
          <a:lstStyle/>
          <a:p>
            <a:pPr marL="457200" lvl="1" indent="0">
              <a:spcBef>
                <a:spcPts val="665"/>
              </a:spcBef>
              <a:spcAft>
                <a:spcPts val="0"/>
              </a:spcAft>
              <a:buNone/>
              <a:tabLst>
                <a:tab pos="380365" algn="l"/>
                <a:tab pos="5412105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A.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DIREITA?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b="1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RESPOSTA PESSOAL.</a:t>
            </a:r>
          </a:p>
          <a:p>
            <a:pPr lvl="1" indent="-457200">
              <a:spcBef>
                <a:spcPts val="665"/>
              </a:spcBef>
              <a:spcAft>
                <a:spcPts val="0"/>
              </a:spcAft>
              <a:buAutoNum type="alphaUcParenR"/>
              <a:tabLst>
                <a:tab pos="380365" algn="l"/>
                <a:tab pos="5412105" algn="l"/>
              </a:tabLst>
            </a:pPr>
            <a:endParaRPr lang="pt-BR" b="1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4650" algn="l"/>
                <a:tab pos="5461000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B.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ESQUERDA?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b="1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RESPOSTA PESSOAL.</a:t>
            </a: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4650" algn="l"/>
                <a:tab pos="5461000" algn="l"/>
              </a:tabLst>
            </a:pPr>
            <a:endParaRPr lang="pt-BR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457200" lvl="1" indent="0">
              <a:spcBef>
                <a:spcPts val="965"/>
              </a:spcBef>
              <a:spcAft>
                <a:spcPts val="0"/>
              </a:spcAft>
              <a:buNone/>
              <a:tabLst>
                <a:tab pos="372745" algn="l"/>
                <a:tab pos="5488305" algn="l"/>
              </a:tabLst>
            </a:pPr>
            <a:r>
              <a:rPr lang="pt-PT" spc="-5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C.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ESTÁ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SUA</a:t>
            </a:r>
            <a:r>
              <a:rPr lang="pt-PT" spc="-1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FRENTE?</a:t>
            </a:r>
            <a:r>
              <a:rPr lang="pt-PT" spc="-2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b="1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RESPOSTA PESSOAL.</a:t>
            </a:r>
            <a:endParaRPr lang="pt-BR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C0F6796-8148-E675-62F5-D3F6A28D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241" y="711861"/>
            <a:ext cx="8376000" cy="492412"/>
          </a:xfrm>
        </p:spPr>
        <p:txBody>
          <a:bodyPr/>
          <a:lstStyle/>
          <a:p>
            <a:r>
              <a:rPr lang="pt-BR" sz="2000" b="0" dirty="0">
                <a:solidFill>
                  <a:srgbClr val="7030A0"/>
                </a:solidFill>
                <a:latin typeface="+mn-lt"/>
              </a:rPr>
              <a:t>5.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OBSERVE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</a:t>
            </a:r>
            <a:r>
              <a:rPr lang="pt-PT" sz="2000" b="0" spc="-2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SUA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SALA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DE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AULA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</a:t>
            </a:r>
            <a:r>
              <a:rPr lang="pt-PT" sz="2000" b="0" spc="-1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RESPONDA</a:t>
            </a:r>
            <a:endParaRPr lang="pt-BR" sz="20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Google Shape;158;p20">
            <a:extLst>
              <a:ext uri="{FF2B5EF4-FFF2-40B4-BE49-F238E27FC236}">
                <a16:creationId xmlns:a16="http://schemas.microsoft.com/office/drawing/2014/main" id="{186BB82B-4E10-3607-AC72-74EA7B801555}"/>
              </a:ext>
            </a:extLst>
          </p:cNvPr>
          <p:cNvSpPr txBox="1">
            <a:spLocks/>
          </p:cNvSpPr>
          <p:nvPr/>
        </p:nvSpPr>
        <p:spPr>
          <a:xfrm>
            <a:off x="1890079" y="88948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pic>
        <p:nvPicPr>
          <p:cNvPr id="7" name="Google Shape;213;p24">
            <a:extLst>
              <a:ext uri="{FF2B5EF4-FFF2-40B4-BE49-F238E27FC236}">
                <a16:creationId xmlns:a16="http://schemas.microsoft.com/office/drawing/2014/main" id="{D7195657-7A17-F704-17A0-196542F372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1187" y="296969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Boneca ao lado de desenho animado&#10;&#10;Descrição gerada automaticamente">
            <a:extLst>
              <a:ext uri="{FF2B5EF4-FFF2-40B4-BE49-F238E27FC236}">
                <a16:creationId xmlns:a16="http://schemas.microsoft.com/office/drawing/2014/main" id="{F0B19F9B-AC38-F114-4662-0565290314B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754" y="3560471"/>
            <a:ext cx="4498491" cy="14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1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xfrm>
            <a:off x="4700788" y="739775"/>
            <a:ext cx="4013089" cy="37211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dirty="0"/>
              <a:t>DESCREVER A LOCALIZAÇÃO DE PESSOAS E DE OBJETOS NO ESPAÇO A PARTIR DE UM PONTO DE REFERÊNCIA.</a:t>
            </a:r>
          </a:p>
          <a:p>
            <a:r>
              <a:rPr lang="pt-BR" dirty="0"/>
              <a:t>UTILIZAR TERMOS REFERENTES À LOCALIZAÇÃO ESPACIAL, TAIS COMO À DIREITA DE, À ESQUERDA DE, EM CIMA, EMBAIXO.   </a:t>
            </a:r>
          </a:p>
          <a:p>
            <a:pPr lvl="0"/>
            <a:endParaRPr lang="pt-BR" dirty="0"/>
          </a:p>
        </p:txBody>
      </p:sp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LOCALIZAÇÃO DE PESSOAS E DE OBJETOS.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A6DF70-B2F2-140C-60D6-2049B0A250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pt-BR" dirty="0"/>
              <a:t>DESCREVEMOS A LOCALIZAÇÃO DE PESSOAS E DE OBJETOS NO ESPAÇO A PARTIR DE UM PONTO DE REFERÊNCIA.</a:t>
            </a:r>
          </a:p>
          <a:p>
            <a:pPr>
              <a:spcAft>
                <a:spcPts val="1200"/>
              </a:spcAft>
            </a:pPr>
            <a:r>
              <a:rPr lang="pt-BR" dirty="0"/>
              <a:t>UTILIZAMOS TERMOS REFERENTES À LOCALIZAÇÃO ESPACIAL, TAIS COMO À DIREITA DE, À ESQUERDA DE, EM CIMA, EMBAIXO.</a:t>
            </a:r>
          </a:p>
          <a:p>
            <a:pPr>
              <a:spcAft>
                <a:spcPts val="12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423862" y="723243"/>
            <a:ext cx="8296275" cy="2035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LEMOV, D. </a:t>
            </a:r>
            <a:r>
              <a:rPr lang="pt-BR" sz="18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Aula nota 10 3.0</a:t>
            </a: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: 63 técnicas para melhorar a gestão da sala de aula. Porto Alegre: Penso, 2023.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OLIVEIRA, J. E.; ROSSI, J. R. D. </a:t>
            </a:r>
            <a:r>
              <a:rPr lang="pt-BR" sz="18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Matemática: </a:t>
            </a: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2º ano – Caderno 1. Sobral: </a:t>
            </a:r>
            <a:r>
              <a:rPr lang="pt-BR" sz="1800" kern="100" dirty="0" err="1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Lyceum</a:t>
            </a: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– Consultoria Educacional, 2021.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SÃO PAULO (Estado). Secretaria da Educação. </a:t>
            </a:r>
            <a:r>
              <a:rPr lang="pt-BR" sz="1800" i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Currículo Paulista</a:t>
            </a:r>
            <a:r>
              <a:rPr lang="pt-BR" sz="18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, 2019.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277553" y="745510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Lista de imagens e vídeos</a:t>
            </a:r>
            <a:endParaRPr dirty="0">
              <a:latin typeface="+mj-lt"/>
            </a:endParaRPr>
          </a:p>
          <a:p>
            <a:pPr marL="127000" indent="0">
              <a:spcAft>
                <a:spcPts val="1200"/>
              </a:spcAft>
            </a:pP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Slide 1 </a:t>
            </a:r>
            <a:r>
              <a:rPr lang="pt-B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– </a:t>
            </a:r>
            <a:r>
              <a:rPr lang="pt-BR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Imagem de capa: SEDUC </a:t>
            </a:r>
          </a:p>
          <a:p>
            <a:pPr marL="127000" indent="0">
              <a:spcAft>
                <a:spcPts val="1200"/>
              </a:spcAft>
            </a:pP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Slides 3 a 8, e de 11 a 17 - © Getty Images.</a:t>
            </a:r>
            <a:endParaRPr lang="pt-BR" u="sng" kern="100" dirty="0">
              <a:solidFill>
                <a:srgbClr val="467886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>
              <a:spcAft>
                <a:spcPts val="1200"/>
              </a:spcAft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0" indent="0">
              <a:spcAft>
                <a:spcPts val="1200"/>
              </a:spcAft>
            </a:pPr>
            <a:endParaRPr lang="pt-BR" dirty="0">
              <a:latin typeface="+mj-lt"/>
            </a:endParaRPr>
          </a:p>
          <a:p>
            <a:pPr marL="127000" indent="0">
              <a:spcAft>
                <a:spcPts val="1200"/>
              </a:spcAft>
            </a:pPr>
            <a:endParaRPr lang="pt-BR" dirty="0">
              <a:latin typeface="+mj-lt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3537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1014487" y="702948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CONVERSE COM A TURMA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24D3036-DC2C-AD32-D6C6-C492A622BCBA}"/>
              </a:ext>
            </a:extLst>
          </p:cNvPr>
          <p:cNvSpPr txBox="1"/>
          <p:nvPr/>
        </p:nvSpPr>
        <p:spPr>
          <a:xfrm>
            <a:off x="282650" y="1461477"/>
            <a:ext cx="631517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HOJE VAMOS DESCOBRIR A LOCALIZAÇÃO DE PESSOAS E OBJETOS</a:t>
            </a:r>
            <a:r>
              <a:rPr lang="pt-PT" sz="2000" spc="-7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</a:t>
            </a:r>
            <a:r>
              <a:rPr lang="pt-PT" sz="2000" spc="-7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ESPAÇO</a:t>
            </a:r>
            <a:r>
              <a:rPr lang="pt-PT" sz="2000" spc="-6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</a:t>
            </a:r>
            <a:r>
              <a:rPr lang="pt-PT" sz="2000" spc="-7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NOS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CERCA.</a:t>
            </a:r>
          </a:p>
          <a:p>
            <a:endParaRPr lang="pt-PT" sz="2000" spc="-1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PT" sz="2000" spc="-10" dirty="0">
                <a:solidFill>
                  <a:schemeClr val="tx1"/>
                </a:solidFill>
                <a:latin typeface="+mn-lt"/>
              </a:rPr>
              <a:t>QUEM ESTÁ SENTADO OU SENTADA À SUA DIREITA? </a:t>
            </a:r>
          </a:p>
          <a:p>
            <a:endParaRPr lang="pt-PT" sz="2000" spc="-1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PT" sz="2000" spc="-10" dirty="0">
                <a:solidFill>
                  <a:schemeClr val="tx1"/>
                </a:solidFill>
                <a:latin typeface="+mn-lt"/>
              </a:rPr>
              <a:t>E À SUA FRENTE?</a:t>
            </a:r>
          </a:p>
          <a:p>
            <a:endParaRPr lang="pt-PT" sz="2000" spc="-1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PT" sz="2000" spc="-10" dirty="0">
                <a:solidFill>
                  <a:schemeClr val="tx1"/>
                </a:solidFill>
                <a:latin typeface="+mn-lt"/>
              </a:rPr>
              <a:t>E À SUA ESQUERDA?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A9C10E3-F1F5-FC84-AF08-A4CD68E8B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089" y="1899541"/>
            <a:ext cx="2721361" cy="2541011"/>
          </a:xfrm>
          <a:prstGeom prst="rect">
            <a:avLst/>
          </a:prstGeom>
        </p:spPr>
      </p:pic>
      <p:sp>
        <p:nvSpPr>
          <p:cNvPr id="5" name="Google Shape;227;p5">
            <a:extLst>
              <a:ext uri="{FF2B5EF4-FFF2-40B4-BE49-F238E27FC236}">
                <a16:creationId xmlns:a16="http://schemas.microsoft.com/office/drawing/2014/main" id="{48204FC9-5B91-1580-C9D4-131FAD0C58A9}"/>
              </a:ext>
            </a:extLst>
          </p:cNvPr>
          <p:cNvSpPr txBox="1"/>
          <p:nvPr/>
        </p:nvSpPr>
        <p:spPr>
          <a:xfrm>
            <a:off x="5895683" y="216657"/>
            <a:ext cx="2936767" cy="430857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HÁBITOS DE DISCUSSÃO</a:t>
            </a:r>
          </a:p>
        </p:txBody>
      </p:sp>
      <p:pic>
        <p:nvPicPr>
          <p:cNvPr id="2" name="Google Shape;222;p5">
            <a:extLst>
              <a:ext uri="{FF2B5EF4-FFF2-40B4-BE49-F238E27FC236}">
                <a16:creationId xmlns:a16="http://schemas.microsoft.com/office/drawing/2014/main" id="{786A1338-3AB0-B15F-AB99-0BB6733978D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6640" y="183945"/>
            <a:ext cx="587150" cy="49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1;p24">
            <a:extLst>
              <a:ext uri="{FF2B5EF4-FFF2-40B4-BE49-F238E27FC236}">
                <a16:creationId xmlns:a16="http://schemas.microsoft.com/office/drawing/2014/main" id="{2C6448DD-0817-CB72-D2F6-DCB443A71BC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154" y="680224"/>
            <a:ext cx="480333" cy="49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428640" y="1232816"/>
            <a:ext cx="8376000" cy="373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CADA GRUPO DEVE AGUARDAR O COMADO DA PROFESSORA.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sz="20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VAMOS PASSAR A BOLA: 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PARA DIREITA,</a:t>
            </a:r>
            <a:endParaRPr lang="pt-BR" dirty="0">
              <a:solidFill>
                <a:schemeClr val="tx1"/>
              </a:solidFill>
              <a:latin typeface="+mn-lt"/>
              <a:ea typeface="Times New Roman" panose="02020603050405020304" pitchFamily="18" charset="0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PARA ESQUERDA,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POR CIMA, 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00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E POR BAIXO.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>
              <a:solidFill>
                <a:schemeClr val="tx1"/>
              </a:solidFill>
              <a:latin typeface="+mn-lt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>
                <a:solidFill>
                  <a:schemeClr val="tx1"/>
                </a:solidFill>
                <a:latin typeface="+mn-lt"/>
              </a:rPr>
              <a:t>VAMOS PASSAR A BOLA SEM 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>
                <a:solidFill>
                  <a:schemeClr val="tx1"/>
                </a:solidFill>
                <a:latin typeface="+mn-lt"/>
              </a:rPr>
              <a:t>DEIXAR ELA CAIR. </a:t>
            </a:r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BRINCADEIRA NO PÁTIO: “PASSANDO A BOLA”</a:t>
            </a:r>
            <a:endParaRPr dirty="0"/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pic>
        <p:nvPicPr>
          <p:cNvPr id="2" name="Imagem 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D14E5F27-EDDC-620B-0EE6-4BF2AC6044A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6523" y="1793394"/>
            <a:ext cx="3038837" cy="303135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A83C254-59DD-B9DC-F194-354CB9733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923" y="3309070"/>
            <a:ext cx="323320" cy="2962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B74EA02-53F5-E321-0283-21236AAD6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923" y="4469875"/>
            <a:ext cx="323320" cy="29624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BCB0BFA-B624-D2FC-54C7-FBAE22D97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923" y="2303675"/>
            <a:ext cx="323320" cy="296244"/>
          </a:xfrm>
          <a:prstGeom prst="rect">
            <a:avLst/>
          </a:prstGeom>
        </p:spPr>
      </p:pic>
      <p:grpSp>
        <p:nvGrpSpPr>
          <p:cNvPr id="5" name="Google Shape;121;p17">
            <a:extLst>
              <a:ext uri="{FF2B5EF4-FFF2-40B4-BE49-F238E27FC236}">
                <a16:creationId xmlns:a16="http://schemas.microsoft.com/office/drawing/2014/main" id="{E50E33D1-E4DD-09E9-6A8C-015CBB78993B}"/>
              </a:ext>
            </a:extLst>
          </p:cNvPr>
          <p:cNvGrpSpPr/>
          <p:nvPr/>
        </p:nvGrpSpPr>
        <p:grpSpPr>
          <a:xfrm>
            <a:off x="6027305" y="209884"/>
            <a:ext cx="2777335" cy="496275"/>
            <a:chOff x="6025490" y="2091689"/>
            <a:chExt cx="2777335" cy="496275"/>
          </a:xfrm>
        </p:grpSpPr>
        <p:sp>
          <p:nvSpPr>
            <p:cNvPr id="6" name="Google Shape;122;p17">
              <a:extLst>
                <a:ext uri="{FF2B5EF4-FFF2-40B4-BE49-F238E27FC236}">
                  <a16:creationId xmlns:a16="http://schemas.microsoft.com/office/drawing/2014/main" id="{C57A0B26-1090-0F13-FE16-541C65926932}"/>
                </a:ext>
              </a:extLst>
            </p:cNvPr>
            <p:cNvSpPr txBox="1"/>
            <p:nvPr/>
          </p:nvSpPr>
          <p:spPr>
            <a:xfrm>
              <a:off x="6276525" y="2140925"/>
              <a:ext cx="252630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10" name="Google Shape;123;p17">
              <a:extLst>
                <a:ext uri="{FF2B5EF4-FFF2-40B4-BE49-F238E27FC236}">
                  <a16:creationId xmlns:a16="http://schemas.microsoft.com/office/drawing/2014/main" id="{B6569A57-59FA-C6F2-237B-680086627ED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025490" y="209168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8B7340F9-D7C4-AF5B-F90B-FAF8F9DEC0E9}"/>
              </a:ext>
            </a:extLst>
          </p:cNvPr>
          <p:cNvSpPr txBox="1"/>
          <p:nvPr/>
        </p:nvSpPr>
        <p:spPr>
          <a:xfrm>
            <a:off x="580074" y="4371532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</a:t>
            </a:r>
            <a:r>
              <a:rPr lang="pt-BR" sz="2000" dirty="0"/>
              <a:t>O URSO.          O MACACO.           O PATO.           A ONÇA.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59C9B1-C34B-4426-97CC-5F0E601A25E8}"/>
              </a:ext>
            </a:extLst>
          </p:cNvPr>
          <p:cNvSpPr txBox="1"/>
          <p:nvPr/>
        </p:nvSpPr>
        <p:spPr>
          <a:xfrm>
            <a:off x="520920" y="650220"/>
            <a:ext cx="7945820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175"/>
              </a:lnSpc>
              <a:buClr>
                <a:srgbClr val="EC008C"/>
              </a:buClr>
              <a:buSzPts val="1300"/>
              <a:tabLst>
                <a:tab pos="398145" algn="l"/>
              </a:tabLst>
            </a:pPr>
            <a:r>
              <a:rPr lang="pt-PT" sz="2000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OBSERVE</a:t>
            </a:r>
            <a:r>
              <a:rPr lang="pt-PT" sz="200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00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IMAGEM</a:t>
            </a:r>
            <a:r>
              <a:rPr lang="pt-PT" sz="200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RESPONDA</a:t>
            </a:r>
            <a:r>
              <a:rPr lang="pt-PT" sz="2400" b="1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:</a:t>
            </a:r>
            <a:endParaRPr lang="pt-BR" sz="2400" b="1" spc="0" dirty="0">
              <a:effectLst/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899FF8D-2B38-F349-5836-2A283FA7538E}"/>
              </a:ext>
            </a:extLst>
          </p:cNvPr>
          <p:cNvSpPr txBox="1"/>
          <p:nvPr/>
        </p:nvSpPr>
        <p:spPr>
          <a:xfrm>
            <a:off x="181722" y="3718708"/>
            <a:ext cx="76830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spcBef>
                <a:spcPts val="235"/>
              </a:spcBef>
              <a:spcAft>
                <a:spcPts val="0"/>
              </a:spcAft>
              <a:tabLst>
                <a:tab pos="381000" algn="l"/>
              </a:tabLst>
            </a:pP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z="2000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CIMA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ÁRVORE?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B1DA82B-A2BF-1BD9-563D-A09D24BB35B6}"/>
              </a:ext>
            </a:extLst>
          </p:cNvPr>
          <p:cNvSpPr/>
          <p:nvPr/>
        </p:nvSpPr>
        <p:spPr>
          <a:xfrm>
            <a:off x="712698" y="4318904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E7054DE-2D83-EC70-9B26-79D16B38960A}"/>
              </a:ext>
            </a:extLst>
          </p:cNvPr>
          <p:cNvSpPr/>
          <p:nvPr/>
        </p:nvSpPr>
        <p:spPr>
          <a:xfrm>
            <a:off x="2448152" y="4318904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1883645-359B-D6A6-CD16-606E95EA8048}"/>
              </a:ext>
            </a:extLst>
          </p:cNvPr>
          <p:cNvSpPr/>
          <p:nvPr/>
        </p:nvSpPr>
        <p:spPr>
          <a:xfrm>
            <a:off x="4730513" y="4318904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4EC0A34-4734-A3B4-647D-3D412045440F}"/>
              </a:ext>
            </a:extLst>
          </p:cNvPr>
          <p:cNvSpPr/>
          <p:nvPr/>
        </p:nvSpPr>
        <p:spPr>
          <a:xfrm>
            <a:off x="6465967" y="4318904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BC44DE9-49F3-2378-BE57-536863AF5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761" y="293961"/>
            <a:ext cx="528638" cy="36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6285617C-F8DA-0D63-C59E-1DC22CF444B2}"/>
              </a:ext>
            </a:extLst>
          </p:cNvPr>
          <p:cNvSpPr txBox="1"/>
          <p:nvPr/>
        </p:nvSpPr>
        <p:spPr>
          <a:xfrm rot="897">
            <a:off x="7756814" y="474161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AutoShape 2" descr="Conjunto de árvores">
            <a:extLst>
              <a:ext uri="{FF2B5EF4-FFF2-40B4-BE49-F238E27FC236}">
                <a16:creationId xmlns:a16="http://schemas.microsoft.com/office/drawing/2014/main" id="{536CB3C9-5608-F9D6-EFEE-D0EA585AF1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D8B3278-AC34-A5B5-3ECD-78D342B7C0C5}"/>
              </a:ext>
            </a:extLst>
          </p:cNvPr>
          <p:cNvGrpSpPr/>
          <p:nvPr/>
        </p:nvGrpSpPr>
        <p:grpSpPr>
          <a:xfrm>
            <a:off x="1175155" y="993313"/>
            <a:ext cx="6660234" cy="2852074"/>
            <a:chOff x="1175155" y="936569"/>
            <a:chExt cx="6660234" cy="2852074"/>
          </a:xfrm>
        </p:grpSpPr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8F973928-1845-F36B-47A0-04F4FC6EB053}"/>
                </a:ext>
              </a:extLst>
            </p:cNvPr>
            <p:cNvGrpSpPr/>
            <p:nvPr/>
          </p:nvGrpSpPr>
          <p:grpSpPr>
            <a:xfrm>
              <a:off x="1175155" y="1031901"/>
              <a:ext cx="6660234" cy="2756742"/>
              <a:chOff x="2302044" y="1093781"/>
              <a:chExt cx="6660234" cy="2756742"/>
            </a:xfrm>
          </p:grpSpPr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id="{A2EDB4A3-17E5-2915-7747-4ACAD43DAF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27933" y="1093781"/>
                <a:ext cx="2774766" cy="2700025"/>
              </a:xfrm>
              <a:prstGeom prst="rect">
                <a:avLst/>
              </a:prstGeom>
            </p:spPr>
          </p:pic>
          <p:pic>
            <p:nvPicPr>
              <p:cNvPr id="1034" name="Picture 10" descr="Conjunto bonito de colcção de patos amarelos">
                <a:extLst>
                  <a:ext uri="{FF2B5EF4-FFF2-40B4-BE49-F238E27FC236}">
                    <a16:creationId xmlns:a16="http://schemas.microsoft.com/office/drawing/2014/main" id="{DB2616CB-1BF5-5FAF-4E09-57684FC1A6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32" t="47037" r="66897" b="12642"/>
              <a:stretch/>
            </p:blipFill>
            <p:spPr bwMode="auto">
              <a:xfrm>
                <a:off x="2302044" y="3116858"/>
                <a:ext cx="458596" cy="6069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6" name="Picture 12" descr="Conjunto de ursos em diferentes poses. Ícones de animais selvagens do urso marrom. Urso grisalho em pé, sentado e andando.">
                <a:extLst>
                  <a:ext uri="{FF2B5EF4-FFF2-40B4-BE49-F238E27FC236}">
                    <a16:creationId xmlns:a16="http://schemas.microsoft.com/office/drawing/2014/main" id="{890393C7-7080-0C92-732F-A6985ADBB4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06" t="50000" r="42391" b="10763"/>
              <a:stretch/>
            </p:blipFill>
            <p:spPr bwMode="auto">
              <a:xfrm>
                <a:off x="4817446" y="3115212"/>
                <a:ext cx="959548" cy="610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8" name="Picture 14">
                <a:extLst>
                  <a:ext uri="{FF2B5EF4-FFF2-40B4-BE49-F238E27FC236}">
                    <a16:creationId xmlns:a16="http://schemas.microsoft.com/office/drawing/2014/main" id="{BCC89CFE-633D-E1F8-AE93-BEA47523B8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/>
              <a:srcRect l="1550" r="1550"/>
              <a:stretch/>
            </p:blipFill>
            <p:spPr bwMode="auto">
              <a:xfrm>
                <a:off x="7870305" y="3065886"/>
                <a:ext cx="1091973" cy="7737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40" name="Picture 16">
                <a:extLst>
                  <a:ext uri="{FF2B5EF4-FFF2-40B4-BE49-F238E27FC236}">
                    <a16:creationId xmlns:a16="http://schemas.microsoft.com/office/drawing/2014/main" id="{ECBC75C2-EEF4-FF93-2823-98C3295326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/>
              <a:srcRect l="-3224" t="-10349" r="-5759" b="-22552"/>
              <a:stretch/>
            </p:blipFill>
            <p:spPr bwMode="auto">
              <a:xfrm>
                <a:off x="6216068" y="2979460"/>
                <a:ext cx="1703488" cy="8710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37D60B83-5E20-990A-293E-1FA4153AB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43709" y="936569"/>
              <a:ext cx="682410" cy="8581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8B7340F9-D7C4-AF5B-F90B-FAF8F9DEC0E9}"/>
              </a:ext>
            </a:extLst>
          </p:cNvPr>
          <p:cNvSpPr txBox="1"/>
          <p:nvPr/>
        </p:nvSpPr>
        <p:spPr>
          <a:xfrm>
            <a:off x="742593" y="4174502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       </a:t>
            </a:r>
            <a:r>
              <a:rPr lang="pt-BR" sz="2000" dirty="0"/>
              <a:t>O URSO.          O MACACO.           O PATO.           A ONÇA.</a:t>
            </a:r>
          </a:p>
        </p:txBody>
      </p:sp>
      <p:sp>
        <p:nvSpPr>
          <p:cNvPr id="150" name="Google Shape;150;p10"/>
          <p:cNvSpPr txBox="1"/>
          <p:nvPr/>
        </p:nvSpPr>
        <p:spPr>
          <a:xfrm rot="897">
            <a:off x="7563921" y="472872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59C9B1-C34B-4426-97CC-5F0E601A25E8}"/>
              </a:ext>
            </a:extLst>
          </p:cNvPr>
          <p:cNvSpPr txBox="1"/>
          <p:nvPr/>
        </p:nvSpPr>
        <p:spPr>
          <a:xfrm>
            <a:off x="461967" y="605947"/>
            <a:ext cx="7945820" cy="374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175"/>
              </a:lnSpc>
              <a:buClr>
                <a:srgbClr val="EC008C"/>
              </a:buClr>
              <a:buSzPts val="1300"/>
              <a:tabLst>
                <a:tab pos="398145" algn="l"/>
              </a:tabLst>
            </a:pPr>
            <a:r>
              <a:rPr lang="pt-PT" sz="2000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OBSERVE</a:t>
            </a:r>
            <a:r>
              <a:rPr lang="pt-PT" sz="200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00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IMAGEM</a:t>
            </a:r>
            <a:r>
              <a:rPr lang="pt-PT" sz="2000" spc="-1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RESPONDA:</a:t>
            </a:r>
            <a:endParaRPr lang="pt-BR" sz="2000" spc="0" dirty="0">
              <a:effectLst/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899FF8D-2B38-F349-5836-2A283FA7538E}"/>
              </a:ext>
            </a:extLst>
          </p:cNvPr>
          <p:cNvSpPr txBox="1"/>
          <p:nvPr/>
        </p:nvSpPr>
        <p:spPr>
          <a:xfrm>
            <a:off x="371844" y="3651377"/>
            <a:ext cx="76830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spcBef>
                <a:spcPts val="235"/>
              </a:spcBef>
              <a:spcAft>
                <a:spcPts val="0"/>
              </a:spcAft>
              <a:tabLst>
                <a:tab pos="381000" algn="l"/>
              </a:tabLst>
            </a:pP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A.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</a:t>
            </a:r>
            <a:r>
              <a:rPr lang="pt-PT" sz="2000" spc="-3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CIMA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spc="-3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ÁRVORE?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B1DA82B-A2BF-1BD9-563D-A09D24BB35B6}"/>
              </a:ext>
            </a:extLst>
          </p:cNvPr>
          <p:cNvSpPr/>
          <p:nvPr/>
        </p:nvSpPr>
        <p:spPr>
          <a:xfrm>
            <a:off x="886510" y="4148693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E7054DE-2D83-EC70-9B26-79D16B38960A}"/>
              </a:ext>
            </a:extLst>
          </p:cNvPr>
          <p:cNvSpPr/>
          <p:nvPr/>
        </p:nvSpPr>
        <p:spPr>
          <a:xfrm>
            <a:off x="2628592" y="4152619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1883645-359B-D6A6-CD16-606E95EA8048}"/>
              </a:ext>
            </a:extLst>
          </p:cNvPr>
          <p:cNvSpPr/>
          <p:nvPr/>
        </p:nvSpPr>
        <p:spPr>
          <a:xfrm>
            <a:off x="4877001" y="413103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4EC0A34-4734-A3B4-647D-3D412045440F}"/>
              </a:ext>
            </a:extLst>
          </p:cNvPr>
          <p:cNvSpPr/>
          <p:nvPr/>
        </p:nvSpPr>
        <p:spPr>
          <a:xfrm>
            <a:off x="6624501" y="4147979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51822C5-5020-2FCA-619C-4DB0FB82DB07}"/>
              </a:ext>
            </a:extLst>
          </p:cNvPr>
          <p:cNvSpPr txBox="1"/>
          <p:nvPr/>
        </p:nvSpPr>
        <p:spPr>
          <a:xfrm>
            <a:off x="2621810" y="4100226"/>
            <a:ext cx="540689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t-BR" sz="2400" b="1" dirty="0"/>
              <a:t>x</a:t>
            </a:r>
          </a:p>
        </p:txBody>
      </p:sp>
      <p:sp>
        <p:nvSpPr>
          <p:cNvPr id="6" name="Google Shape;158;p20">
            <a:extLst>
              <a:ext uri="{FF2B5EF4-FFF2-40B4-BE49-F238E27FC236}">
                <a16:creationId xmlns:a16="http://schemas.microsoft.com/office/drawing/2014/main" id="{A5D0DBA6-07FE-95AF-C77A-EB70970C15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9584" y="159030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14" name="Google Shape;213;p24">
            <a:extLst>
              <a:ext uri="{FF2B5EF4-FFF2-40B4-BE49-F238E27FC236}">
                <a16:creationId xmlns:a16="http://schemas.microsoft.com/office/drawing/2014/main" id="{E0CE630A-1395-CEF6-94AE-8EBBB8EDDF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7490" y="316111"/>
            <a:ext cx="424543" cy="478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0CA10017-019B-FBBD-0E1D-0489506D9649}"/>
              </a:ext>
            </a:extLst>
          </p:cNvPr>
          <p:cNvGrpSpPr/>
          <p:nvPr/>
        </p:nvGrpSpPr>
        <p:grpSpPr>
          <a:xfrm>
            <a:off x="1175155" y="993313"/>
            <a:ext cx="6660234" cy="2852074"/>
            <a:chOff x="1175155" y="936569"/>
            <a:chExt cx="6660234" cy="2852074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4114C692-A79F-E567-B1FB-616BD6928716}"/>
                </a:ext>
              </a:extLst>
            </p:cNvPr>
            <p:cNvGrpSpPr/>
            <p:nvPr/>
          </p:nvGrpSpPr>
          <p:grpSpPr>
            <a:xfrm>
              <a:off x="1175155" y="1031901"/>
              <a:ext cx="6660234" cy="2756742"/>
              <a:chOff x="2302044" y="1093781"/>
              <a:chExt cx="6660234" cy="2756742"/>
            </a:xfrm>
          </p:grpSpPr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B5434BEB-0AB4-663B-2A28-F4B7CBDAD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27933" y="1093781"/>
                <a:ext cx="2774766" cy="2700025"/>
              </a:xfrm>
              <a:prstGeom prst="rect">
                <a:avLst/>
              </a:prstGeom>
            </p:spPr>
          </p:pic>
          <p:pic>
            <p:nvPicPr>
              <p:cNvPr id="24" name="Picture 10" descr="Conjunto bonito de colcção de patos amarelos">
                <a:extLst>
                  <a:ext uri="{FF2B5EF4-FFF2-40B4-BE49-F238E27FC236}">
                    <a16:creationId xmlns:a16="http://schemas.microsoft.com/office/drawing/2014/main" id="{B7ADC2AD-0535-2274-5A28-0FCF138997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32" t="47037" r="66897" b="12642"/>
              <a:stretch/>
            </p:blipFill>
            <p:spPr bwMode="auto">
              <a:xfrm>
                <a:off x="2302044" y="3116858"/>
                <a:ext cx="458596" cy="6069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12" descr="Conjunto de ursos em diferentes poses. Ícones de animais selvagens do urso marrom. Urso grisalho em pé, sentado e andando.">
                <a:extLst>
                  <a:ext uri="{FF2B5EF4-FFF2-40B4-BE49-F238E27FC236}">
                    <a16:creationId xmlns:a16="http://schemas.microsoft.com/office/drawing/2014/main" id="{83EE92A6-DDB8-E2D2-866B-580877A74F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06" t="50000" r="42391" b="10763"/>
              <a:stretch/>
            </p:blipFill>
            <p:spPr bwMode="auto">
              <a:xfrm>
                <a:off x="4817446" y="3115212"/>
                <a:ext cx="959548" cy="610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4">
                <a:extLst>
                  <a:ext uri="{FF2B5EF4-FFF2-40B4-BE49-F238E27FC236}">
                    <a16:creationId xmlns:a16="http://schemas.microsoft.com/office/drawing/2014/main" id="{03EC41F9-0FB6-CE99-813F-C52C62D7F2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/>
              <a:srcRect l="1550" r="1550"/>
              <a:stretch/>
            </p:blipFill>
            <p:spPr bwMode="auto">
              <a:xfrm>
                <a:off x="7870305" y="3065886"/>
                <a:ext cx="1091973" cy="7737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16">
                <a:extLst>
                  <a:ext uri="{FF2B5EF4-FFF2-40B4-BE49-F238E27FC236}">
                    <a16:creationId xmlns:a16="http://schemas.microsoft.com/office/drawing/2014/main" id="{15093B1D-17CF-031A-FB34-E4E99E59C5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/>
              <a:srcRect l="-3224" t="-10349" r="-5759" b="-22552"/>
              <a:stretch/>
            </p:blipFill>
            <p:spPr bwMode="auto">
              <a:xfrm>
                <a:off x="6216068" y="2979460"/>
                <a:ext cx="1703488" cy="8710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FC000CBB-E7B2-435D-E673-0BDFF1D9E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43709" y="936569"/>
              <a:ext cx="682410" cy="858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282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3607036-9621-D347-F4FB-0EAC2246CBF3}"/>
              </a:ext>
            </a:extLst>
          </p:cNvPr>
          <p:cNvSpPr txBox="1"/>
          <p:nvPr/>
        </p:nvSpPr>
        <p:spPr>
          <a:xfrm>
            <a:off x="565114" y="1735477"/>
            <a:ext cx="63282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B.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EMBAIXO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spc="-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ÁRVORE?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23C13E-D74D-5CAF-AACA-C9D1E8D821D6}"/>
              </a:ext>
            </a:extLst>
          </p:cNvPr>
          <p:cNvSpPr txBox="1"/>
          <p:nvPr/>
        </p:nvSpPr>
        <p:spPr>
          <a:xfrm>
            <a:off x="-473949" y="2673772"/>
            <a:ext cx="63282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tabLst>
                <a:tab pos="372745" algn="l"/>
              </a:tabLst>
            </a:pP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      </a:t>
            </a: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C.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MAIS</a:t>
            </a:r>
            <a:r>
              <a:rPr lang="pt-PT" sz="2000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PERTO</a:t>
            </a:r>
            <a:r>
              <a:rPr lang="pt-PT" sz="2000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pt-PT" sz="2000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LAGO?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AB95F5-00A7-CEA5-6ADE-0119862E7B69}"/>
              </a:ext>
            </a:extLst>
          </p:cNvPr>
          <p:cNvSpPr txBox="1"/>
          <p:nvPr/>
        </p:nvSpPr>
        <p:spPr>
          <a:xfrm>
            <a:off x="-94592" y="3744998"/>
            <a:ext cx="6547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tabLst>
                <a:tab pos="386080" algn="l"/>
              </a:tabLst>
            </a:pPr>
            <a:r>
              <a:rPr lang="pt-PT" sz="2000" b="1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</a:t>
            </a:r>
            <a:r>
              <a:rPr lang="pt-PT" sz="20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D.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MAIS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DISTANTE</a:t>
            </a:r>
            <a:r>
              <a:rPr lang="pt-PT" sz="2000" spc="-6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LAGO?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0E6C580-6B7F-F579-2788-3BE533C7E069}"/>
              </a:ext>
            </a:extLst>
          </p:cNvPr>
          <p:cNvSpPr txBox="1"/>
          <p:nvPr/>
        </p:nvSpPr>
        <p:spPr>
          <a:xfrm>
            <a:off x="565114" y="2162692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96D6666-2952-9C2E-6000-E82C8A4D6EB0}"/>
              </a:ext>
            </a:extLst>
          </p:cNvPr>
          <p:cNvSpPr txBox="1"/>
          <p:nvPr/>
        </p:nvSpPr>
        <p:spPr>
          <a:xfrm>
            <a:off x="565113" y="3290254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52F7EBC-72F2-9CD9-B2C0-C522841FFCA4}"/>
              </a:ext>
            </a:extLst>
          </p:cNvPr>
          <p:cNvSpPr txBox="1"/>
          <p:nvPr/>
        </p:nvSpPr>
        <p:spPr>
          <a:xfrm>
            <a:off x="565113" y="4282027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DEE6A7E-C6BE-E0ED-D989-52DD5DEEC55D}"/>
              </a:ext>
            </a:extLst>
          </p:cNvPr>
          <p:cNvSpPr/>
          <p:nvPr/>
        </p:nvSpPr>
        <p:spPr>
          <a:xfrm>
            <a:off x="727657" y="216239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67A19A1-494A-88BA-D4EE-EE3421D40F4A}"/>
              </a:ext>
            </a:extLst>
          </p:cNvPr>
          <p:cNvSpPr/>
          <p:nvPr/>
        </p:nvSpPr>
        <p:spPr>
          <a:xfrm>
            <a:off x="727657" y="319713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3279604-929C-BB00-11EA-918C4F83152C}"/>
              </a:ext>
            </a:extLst>
          </p:cNvPr>
          <p:cNvSpPr/>
          <p:nvPr/>
        </p:nvSpPr>
        <p:spPr>
          <a:xfrm>
            <a:off x="727657" y="4227393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95B6E74C-814C-1F1A-C574-23C82AB2705C}"/>
              </a:ext>
            </a:extLst>
          </p:cNvPr>
          <p:cNvSpPr/>
          <p:nvPr/>
        </p:nvSpPr>
        <p:spPr>
          <a:xfrm>
            <a:off x="2521991" y="3261936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5819B0C0-1E58-7C60-ED10-9E9CE2E82664}"/>
              </a:ext>
            </a:extLst>
          </p:cNvPr>
          <p:cNvSpPr/>
          <p:nvPr/>
        </p:nvSpPr>
        <p:spPr>
          <a:xfrm>
            <a:off x="6543912" y="213558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36DFBB88-AF88-5275-FE7C-EAE8E04505B9}"/>
              </a:ext>
            </a:extLst>
          </p:cNvPr>
          <p:cNvSpPr/>
          <p:nvPr/>
        </p:nvSpPr>
        <p:spPr>
          <a:xfrm>
            <a:off x="2536201" y="214575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5E3BB9B6-87F5-802E-4E8C-51253017CB5C}"/>
              </a:ext>
            </a:extLst>
          </p:cNvPr>
          <p:cNvSpPr/>
          <p:nvPr/>
        </p:nvSpPr>
        <p:spPr>
          <a:xfrm>
            <a:off x="4735369" y="216239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1C9C52E7-5E37-27E0-9A80-E2FB605C156A}"/>
              </a:ext>
            </a:extLst>
          </p:cNvPr>
          <p:cNvSpPr/>
          <p:nvPr/>
        </p:nvSpPr>
        <p:spPr>
          <a:xfrm>
            <a:off x="2521990" y="428202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55050666-660F-0B60-2EEC-2DBB9E20659E}"/>
              </a:ext>
            </a:extLst>
          </p:cNvPr>
          <p:cNvSpPr/>
          <p:nvPr/>
        </p:nvSpPr>
        <p:spPr>
          <a:xfrm>
            <a:off x="6527288" y="3227105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9A883FE3-9CF2-CD7E-7A7A-EFF681F0085C}"/>
              </a:ext>
            </a:extLst>
          </p:cNvPr>
          <p:cNvSpPr/>
          <p:nvPr/>
        </p:nvSpPr>
        <p:spPr>
          <a:xfrm>
            <a:off x="4735369" y="3217631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A35D9D6-8F23-A019-B9A1-014D2C097AEC}"/>
              </a:ext>
            </a:extLst>
          </p:cNvPr>
          <p:cNvSpPr/>
          <p:nvPr/>
        </p:nvSpPr>
        <p:spPr>
          <a:xfrm>
            <a:off x="6527287" y="4227393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0BCB5A96-E8E2-6864-B152-5414A0F91A6F}"/>
              </a:ext>
            </a:extLst>
          </p:cNvPr>
          <p:cNvSpPr/>
          <p:nvPr/>
        </p:nvSpPr>
        <p:spPr>
          <a:xfrm>
            <a:off x="4735369" y="4282026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  <a:p>
            <a:pPr algn="ctr"/>
            <a:endParaRPr lang="pt-BR" sz="2000" b="1" dirty="0">
              <a:solidFill>
                <a:schemeClr val="tx1"/>
              </a:solidFill>
            </a:endParaRP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A8B6553D-D9CD-7315-D74F-4E31D51695E0}"/>
              </a:ext>
            </a:extLst>
          </p:cNvPr>
          <p:cNvSpPr txBox="1"/>
          <p:nvPr/>
        </p:nvSpPr>
        <p:spPr>
          <a:xfrm rot="897">
            <a:off x="7572707" y="473352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355D2887-144E-E8BC-31F7-1D20B0C26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275" y="266340"/>
            <a:ext cx="566058" cy="504826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383FA11-6362-EEAB-0BC3-7C68F1FD1FEF}"/>
              </a:ext>
            </a:extLst>
          </p:cNvPr>
          <p:cNvGrpSpPr/>
          <p:nvPr/>
        </p:nvGrpSpPr>
        <p:grpSpPr>
          <a:xfrm>
            <a:off x="2539728" y="228934"/>
            <a:ext cx="3565666" cy="1526905"/>
            <a:chOff x="1175155" y="936569"/>
            <a:chExt cx="6660234" cy="2852074"/>
          </a:xfrm>
        </p:grpSpPr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D55254BC-7073-05AA-F5A3-6F9A49EF8072}"/>
                </a:ext>
              </a:extLst>
            </p:cNvPr>
            <p:cNvGrpSpPr/>
            <p:nvPr/>
          </p:nvGrpSpPr>
          <p:grpSpPr>
            <a:xfrm>
              <a:off x="1175155" y="1031901"/>
              <a:ext cx="6660234" cy="2756742"/>
              <a:chOff x="2302044" y="1093781"/>
              <a:chExt cx="6660234" cy="2756742"/>
            </a:xfrm>
          </p:grpSpPr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BB425825-101F-790E-863F-A90FFF786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27933" y="1093781"/>
                <a:ext cx="2774766" cy="2700025"/>
              </a:xfrm>
              <a:prstGeom prst="rect">
                <a:avLst/>
              </a:prstGeom>
            </p:spPr>
          </p:pic>
          <p:pic>
            <p:nvPicPr>
              <p:cNvPr id="34" name="Picture 10" descr="Conjunto bonito de colcção de patos amarelos">
                <a:extLst>
                  <a:ext uri="{FF2B5EF4-FFF2-40B4-BE49-F238E27FC236}">
                    <a16:creationId xmlns:a16="http://schemas.microsoft.com/office/drawing/2014/main" id="{B0E01767-06E3-05E8-B3F8-AE39F50F5D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32" t="47037" r="66897" b="12642"/>
              <a:stretch/>
            </p:blipFill>
            <p:spPr bwMode="auto">
              <a:xfrm>
                <a:off x="2302044" y="3116858"/>
                <a:ext cx="458596" cy="6069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12" descr="Conjunto de ursos em diferentes poses. Ícones de animais selvagens do urso marrom. Urso grisalho em pé, sentado e andando.">
                <a:extLst>
                  <a:ext uri="{FF2B5EF4-FFF2-40B4-BE49-F238E27FC236}">
                    <a16:creationId xmlns:a16="http://schemas.microsoft.com/office/drawing/2014/main" id="{821F7301-6997-EB88-86E5-32DAEFC873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06" t="50000" r="42391" b="10763"/>
              <a:stretch/>
            </p:blipFill>
            <p:spPr bwMode="auto">
              <a:xfrm>
                <a:off x="4817446" y="3115212"/>
                <a:ext cx="959548" cy="610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14">
                <a:extLst>
                  <a:ext uri="{FF2B5EF4-FFF2-40B4-BE49-F238E27FC236}">
                    <a16:creationId xmlns:a16="http://schemas.microsoft.com/office/drawing/2014/main" id="{C1EAD18E-7A57-DD8F-BEF9-AC41EA0667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/>
              <a:srcRect l="1550" r="1550"/>
              <a:stretch/>
            </p:blipFill>
            <p:spPr bwMode="auto">
              <a:xfrm>
                <a:off x="7870305" y="3065886"/>
                <a:ext cx="1091973" cy="7737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16">
                <a:extLst>
                  <a:ext uri="{FF2B5EF4-FFF2-40B4-BE49-F238E27FC236}">
                    <a16:creationId xmlns:a16="http://schemas.microsoft.com/office/drawing/2014/main" id="{125BF832-F68C-318E-CAFD-E4507C389B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/>
              <a:srcRect l="-3224" t="-10349" r="-5759" b="-22552"/>
              <a:stretch/>
            </p:blipFill>
            <p:spPr bwMode="auto">
              <a:xfrm>
                <a:off x="6216068" y="2979460"/>
                <a:ext cx="1703488" cy="8710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2C8EBE44-78E7-C305-FA31-822850411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43709" y="936569"/>
              <a:ext cx="682410" cy="858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160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3607036-9621-D347-F4FB-0EAC2246CBF3}"/>
              </a:ext>
            </a:extLst>
          </p:cNvPr>
          <p:cNvSpPr txBox="1"/>
          <p:nvPr/>
        </p:nvSpPr>
        <p:spPr>
          <a:xfrm>
            <a:off x="411637" y="1661127"/>
            <a:ext cx="63282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B.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EMBAIXO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DA</a:t>
            </a:r>
            <a:r>
              <a:rPr lang="pt-PT" sz="2000" spc="-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ÁRVORE?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23C13E-D74D-5CAF-AACA-C9D1E8D821D6}"/>
              </a:ext>
            </a:extLst>
          </p:cNvPr>
          <p:cNvSpPr txBox="1"/>
          <p:nvPr/>
        </p:nvSpPr>
        <p:spPr>
          <a:xfrm>
            <a:off x="-526611" y="2690161"/>
            <a:ext cx="63282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tabLst>
                <a:tab pos="372745" algn="l"/>
              </a:tabLst>
            </a:pP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      C.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MAIS</a:t>
            </a:r>
            <a:r>
              <a:rPr lang="pt-PT" sz="2000" spc="-4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PERTO</a:t>
            </a:r>
            <a:r>
              <a:rPr lang="pt-PT" sz="2000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</a:t>
            </a:r>
            <a:r>
              <a:rPr lang="pt-PT" sz="2000" spc="-4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LAGO?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FAB95F5-00A7-CEA5-6ADE-0119862E7B69}"/>
              </a:ext>
            </a:extLst>
          </p:cNvPr>
          <p:cNvSpPr txBox="1"/>
          <p:nvPr/>
        </p:nvSpPr>
        <p:spPr>
          <a:xfrm>
            <a:off x="-189842" y="3743258"/>
            <a:ext cx="6547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tabLst>
                <a:tab pos="386080" algn="l"/>
              </a:tabLst>
            </a:pPr>
            <a:r>
              <a:rPr lang="pt-PT" sz="2000" b="1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 </a:t>
            </a:r>
            <a:r>
              <a:rPr lang="pt-PT" sz="2000" b="1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</a:rPr>
              <a:t>D.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QUEM</a:t>
            </a:r>
            <a:r>
              <a:rPr lang="pt-PT" sz="2000" spc="-6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ESTÁ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MAIS</a:t>
            </a:r>
            <a:r>
              <a:rPr lang="pt-PT" sz="2000" spc="-5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DISTANTE</a:t>
            </a:r>
            <a:r>
              <a:rPr lang="pt-PT" sz="2000" spc="-6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5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DO</a:t>
            </a:r>
            <a:r>
              <a:rPr lang="pt-PT" sz="2000" spc="-6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spc="-1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LAGO?</a:t>
            </a:r>
            <a:endParaRPr lang="pt-BR" sz="2000" spc="-5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0E6C580-6B7F-F579-2788-3BE533C7E069}"/>
              </a:ext>
            </a:extLst>
          </p:cNvPr>
          <p:cNvSpPr txBox="1"/>
          <p:nvPr/>
        </p:nvSpPr>
        <p:spPr>
          <a:xfrm>
            <a:off x="565114" y="2162692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96D6666-2952-9C2E-6000-E82C8A4D6EB0}"/>
              </a:ext>
            </a:extLst>
          </p:cNvPr>
          <p:cNvSpPr txBox="1"/>
          <p:nvPr/>
        </p:nvSpPr>
        <p:spPr>
          <a:xfrm>
            <a:off x="565113" y="3290254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52F7EBC-72F2-9CD9-B2C0-C522841FFCA4}"/>
              </a:ext>
            </a:extLst>
          </p:cNvPr>
          <p:cNvSpPr txBox="1"/>
          <p:nvPr/>
        </p:nvSpPr>
        <p:spPr>
          <a:xfrm>
            <a:off x="565113" y="4282027"/>
            <a:ext cx="7514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/>
                </a:solidFill>
              </a:rPr>
              <a:t>          </a:t>
            </a:r>
            <a:r>
              <a:rPr lang="pt-BR" sz="2000" dirty="0">
                <a:solidFill>
                  <a:schemeClr val="tx1"/>
                </a:solidFill>
              </a:rPr>
              <a:t>O URSO.          O MACACO.           O PATO.           A ONÇA.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DEE6A7E-C6BE-E0ED-D989-52DD5DEEC55D}"/>
              </a:ext>
            </a:extLst>
          </p:cNvPr>
          <p:cNvSpPr/>
          <p:nvPr/>
        </p:nvSpPr>
        <p:spPr>
          <a:xfrm>
            <a:off x="762945" y="216239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167A19A1-494A-88BA-D4EE-EE3421D40F4A}"/>
              </a:ext>
            </a:extLst>
          </p:cNvPr>
          <p:cNvSpPr/>
          <p:nvPr/>
        </p:nvSpPr>
        <p:spPr>
          <a:xfrm>
            <a:off x="727657" y="319713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3279604-929C-BB00-11EA-918C4F83152C}"/>
              </a:ext>
            </a:extLst>
          </p:cNvPr>
          <p:cNvSpPr/>
          <p:nvPr/>
        </p:nvSpPr>
        <p:spPr>
          <a:xfrm>
            <a:off x="727657" y="4227393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95B6E74C-814C-1F1A-C574-23C82AB2705C}"/>
              </a:ext>
            </a:extLst>
          </p:cNvPr>
          <p:cNvSpPr/>
          <p:nvPr/>
        </p:nvSpPr>
        <p:spPr>
          <a:xfrm>
            <a:off x="2521991" y="3261936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5819B0C0-1E58-7C60-ED10-9E9CE2E82664}"/>
              </a:ext>
            </a:extLst>
          </p:cNvPr>
          <p:cNvSpPr/>
          <p:nvPr/>
        </p:nvSpPr>
        <p:spPr>
          <a:xfrm>
            <a:off x="6543912" y="213558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36DFBB88-AF88-5275-FE7C-EAE8E04505B9}"/>
              </a:ext>
            </a:extLst>
          </p:cNvPr>
          <p:cNvSpPr/>
          <p:nvPr/>
        </p:nvSpPr>
        <p:spPr>
          <a:xfrm>
            <a:off x="2571489" y="214575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5E3BB9B6-87F5-802E-4E8C-51253017CB5C}"/>
              </a:ext>
            </a:extLst>
          </p:cNvPr>
          <p:cNvSpPr/>
          <p:nvPr/>
        </p:nvSpPr>
        <p:spPr>
          <a:xfrm>
            <a:off x="4735369" y="2162392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1C9C52E7-5E37-27E0-9A80-E2FB605C156A}"/>
              </a:ext>
            </a:extLst>
          </p:cNvPr>
          <p:cNvSpPr/>
          <p:nvPr/>
        </p:nvSpPr>
        <p:spPr>
          <a:xfrm>
            <a:off x="2521990" y="428202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55050666-660F-0B60-2EEC-2DBB9E20659E}"/>
              </a:ext>
            </a:extLst>
          </p:cNvPr>
          <p:cNvSpPr/>
          <p:nvPr/>
        </p:nvSpPr>
        <p:spPr>
          <a:xfrm>
            <a:off x="6527288" y="3227105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9A883FE3-9CF2-CD7E-7A7A-EFF681F0085C}"/>
              </a:ext>
            </a:extLst>
          </p:cNvPr>
          <p:cNvSpPr/>
          <p:nvPr/>
        </p:nvSpPr>
        <p:spPr>
          <a:xfrm>
            <a:off x="4735369" y="3217631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A35D9D6-8F23-A019-B9A1-014D2C097AEC}"/>
              </a:ext>
            </a:extLst>
          </p:cNvPr>
          <p:cNvSpPr/>
          <p:nvPr/>
        </p:nvSpPr>
        <p:spPr>
          <a:xfrm>
            <a:off x="6571678" y="4227393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0BCB5A96-E8E2-6864-B152-5414A0F91A6F}"/>
              </a:ext>
            </a:extLst>
          </p:cNvPr>
          <p:cNvSpPr/>
          <p:nvPr/>
        </p:nvSpPr>
        <p:spPr>
          <a:xfrm>
            <a:off x="4735369" y="4282026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chemeClr val="tx1"/>
              </a:solidFill>
            </a:endParaRPr>
          </a:p>
          <a:p>
            <a:pPr algn="ctr"/>
            <a:r>
              <a:rPr lang="pt-BR" sz="2000" b="1" dirty="0">
                <a:solidFill>
                  <a:schemeClr val="tx1"/>
                </a:solidFill>
              </a:rPr>
              <a:t>x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9" name="Google Shape;158;p20">
            <a:extLst>
              <a:ext uri="{FF2B5EF4-FFF2-40B4-BE49-F238E27FC236}">
                <a16:creationId xmlns:a16="http://schemas.microsoft.com/office/drawing/2014/main" id="{ACACDB21-B740-3E3F-7C8A-38AD950E4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1579" y="193068"/>
            <a:ext cx="197348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sp>
        <p:nvSpPr>
          <p:cNvPr id="2" name="Google Shape;150;p10">
            <a:extLst>
              <a:ext uri="{FF2B5EF4-FFF2-40B4-BE49-F238E27FC236}">
                <a16:creationId xmlns:a16="http://schemas.microsoft.com/office/drawing/2014/main" id="{A8B6553D-D9CD-7315-D74F-4E31D51695E0}"/>
              </a:ext>
            </a:extLst>
          </p:cNvPr>
          <p:cNvSpPr txBox="1"/>
          <p:nvPr/>
        </p:nvSpPr>
        <p:spPr>
          <a:xfrm rot="897">
            <a:off x="7572707" y="473352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213;p24">
            <a:extLst>
              <a:ext uri="{FF2B5EF4-FFF2-40B4-BE49-F238E27FC236}">
                <a16:creationId xmlns:a16="http://schemas.microsoft.com/office/drawing/2014/main" id="{C592693F-91DA-02DB-3D1C-965A87F7DBB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5877" y="294856"/>
            <a:ext cx="424543" cy="478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77448668-6B80-07D1-76F7-844437D25CF8}"/>
              </a:ext>
            </a:extLst>
          </p:cNvPr>
          <p:cNvGrpSpPr/>
          <p:nvPr/>
        </p:nvGrpSpPr>
        <p:grpSpPr>
          <a:xfrm>
            <a:off x="3651843" y="239732"/>
            <a:ext cx="3565666" cy="1526905"/>
            <a:chOff x="1175155" y="936569"/>
            <a:chExt cx="6660234" cy="2852074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9E2AC262-38EB-E5A3-4D43-A348E54E834F}"/>
                </a:ext>
              </a:extLst>
            </p:cNvPr>
            <p:cNvGrpSpPr/>
            <p:nvPr/>
          </p:nvGrpSpPr>
          <p:grpSpPr>
            <a:xfrm>
              <a:off x="1175155" y="1031901"/>
              <a:ext cx="6660234" cy="2756742"/>
              <a:chOff x="2302044" y="1093781"/>
              <a:chExt cx="6660234" cy="2756742"/>
            </a:xfrm>
          </p:grpSpPr>
          <p:pic>
            <p:nvPicPr>
              <p:cNvPr id="34" name="Imagem 33">
                <a:extLst>
                  <a:ext uri="{FF2B5EF4-FFF2-40B4-BE49-F238E27FC236}">
                    <a16:creationId xmlns:a16="http://schemas.microsoft.com/office/drawing/2014/main" id="{369EFE84-DCD8-AAC7-5C75-3167B39C63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927933" y="1093781"/>
                <a:ext cx="2774766" cy="2700025"/>
              </a:xfrm>
              <a:prstGeom prst="rect">
                <a:avLst/>
              </a:prstGeom>
            </p:spPr>
          </p:pic>
          <p:pic>
            <p:nvPicPr>
              <p:cNvPr id="35" name="Picture 10" descr="Conjunto bonito de colcção de patos amarelos">
                <a:extLst>
                  <a:ext uri="{FF2B5EF4-FFF2-40B4-BE49-F238E27FC236}">
                    <a16:creationId xmlns:a16="http://schemas.microsoft.com/office/drawing/2014/main" id="{58155E38-7DD1-275C-2A21-CC03AB589E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32" t="47037" r="66897" b="12642"/>
              <a:stretch/>
            </p:blipFill>
            <p:spPr bwMode="auto">
              <a:xfrm>
                <a:off x="2302044" y="3116858"/>
                <a:ext cx="458596" cy="6069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12" descr="Conjunto de ursos em diferentes poses. Ícones de animais selvagens do urso marrom. Urso grisalho em pé, sentado e andando.">
                <a:extLst>
                  <a:ext uri="{FF2B5EF4-FFF2-40B4-BE49-F238E27FC236}">
                    <a16:creationId xmlns:a16="http://schemas.microsoft.com/office/drawing/2014/main" id="{0B0E7A35-7775-4916-9030-D6B3EAE4E9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06" t="50000" r="42391" b="10763"/>
              <a:stretch/>
            </p:blipFill>
            <p:spPr bwMode="auto">
              <a:xfrm>
                <a:off x="4817446" y="3115212"/>
                <a:ext cx="959548" cy="610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14">
                <a:extLst>
                  <a:ext uri="{FF2B5EF4-FFF2-40B4-BE49-F238E27FC236}">
                    <a16:creationId xmlns:a16="http://schemas.microsoft.com/office/drawing/2014/main" id="{557791F2-EEA9-D151-5E17-EE057F4D83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/>
              <a:srcRect l="1550" r="1550"/>
              <a:stretch/>
            </p:blipFill>
            <p:spPr bwMode="auto">
              <a:xfrm>
                <a:off x="7870305" y="3065886"/>
                <a:ext cx="1091973" cy="7737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16">
                <a:extLst>
                  <a:ext uri="{FF2B5EF4-FFF2-40B4-BE49-F238E27FC236}">
                    <a16:creationId xmlns:a16="http://schemas.microsoft.com/office/drawing/2014/main" id="{F45503C8-826F-CA18-1935-B9A1E86B86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/>
              <a:srcRect l="-3224" t="-10349" r="-5759" b="-22552"/>
              <a:stretch/>
            </p:blipFill>
            <p:spPr bwMode="auto">
              <a:xfrm>
                <a:off x="6216068" y="2979460"/>
                <a:ext cx="1703488" cy="8710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8D192EA8-4332-43A7-5D9F-1B9B8F013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43709" y="936569"/>
              <a:ext cx="682410" cy="858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670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767BB94-0C27-6416-FE30-31F3B16E0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861744"/>
          </a:xfrm>
        </p:spPr>
        <p:txBody>
          <a:bodyPr/>
          <a:lstStyle/>
          <a:p>
            <a:r>
              <a:rPr lang="pt-PT" b="0" dirty="0">
                <a:solidFill>
                  <a:srgbClr val="7030A0"/>
                </a:solidFill>
                <a:effectLst/>
                <a:latin typeface="+mj-lt"/>
                <a:ea typeface="Calibri" panose="020F0502020204030204" pitchFamily="34" charset="0"/>
              </a:rPr>
              <a:t>2.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MACACO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MALUCO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QUER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IR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AO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LAGO.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PARA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QUE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pt-PT" sz="2000" b="0" dirty="0">
                <a:solidFill>
                  <a:srgbClr val="231F20"/>
                </a:solidFill>
                <a:effectLst/>
                <a:latin typeface="+mj-lt"/>
                <a:ea typeface="Calibri" panose="020F0502020204030204" pitchFamily="34" charset="0"/>
              </a:rPr>
              <a:t>LADO </a:t>
            </a:r>
            <a:r>
              <a:rPr lang="pt-PT" sz="2000" b="0" dirty="0">
                <a:effectLst/>
                <a:latin typeface="+mj-lt"/>
                <a:ea typeface="Calibri" panose="020F0502020204030204" pitchFamily="34" charset="0"/>
              </a:rPr>
              <a:t>ELE DEVE VIRAR?</a:t>
            </a:r>
            <a:endParaRPr lang="pt-BR" sz="2000" b="0" dirty="0">
              <a:latin typeface="+mj-lt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53D89EE-48B7-D968-BEBC-AF3BA2CFAD3C}"/>
              </a:ext>
            </a:extLst>
          </p:cNvPr>
          <p:cNvSpPr/>
          <p:nvPr/>
        </p:nvSpPr>
        <p:spPr>
          <a:xfrm>
            <a:off x="727658" y="2108058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E8F26EEE-5195-9FA0-E6FF-37D90484C98A}"/>
              </a:ext>
            </a:extLst>
          </p:cNvPr>
          <p:cNvSpPr/>
          <p:nvPr/>
        </p:nvSpPr>
        <p:spPr>
          <a:xfrm>
            <a:off x="727658" y="2680747"/>
            <a:ext cx="336331" cy="37446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8ACE634-20C2-12C6-EC82-8642D23AD6E1}"/>
              </a:ext>
            </a:extLst>
          </p:cNvPr>
          <p:cNvSpPr txBox="1"/>
          <p:nvPr/>
        </p:nvSpPr>
        <p:spPr>
          <a:xfrm>
            <a:off x="1248946" y="2119098"/>
            <a:ext cx="2548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PARA A DIREITA.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B53B9A7-0658-8FCF-5DA5-14A551F51A27}"/>
              </a:ext>
            </a:extLst>
          </p:cNvPr>
          <p:cNvSpPr txBox="1"/>
          <p:nvPr/>
        </p:nvSpPr>
        <p:spPr>
          <a:xfrm>
            <a:off x="1248945" y="2716574"/>
            <a:ext cx="3128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PARA A ESQUERDA.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780517-5E27-A833-1E62-96EC0658C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298" y="1214251"/>
            <a:ext cx="3128323" cy="1787613"/>
          </a:xfrm>
          <a:prstGeom prst="rect">
            <a:avLst/>
          </a:prstGeom>
        </p:spPr>
      </p:pic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8EE3E179-B72C-105C-DDDA-4AFBC50857C0}"/>
              </a:ext>
            </a:extLst>
          </p:cNvPr>
          <p:cNvSpPr txBox="1"/>
          <p:nvPr/>
        </p:nvSpPr>
        <p:spPr>
          <a:xfrm rot="897">
            <a:off x="7594469" y="459007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304BD04-90AE-BB9F-A994-C80C75103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037" y="229483"/>
            <a:ext cx="566058" cy="504826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D8CD48C-B0CF-BEAF-7B0F-2E72B71C0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126" b="126"/>
          <a:stretch/>
        </p:blipFill>
        <p:spPr bwMode="auto">
          <a:xfrm>
            <a:off x="4849492" y="2322257"/>
            <a:ext cx="192481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6982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4FDED4A5-F347-425E-ADD0-2F8017A9CD72}"/>
</file>

<file path=customXml/itemProps2.xml><?xml version="1.0" encoding="utf-8"?>
<ds:datastoreItem xmlns:ds="http://schemas.openxmlformats.org/officeDocument/2006/customXml" ds:itemID="{EF6AACFB-F748-42AE-B1C2-197831D7037F}"/>
</file>

<file path=customXml/itemProps3.xml><?xml version="1.0" encoding="utf-8"?>
<ds:datastoreItem xmlns:ds="http://schemas.openxmlformats.org/officeDocument/2006/customXml" ds:itemID="{32402290-36D8-43C8-834E-3661FE6C388D}"/>
</file>

<file path=docProps/app.xml><?xml version="1.0" encoding="utf-8"?>
<Properties xmlns="http://schemas.openxmlformats.org/officeDocument/2006/extended-properties" xmlns:vt="http://schemas.openxmlformats.org/officeDocument/2006/docPropsVTypes">
  <TotalTime>2941</TotalTime>
  <Words>2110</Words>
  <Application>Microsoft Office PowerPoint</Application>
  <PresentationFormat>Apresentação na tela (16:9)</PresentationFormat>
  <Paragraphs>230</Paragraphs>
  <Slides>23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Lato</vt:lpstr>
      <vt:lpstr>Grandstander SemiBold</vt:lpstr>
      <vt:lpstr>Grandstander</vt:lpstr>
      <vt:lpstr>Wingdings</vt:lpstr>
      <vt:lpstr>Arial</vt:lpstr>
      <vt:lpstr>Grandstander Medium</vt:lpstr>
      <vt:lpstr>Aptos</vt:lpstr>
      <vt:lpstr>Simple Light</vt:lpstr>
      <vt:lpstr>Apresentação do PowerPoint</vt:lpstr>
      <vt:lpstr>Apresentação do PowerPoint</vt:lpstr>
      <vt:lpstr>CONVERSE COM A TURMA</vt:lpstr>
      <vt:lpstr>BRINCADEIRA NO PÁTIO: “PASSANDO A BOLA”</vt:lpstr>
      <vt:lpstr>Apresentação do PowerPoint</vt:lpstr>
      <vt:lpstr>CORREÇÃO</vt:lpstr>
      <vt:lpstr>Apresentação do PowerPoint</vt:lpstr>
      <vt:lpstr>CORREÇÃO</vt:lpstr>
      <vt:lpstr>2. O MACACO MALUCO QUER IR AO LAGO. PARA QUE LADO ELE DEVE VIRAR?</vt:lpstr>
      <vt:lpstr>2. O MACACO MALUCO QUER IR AO LAGO. PARA QUE LADO ELE DEVE VIRAR?</vt:lpstr>
      <vt:lpstr>3. OBSERVE OS DESENHOS ABAIXO E COMPLETE AS FRASES COM DIREITA OU ESQUERDA. </vt:lpstr>
      <vt:lpstr>3. OBSERVE OS DESENHOS ABAIXO E COMPLETE AS FRASES COM DIREITA OU ESQUERDA. </vt:lpstr>
      <vt:lpstr>Apresentação do PowerPoint</vt:lpstr>
      <vt:lpstr>Apresentação do PowerPoint</vt:lpstr>
      <vt:lpstr>4. OBSERVE A SALA DE AULA E DESCUBRA O NOME  DE CADA CRIANÇA. LEIA AS AFIRMAÇÕES A SEGUIR.</vt:lpstr>
      <vt:lpstr>Apresentação do PowerPoint</vt:lpstr>
      <vt:lpstr>Apresentação do PowerPoint</vt:lpstr>
      <vt:lpstr>5. OBSERVE A SUA SALA DE AULA E RESPONDA:</vt:lpstr>
      <vt:lpstr>5. OBSERVE A SUA SALA DE AULA E RESPONDA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36</cp:revision>
  <dcterms:modified xsi:type="dcterms:W3CDTF">2024-11-22T17:15:29Z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