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81" r:id="rId6"/>
    <p:sldId id="261" r:id="rId7"/>
    <p:sldId id="262" r:id="rId8"/>
    <p:sldId id="289" r:id="rId9"/>
    <p:sldId id="276" r:id="rId10"/>
    <p:sldId id="282" r:id="rId11"/>
    <p:sldId id="277" r:id="rId12"/>
    <p:sldId id="284" r:id="rId13"/>
    <p:sldId id="278" r:id="rId14"/>
    <p:sldId id="279" r:id="rId15"/>
    <p:sldId id="285" r:id="rId16"/>
    <p:sldId id="275" r:id="rId17"/>
    <p:sldId id="288" r:id="rId18"/>
    <p:sldId id="263" r:id="rId19"/>
    <p:sldId id="265" r:id="rId20"/>
    <p:sldId id="266" r:id="rId21"/>
    <p:sldId id="268" r:id="rId22"/>
  </p:sldIdLst>
  <p:sldSz cx="9144000" cy="5143500" type="screen16x9"/>
  <p:notesSz cx="6858000" cy="9144000"/>
  <p:embeddedFontLst>
    <p:embeddedFont>
      <p:font typeface="Grandstander" panose="020B0604020202020204" charset="0"/>
      <p:regular r:id="rId24"/>
      <p:bold r:id="rId25"/>
      <p:italic r:id="rId26"/>
      <p:boldItalic r:id="rId27"/>
    </p:embeddedFont>
    <p:embeddedFont>
      <p:font typeface="Grandstander Medium" panose="020B0604020202020204" charset="0"/>
      <p:regular r:id="rId28"/>
      <p:bold r:id="rId29"/>
      <p:italic r:id="rId30"/>
      <p:boldItalic r:id="rId31"/>
    </p:embeddedFont>
    <p:embeddedFont>
      <p:font typeface="Grandstander SemiBold" panose="020B0604020202020204" charset="0"/>
      <p:regular r:id="rId32"/>
      <p:bold r:id="rId33"/>
      <p:italic r:id="rId34"/>
      <p:boldItalic r:id="rId35"/>
    </p:embeddedFont>
    <p:embeddedFont>
      <p:font typeface="Lato" panose="020F0502020204030203" pitchFamily="34" charset="0"/>
      <p:regular r:id="rId36"/>
      <p:bold r:id="rId37"/>
      <p:italic r:id="rId38"/>
      <p:boldItalic r:id="rId39"/>
    </p:embeddedFont>
    <p:embeddedFont>
      <p:font typeface="Verdana" panose="020B0604030504040204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C02D012-0CF2-07AD-4F6E-C55C46E7E897}" name="Yara Regina Kositis" initials="YK" userId="ffd25005068dc11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CC"/>
    <a:srgbClr val="952768"/>
    <a:srgbClr val="F3D1E5"/>
    <a:srgbClr val="E9DB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75819" autoAdjust="0"/>
  </p:normalViewPr>
  <p:slideViewPr>
    <p:cSldViewPr snapToGrid="0" showGuides="1">
      <p:cViewPr varScale="1">
        <p:scale>
          <a:sx n="106" d="100"/>
          <a:sy n="106" d="100"/>
        </p:scale>
        <p:origin x="1032" y="90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40" d="100"/>
          <a:sy n="140" d="100"/>
        </p:scale>
        <p:origin x="2616" y="-331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ableStyles" Target="tableStyles.xml"/><Relationship Id="rId50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presProps" Target="presProps.xml"/><Relationship Id="rId52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87EE40C0-8EF6-4419-B5E0-7277D78188EC}"/>
    <pc:docChg chg="custSel modSld">
      <pc:chgData name="Viviane Da Costa Batista Pereira" userId="b305db61-b707-4b19-b05e-6db442671656" providerId="ADAL" clId="{87EE40C0-8EF6-4419-B5E0-7277D78188EC}" dt="2024-11-22T17:38:40.059" v="79" actId="6549"/>
      <pc:docMkLst>
        <pc:docMk/>
      </pc:docMkLst>
      <pc:sldChg chg="modSp mod modNotesTx">
        <pc:chgData name="Viviane Da Costa Batista Pereira" userId="b305db61-b707-4b19-b05e-6db442671656" providerId="ADAL" clId="{87EE40C0-8EF6-4419-B5E0-7277D78188EC}" dt="2024-11-22T17:35:05.620" v="60"/>
        <pc:sldMkLst>
          <pc:docMk/>
          <pc:sldMk cId="0" sldId="258"/>
        </pc:sldMkLst>
        <pc:graphicFrameChg chg="mod modGraphic">
          <ac:chgData name="Viviane Da Costa Batista Pereira" userId="b305db61-b707-4b19-b05e-6db442671656" providerId="ADAL" clId="{87EE40C0-8EF6-4419-B5E0-7277D78188EC}" dt="2024-11-22T17:35:05.620" v="60"/>
          <ac:graphicFrameMkLst>
            <pc:docMk/>
            <pc:sldMk cId="0" sldId="258"/>
            <ac:graphicFrameMk id="6" creationId="{00000000-0000-0000-0000-000000000000}"/>
          </ac:graphicFrameMkLst>
        </pc:graphicFrameChg>
      </pc:sldChg>
      <pc:sldChg chg="modNotesTx">
        <pc:chgData name="Viviane Da Costa Batista Pereira" userId="b305db61-b707-4b19-b05e-6db442671656" providerId="ADAL" clId="{87EE40C0-8EF6-4419-B5E0-7277D78188EC}" dt="2024-11-22T17:37:10.680" v="62" actId="6549"/>
        <pc:sldMkLst>
          <pc:docMk/>
          <pc:sldMk cId="0" sldId="277"/>
        </pc:sldMkLst>
      </pc:sldChg>
      <pc:sldChg chg="modNotesTx">
        <pc:chgData name="Viviane Da Costa Batista Pereira" userId="b305db61-b707-4b19-b05e-6db442671656" providerId="ADAL" clId="{87EE40C0-8EF6-4419-B5E0-7277D78188EC}" dt="2024-11-22T17:37:54.141" v="77" actId="20577"/>
        <pc:sldMkLst>
          <pc:docMk/>
          <pc:sldMk cId="0" sldId="278"/>
        </pc:sldMkLst>
      </pc:sldChg>
      <pc:sldChg chg="modNotesTx">
        <pc:chgData name="Viviane Da Costa Batista Pereira" userId="b305db61-b707-4b19-b05e-6db442671656" providerId="ADAL" clId="{87EE40C0-8EF6-4419-B5E0-7277D78188EC}" dt="2024-11-22T17:38:12.896" v="78" actId="6549"/>
        <pc:sldMkLst>
          <pc:docMk/>
          <pc:sldMk cId="0" sldId="279"/>
        </pc:sldMkLst>
      </pc:sldChg>
      <pc:sldChg chg="modNotesTx">
        <pc:chgData name="Viviane Da Costa Batista Pereira" userId="b305db61-b707-4b19-b05e-6db442671656" providerId="ADAL" clId="{87EE40C0-8EF6-4419-B5E0-7277D78188EC}" dt="2024-11-22T17:37:43.143" v="76" actId="5793"/>
        <pc:sldMkLst>
          <pc:docMk/>
          <pc:sldMk cId="0" sldId="284"/>
        </pc:sldMkLst>
      </pc:sldChg>
      <pc:sldChg chg="modNotesTx">
        <pc:chgData name="Viviane Da Costa Batista Pereira" userId="b305db61-b707-4b19-b05e-6db442671656" providerId="ADAL" clId="{87EE40C0-8EF6-4419-B5E0-7277D78188EC}" dt="2024-11-22T17:38:40.059" v="79" actId="6549"/>
        <pc:sldMkLst>
          <pc:docMk/>
          <pc:sldMk cId="0" sldId="288"/>
        </pc:sldMkLst>
      </pc:sldChg>
      <pc:sldChg chg="modNotesTx">
        <pc:chgData name="Viviane Da Costa Batista Pereira" userId="b305db61-b707-4b19-b05e-6db442671656" providerId="ADAL" clId="{87EE40C0-8EF6-4419-B5E0-7277D78188EC}" dt="2024-11-22T17:36:09.047" v="61" actId="6549"/>
        <pc:sldMkLst>
          <pc:docMk/>
          <pc:sldMk cId="4224351701" sldId="28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lnSpc>
                <a:spcPct val="107000"/>
              </a:lnSpc>
              <a:spcAft>
                <a:spcPts val="800"/>
              </a:spcAft>
              <a:buFontTx/>
              <a:buNone/>
            </a:pPr>
            <a:r>
              <a:rPr lang="pt-BR" sz="1200" u="none" strike="noStrike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Caro professor, </a:t>
            </a:r>
            <a:endParaRPr lang="pt-BR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indent="0">
              <a:lnSpc>
                <a:spcPct val="107000"/>
              </a:lnSpc>
              <a:spcAft>
                <a:spcPts val="800"/>
              </a:spcAft>
              <a:buFontTx/>
              <a:buNone/>
            </a:pPr>
            <a:r>
              <a:rPr lang="pt-BR" sz="1200" u="none" strike="noStrike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 aulas anteriores, os estudantes foram convidados a refletir sobre os dias da semana. Se necessário, diga-lhes que o primeiro dia da semana é o domingo. Segunda-feira a sexta-feira são chamados de dias da semana ou dias úteis, porque são os dias em que boa parte da população trabalha, mas tem muita gente/profissionais que trabalham aos finais de semana e folgam em outros dias da semana. O domingo é o primeiro dia e o sábado é o último dia da semana. </a:t>
            </a:r>
            <a:endParaRPr lang="pt-BR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200" u="none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Explore o quadro com a turma. </a:t>
            </a:r>
          </a:p>
          <a:p>
            <a:pPr marL="158750" indent="0">
              <a:buNone/>
            </a:pPr>
            <a:r>
              <a:rPr lang="pt-BR" dirty="0"/>
              <a:t>Para esta atividade, os estudantes terão que cruzar duas informações de cada vez. Quais dias eles dormem cedo, quais dias eles arrumam os brinquedos e quais dias da semana a Gabriela tem que arrumar seus brinquedos. </a:t>
            </a:r>
          </a:p>
          <a:p>
            <a:pPr marL="158750" indent="0">
              <a:buNone/>
            </a:pPr>
            <a:r>
              <a:rPr lang="pt-BR" dirty="0"/>
              <a:t>Informe-os que a mãe de Gabriela fez uma rotina semanal das tarefas. </a:t>
            </a:r>
          </a:p>
          <a:p>
            <a:pPr marL="158750" indent="0">
              <a:buNone/>
            </a:pPr>
            <a:r>
              <a:rPr lang="pt-BR" dirty="0"/>
              <a:t>Pergunte se eles já viram alguém da família registrar suas rotinas. </a:t>
            </a:r>
          </a:p>
          <a:p>
            <a:pPr marL="158750" indent="0">
              <a:buNone/>
            </a:pPr>
            <a:r>
              <a:rPr lang="pt-BR" dirty="0"/>
              <a:t>As discussões poderão trazer muitas informações do cotidiano de seus estudantes. Registre, nos seus apontamentos, o que mais lhe chamar a atenção.</a:t>
            </a:r>
          </a:p>
          <a:p>
            <a:pPr marL="158750" indent="0"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09353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Peça para os estudantes circularem todos os dias em que Flávio teve aula de dança. Informe que este é um procedimento comum das pessoas ao usarem os calendários para destacar os dias em que elas têm compromissos. 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docs-Calibri"/>
              </a:rPr>
              <a:t>(EF02MA18) Indicar a duração de intervalos de tempo entre duas datas, como dias da semana e meses do ano, utilizando calendário, para planejamentos e organização de agenda.</a:t>
            </a: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4" name="Google Shape;18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</a:rPr>
              <a:t>Caro professor,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</a:rPr>
              <a:t>Providencie, com antecedência, o calendário do mês de janeiro. Organize uma roda de conversa para explorar o calendário do mês vigente com a sua turma.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</a:rPr>
              <a:t>Pergunte o mês que estamos, a data, o dia da semana, que dia será amanhã, quantos dias faltam para o final de semana, se temos algum aniversário neste mês, se temos algum feriado, informando que na maioria dos calendários, os feriados e o sábado e domingo ficam destacados em outra cor.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</a:rPr>
              <a:t>Lance o desafio: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defRPr/>
            </a:pPr>
            <a:r>
              <a:rPr lang="pt-BR" sz="1200" i="1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</a:rPr>
              <a:t>Que dia da semana foi o dia 18 de janeiro?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</a:rPr>
              <a:t>Pergunte</a:t>
            </a:r>
            <a:r>
              <a:rPr lang="pt-BR" sz="1200" dirty="0">
                <a:solidFill>
                  <a:srgbClr val="231F20"/>
                </a:solidFill>
                <a:latin typeface="+mj-lt"/>
                <a:ea typeface="Times New Roman" panose="02020603050405020304" pitchFamily="18" charset="0"/>
              </a:rPr>
              <a:t> a eles</a:t>
            </a:r>
            <a:r>
              <a:rPr lang="pt-BR" sz="120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</a:rPr>
              <a:t>: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defRPr/>
            </a:pPr>
            <a:r>
              <a:rPr lang="pt-BR" sz="1200" i="1" u="none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</a:rPr>
              <a:t>Como Juliana destacou esse dia no seu calendário</a:t>
            </a:r>
            <a:r>
              <a:rPr lang="pt-BR" sz="1200" i="1" dirty="0">
                <a:solidFill>
                  <a:srgbClr val="231F20"/>
                </a:solidFill>
                <a:latin typeface="+mj-lt"/>
                <a:ea typeface="Times New Roman" panose="02020603050405020304" pitchFamily="18" charset="0"/>
              </a:rPr>
              <a:t>? </a:t>
            </a:r>
            <a:r>
              <a:rPr lang="pt-BR" sz="120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</a:rPr>
              <a:t>(Espera-se que digam que ela circulou/pintou ou fez qualquer outra marcação para destacá-lo). </a:t>
            </a:r>
          </a:p>
        </p:txBody>
      </p:sp>
      <p:sp>
        <p:nvSpPr>
          <p:cNvPr id="117" name="Google Shape;11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Caro professor, </a:t>
            </a:r>
          </a:p>
          <a:p>
            <a:pPr marL="0" indent="0" eaLnBrk="0" hangingPunct="0">
              <a:lnSpc>
                <a:spcPct val="108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Proponha</a:t>
            </a:r>
            <a:r>
              <a:rPr lang="pt-BR" sz="1800" spc="-7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que</a:t>
            </a:r>
            <a:r>
              <a:rPr lang="pt-BR" sz="1800" spc="-7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cada</a:t>
            </a:r>
            <a:r>
              <a:rPr lang="pt-BR" sz="1800" spc="-6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estudante,</a:t>
            </a:r>
            <a:r>
              <a:rPr lang="pt-BR" sz="1800" spc="-7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ao</a:t>
            </a:r>
            <a:r>
              <a:rPr lang="pt-BR" sz="1800" spc="-6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escolher</a:t>
            </a:r>
            <a:r>
              <a:rPr lang="pt-BR" sz="1800" spc="-7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</a:t>
            </a:r>
            <a:r>
              <a:rPr lang="pt-BR" sz="1800" spc="-6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seu</a:t>
            </a:r>
            <a:r>
              <a:rPr lang="pt-BR" sz="1800" spc="-7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dia</a:t>
            </a:r>
            <a:r>
              <a:rPr lang="pt-BR" sz="1800" spc="-7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</a:t>
            </a:r>
            <a:r>
              <a:rPr lang="pt-BR" sz="1800" spc="-6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semana</a:t>
            </a:r>
            <a:r>
              <a:rPr lang="pt-BR" sz="1800" spc="-7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preferido, verifique</a:t>
            </a:r>
            <a:r>
              <a:rPr lang="pt-BR" sz="1800" spc="-7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quais são </a:t>
            </a:r>
            <a:r>
              <a:rPr lang="pt-BR" sz="1800" spc="-6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os dias do mês (correspondentes ao dia da semana preferido deles)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 partir da observação do calendário do mês exposto.</a:t>
            </a:r>
            <a:endParaRPr lang="pt-BR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eaLnBrk="0" hangingPunct="0">
              <a:lnSpc>
                <a:spcPct val="108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Distribua</a:t>
            </a:r>
            <a:r>
              <a:rPr lang="pt-BR" sz="1800" spc="-7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uma</a:t>
            </a:r>
            <a:r>
              <a:rPr lang="pt-BR" sz="1800" spc="-6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folha</a:t>
            </a:r>
            <a:r>
              <a:rPr lang="pt-BR" sz="1800" spc="-7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para cada estudante 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</a:t>
            </a:r>
            <a:r>
              <a:rPr lang="pt-BR" sz="1800" spc="-6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solicite</a:t>
            </a:r>
            <a:r>
              <a:rPr lang="pt-BR" sz="1800" spc="-7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que</a:t>
            </a:r>
            <a:r>
              <a:rPr lang="pt-BR" sz="1800" spc="-6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cada</a:t>
            </a:r>
            <a:r>
              <a:rPr lang="pt-BR" sz="1800" spc="-7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um</a:t>
            </a:r>
            <a:r>
              <a:rPr lang="pt-BR" sz="1800" spc="-6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planeje</a:t>
            </a:r>
            <a:r>
              <a:rPr lang="pt-BR" sz="1800" spc="-7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</a:t>
            </a:r>
            <a:r>
              <a:rPr lang="pt-BR" sz="1800" spc="-6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dia</a:t>
            </a:r>
            <a:r>
              <a:rPr lang="pt-BR" sz="1800" spc="-7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escolhido,</a:t>
            </a:r>
            <a:r>
              <a:rPr lang="pt-BR" sz="1800" spc="-6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confeccionando</a:t>
            </a:r>
            <a:r>
              <a:rPr lang="pt-BR" sz="1800" spc="-7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uma</a:t>
            </a:r>
            <a:r>
              <a:rPr lang="pt-BR" sz="1800" spc="-6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espécie de “Agenda do dia” para, depois, trocá-la com a de um colega.</a:t>
            </a:r>
          </a:p>
          <a:p>
            <a:pPr marL="0" indent="0" eaLnBrk="0" hangingPunct="0">
              <a:lnSpc>
                <a:spcPct val="108000"/>
              </a:lnSpc>
              <a:spcBef>
                <a:spcPts val="10"/>
              </a:spcBef>
              <a:spcAft>
                <a:spcPts val="0"/>
              </a:spcAft>
              <a:buNone/>
            </a:pPr>
            <a:endParaRPr lang="pt-BR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Caro professor, </a:t>
            </a:r>
            <a:endParaRPr lang="pt-BR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8890" indent="0" eaLnBrk="0" hangingPunct="0">
              <a:lnSpc>
                <a:spcPct val="108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Estimule os estudantes a pensar sobre o que fazem ou o que vão fazer nos diferentes períodos do dia por meio de questionamentos:</a:t>
            </a:r>
          </a:p>
          <a:p>
            <a:pPr marL="342900" lvl="0" indent="-342900" eaLnBrk="0" hangingPunct="0">
              <a:spcBef>
                <a:spcPts val="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que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você</a:t>
            </a:r>
            <a:r>
              <a:rPr lang="pt-BR" sz="1200" i="1" spc="-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faz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ao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acordar?</a:t>
            </a:r>
            <a:endParaRPr lang="pt-BR" sz="12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Qual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é a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sua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primeira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atividade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do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dia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durante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semana?</a:t>
            </a:r>
            <a:endParaRPr lang="pt-BR" sz="12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</a:t>
            </a:r>
            <a:r>
              <a:rPr lang="pt-BR" sz="1200" i="1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no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sábado</a:t>
            </a:r>
            <a:r>
              <a:rPr lang="pt-BR" sz="12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domingo,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qual é a</a:t>
            </a:r>
            <a:r>
              <a:rPr lang="pt-BR" sz="12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sua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primeira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atividade?</a:t>
            </a:r>
            <a:endParaRPr lang="pt-BR" sz="12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 que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horas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do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dia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voc</a:t>
            </a:r>
            <a:r>
              <a:rPr lang="pt-BR" sz="12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ê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costuma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almoçar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?</a:t>
            </a:r>
            <a:endParaRPr lang="pt-BR" sz="12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4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que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você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faz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após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almoço?</a:t>
            </a:r>
            <a:endParaRPr lang="pt-BR" sz="12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 que</a:t>
            </a:r>
            <a:r>
              <a:rPr lang="pt-BR" sz="1200" i="1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horas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você</a:t>
            </a:r>
            <a:r>
              <a:rPr lang="pt-BR" sz="12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costuma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fazer</a:t>
            </a:r>
            <a:r>
              <a:rPr lang="pt-BR" sz="12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tarefa</a:t>
            </a:r>
            <a:r>
              <a:rPr lang="pt-BR" sz="12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de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casa?</a:t>
            </a:r>
            <a:endParaRPr lang="pt-BR" sz="12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Você</a:t>
            </a:r>
            <a:r>
              <a:rPr lang="pt-BR" sz="1200" i="1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usa</a:t>
            </a:r>
            <a:r>
              <a:rPr lang="pt-BR" sz="1200" i="1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</a:t>
            </a:r>
            <a:r>
              <a:rPr lang="pt-BR" sz="1200" i="1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celular/computador/tablet</a:t>
            </a:r>
            <a:r>
              <a:rPr lang="pt-BR" sz="1200" i="1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em</a:t>
            </a:r>
            <a:r>
              <a:rPr lang="pt-BR" sz="1200" i="1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qual</a:t>
            </a:r>
            <a:r>
              <a:rPr lang="pt-BR" sz="1200" i="1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período</a:t>
            </a:r>
            <a:r>
              <a:rPr lang="pt-BR" sz="1200" i="1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do</a:t>
            </a:r>
            <a:r>
              <a:rPr lang="pt-BR" sz="1200" i="1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dia?</a:t>
            </a: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200" i="1" dirty="0">
                <a:effectLst/>
                <a:latin typeface="+mn-lt"/>
                <a:ea typeface="Times New Roman" panose="02020603050405020304" pitchFamily="18" charset="0"/>
              </a:rPr>
              <a:t> 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Você</a:t>
            </a:r>
            <a:r>
              <a:rPr lang="pt-BR" sz="1200" i="1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costuma</a:t>
            </a:r>
            <a:r>
              <a:rPr lang="pt-BR" sz="1200" i="1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dormir</a:t>
            </a:r>
            <a:r>
              <a:rPr lang="pt-BR" sz="1200" i="1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cedo?</a:t>
            </a:r>
            <a:endParaRPr lang="pt-BR" sz="12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indent="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Auxilie-os a organizar uma agenda para o dia dentro da realidade que eles vivenciam com suas famílias.</a:t>
            </a:r>
          </a:p>
          <a:p>
            <a:pPr marL="0" indent="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endParaRPr lang="pt-BR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Leia o poema com a  turma e pergunte: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Wingdings" panose="05000000000000000000" pitchFamily="2" charset="2"/>
              <a:buChar char="Ø"/>
              <a:defRPr/>
            </a:pPr>
            <a:r>
              <a:rPr lang="pt-BR" i="1" dirty="0"/>
              <a:t>Vocês </a:t>
            </a:r>
            <a:r>
              <a:rPr lang="pt-BR" sz="1100" i="1" kern="0" dirty="0">
                <a:solidFill>
                  <a:srgbClr val="00261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observam a passagem do tempo nesta poesia?</a:t>
            </a:r>
            <a:endParaRPr lang="pt-BR"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Agrupe a turma em grupos de quatro estudantes, garantindo que as duplas, que fizeram a agenda, estejam juntas neste agrupamento.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48" name="Google Shape;14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lvl="0" indent="0">
              <a:buNone/>
            </a:pPr>
            <a:r>
              <a:rPr lang="pt-BR" dirty="0"/>
              <a:t>Com os estudantes agrupados, peça-lhes para escreverem, no quadro, os dias da semana e, depois, circularem o 2</a:t>
            </a:r>
            <a:r>
              <a:rPr lang="pt-BR" u="sng" baseline="30000" dirty="0"/>
              <a:t>o</a:t>
            </a:r>
            <a:r>
              <a:rPr lang="pt-BR" dirty="0"/>
              <a:t> dia da semana. Acompanhe-os nos agrupamentos e dê mais atenção àqueles estudantes que apresentam dificuldades na aprendizagem. Veja quais estudantes precisarão do calendário como apoio para realizar a atividade.</a:t>
            </a:r>
          </a:p>
        </p:txBody>
      </p:sp>
      <p:sp>
        <p:nvSpPr>
          <p:cNvPr id="155" name="Google Shape;15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55" name="Google Shape;15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54206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100" u="none" strike="noStrike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Caro professor, </a:t>
            </a:r>
            <a:endParaRPr lang="pt-B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100" u="none" strike="noStrike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 aulas anteriores, os estudantes foram convidados a refletir sobre os dias da semana. Se necessário, diga-lhes que o primeiro dia da semana é o domingo. Segunda-feira a sexta-feira são chamados de dias da semana ou dias úteis, porque são os dias em que boa parte da população trabalha, mas tem muita gente/profissionais que trabalham aos finais de semana e folgam em outros dias da semana. O domingo é o primeiro dia e o sábado é o último dia da semana. </a:t>
            </a:r>
            <a:endParaRPr lang="pt-B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indent="0">
              <a:buNone/>
            </a:pPr>
            <a:endParaRPr lang="pt-B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lang="pt-BR" dirty="0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 panose="020B0604020202020204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2000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 dirty="0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lang="pt-BR" dirty="0"/>
          </a:p>
        </p:txBody>
      </p:sp>
      <p:sp>
        <p:nvSpPr>
          <p:cNvPr id="78" name="Google Shape;7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9" name="Google Shape;7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0" name="Google Shape;80;p16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 panose="020B0604020202020204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None/>
              <a:defRPr sz="20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lang="pt-BR" dirty="0"/>
          </a:p>
        </p:txBody>
      </p:sp>
      <p:sp>
        <p:nvSpPr>
          <p:cNvPr id="85" name="Google Shape;85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6" name="Google Shape;86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7" name="Google Shape;87;p18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 panose="020B0604020202020204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None/>
              <a:defRPr sz="20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9c03e3d857_0_1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lang="pt-BR" dirty="0"/>
          </a:p>
        </p:txBody>
      </p:sp>
      <p:sp>
        <p:nvSpPr>
          <p:cNvPr id="92" name="Google Shape;92;g29c03e3d857_0_15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3" name="Google Shape;93;g29c03e3d857_0_15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 panose="020B0604020202020204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4" name="Google Shape;94;g29c03e3d857_0_15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None/>
              <a:defRPr sz="20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  <p:sp>
        <p:nvSpPr>
          <p:cNvPr id="95" name="Google Shape;95;g29c03e3d857_0_15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lang="pt-BR" dirty="0"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●"/>
              <a:defRPr sz="20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●"/>
              <a:defRPr sz="20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 panose="020B0604020202020204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lang="pt-BR" dirty="0"/>
          </a:p>
        </p:txBody>
      </p:sp>
      <p:sp>
        <p:nvSpPr>
          <p:cNvPr id="29" name="Google Shape;29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0" name="Google Shape;30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1" name="Google Shape;31;p1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 panose="020B0604020202020204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None/>
              <a:defRPr sz="20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1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lang="pt-BR" dirty="0"/>
          </a:p>
        </p:txBody>
      </p:sp>
      <p:sp>
        <p:nvSpPr>
          <p:cNvPr id="36" name="Google Shape;36;g29c03e3d857_0_1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" name="Google Shape;37;g29c03e3d857_0_14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 panose="020B0604020202020204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g29c03e3d857_0_14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None/>
              <a:defRPr sz="20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  <p:sp>
        <p:nvSpPr>
          <p:cNvPr id="39" name="Google Shape;39;g29c03e3d857_0_14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  <p:sp>
        <p:nvSpPr>
          <p:cNvPr id="40" name="Google Shape;40;g29c03e3d857_0_14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lang="pt-BR" dirty="0"/>
          </a:p>
        </p:txBody>
      </p:sp>
      <p:sp>
        <p:nvSpPr>
          <p:cNvPr id="43" name="Google Shape;43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5" name="Google Shape;45;p15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 panose="020B0604020202020204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None/>
              <a:defRPr sz="20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lang="pt-BR" dirty="0"/>
          </a:p>
        </p:txBody>
      </p:sp>
      <p:sp>
        <p:nvSpPr>
          <p:cNvPr id="50" name="Google Shape;50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1" name="Google Shape;51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2" name="Google Shape;52;p17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 panose="020B0604020202020204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53" name="Google Shape;53;p17"/>
          <p:cNvPicPr preferRelativeResize="0"/>
          <p:nvPr/>
        </p:nvPicPr>
        <p:blipFill rotWithShape="1">
          <a:blip r:embed="rId3"/>
          <a:srcRect l="15588" r="14095"/>
          <a:stretch>
            <a:fillRect/>
          </a:stretch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●"/>
              <a:defRPr sz="20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lang="pt-BR" dirty="0"/>
          </a:p>
        </p:txBody>
      </p:sp>
      <p:sp>
        <p:nvSpPr>
          <p:cNvPr id="57" name="Google Shape;57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8" name="Google Shape;58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9" name="Google Shape;59;p1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 panose="020B0604020202020204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 panose="020F0502020204030203"/>
              <a:buNone/>
              <a:defRPr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 panose="020F0502020204030203"/>
              <a:buChar char="○"/>
              <a:defRPr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 panose="020F0502020204030203"/>
              <a:buChar char="○"/>
              <a:defRPr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 panose="020F0502020204030203"/>
              <a:buChar char="○"/>
              <a:defRPr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 panose="020F0502020204030203"/>
              <a:buChar char="○"/>
              <a:defRPr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 panose="020F0502020204030203"/>
              <a:buChar char="○"/>
              <a:defRPr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 panose="020F0502020204030203"/>
              <a:buChar char="○"/>
              <a:defRPr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 panose="020F0502020204030203"/>
              <a:buChar char="○"/>
              <a:defRPr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 panose="020F0502020204030203"/>
              <a:buChar char="○"/>
              <a:defRPr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63" name="Google Shape;63;p11"/>
            <p:cNvPicPr preferRelativeResize="0"/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" name="Google Shape;65;p11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 panose="020B0604020202020204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lang="pt-BR" dirty="0"/>
          </a:p>
        </p:txBody>
      </p:sp>
      <p:sp>
        <p:nvSpPr>
          <p:cNvPr id="71" name="Google Shape;71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2" name="Google Shape;72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3" name="Google Shape;73;p1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 panose="020B0604020202020204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None/>
              <a:defRPr sz="20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 panose="020F0502020204030203"/>
              <a:buNone/>
              <a:defRPr sz="26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lang="pt-BR"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 panose="020F0502020204030203"/>
              <a:buChar char="●"/>
              <a:defRPr sz="16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 panose="020F0502020204030203"/>
              <a:buChar char="○"/>
              <a:defRPr sz="16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 panose="020F0502020204030203"/>
              <a:buChar char="○"/>
              <a:defRPr sz="1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 panose="020F0502020204030203"/>
              <a:buChar char="○"/>
              <a:defRPr sz="1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 panose="020F0502020204030203"/>
              <a:buChar char="○"/>
              <a:defRPr sz="1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 panose="020F0502020204030203"/>
              <a:buChar char="○"/>
              <a:defRPr sz="1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 panose="020F0502020204030203"/>
              <a:buChar char="○"/>
              <a:defRPr sz="1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 panose="020F0502020204030203"/>
              <a:buChar char="○"/>
              <a:defRPr sz="1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 panose="020F0502020204030203"/>
              <a:buChar char="○"/>
              <a:defRPr sz="1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4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" name="Google Shape;101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pt-BR" sz="3600" b="1" dirty="0">
                <a:latin typeface="Grandstander"/>
                <a:ea typeface="Grandstander"/>
                <a:cs typeface="Grandstander"/>
                <a:sym typeface="Grandstander"/>
              </a:rPr>
              <a:t>DIAS DA SEMANA</a:t>
            </a:r>
            <a:endParaRPr sz="3600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03" name="Google Shape;103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" name="Google Shape;104;p1"/>
          <p:cNvSpPr txBox="1"/>
          <p:nvPr/>
        </p:nvSpPr>
        <p:spPr>
          <a:xfrm rot="-59535">
            <a:off x="3358275" y="3642097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5" name="Google Shape;105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15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42877" y="505195"/>
            <a:ext cx="5527027" cy="923299"/>
          </a:xfrm>
        </p:spPr>
        <p:txBody>
          <a:bodyPr/>
          <a:lstStyle/>
          <a:p>
            <a:r>
              <a:rPr lang="pt-BR" b="0" dirty="0">
                <a:solidFill>
                  <a:srgbClr val="7030A0"/>
                </a:solidFill>
                <a:latin typeface="+mn-lt"/>
              </a:rPr>
              <a:t>2.</a:t>
            </a:r>
            <a:r>
              <a:rPr lang="pt-PT" b="0" spc="0" dirty="0">
                <a:solidFill>
                  <a:srgbClr val="7030A0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RESPONDA</a:t>
            </a:r>
            <a:r>
              <a:rPr lang="pt-PT" sz="2000" b="0" spc="-7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COM</a:t>
            </a:r>
            <a:r>
              <a:rPr lang="pt-PT" sz="2000" b="0" spc="-6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MUITA</a:t>
            </a:r>
            <a:r>
              <a:rPr lang="pt-PT" sz="2000" b="0" spc="-6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ATENÇÃO:</a:t>
            </a:r>
            <a:br>
              <a:rPr lang="pt-BR" sz="1800" spc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egoe Print" panose="02000600000000000000" charset="0"/>
                <a:cs typeface="Segoe Print" panose="02000600000000000000" charset="0"/>
              </a:rPr>
            </a:b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-97029" y="904201"/>
            <a:ext cx="8594346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spcAft>
                <a:spcPts val="1200"/>
              </a:spcAft>
              <a:buClr>
                <a:schemeClr val="tx1"/>
              </a:buClr>
              <a:buSzPct val="100000"/>
            </a:pPr>
            <a:r>
              <a:rPr lang="pt-PT" altLang="pt-BR" sz="20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A. </a:t>
            </a:r>
            <a:r>
              <a:rPr kumimoji="0" lang="pt-PT" altLang="pt-BR" sz="2000" b="0" i="0" u="none" strike="noStrike" cap="none" normalizeH="0" baseline="0" dirty="0">
                <a:ln>
                  <a:noFill/>
                </a:ln>
                <a:effectLst/>
                <a:latin typeface="+mj-lt"/>
                <a:ea typeface="Calibri" panose="020F0502020204030204" pitchFamily="34" charset="0"/>
              </a:rPr>
              <a:t>EM QUAL DIA A VIOLETA VOOU? </a:t>
            </a:r>
            <a:r>
              <a:rPr lang="pt-BR" sz="2000" b="1" spc="-10" dirty="0">
                <a:latin typeface="+mj-lt"/>
                <a:ea typeface="Times New Roman" panose="02020603050405020304" pitchFamily="18" charset="0"/>
              </a:rPr>
              <a:t>SEGUNDA-FEIRA.</a:t>
            </a:r>
            <a:endParaRPr kumimoji="0" lang="pt-BR" altLang="pt-BR" sz="2000" b="0" i="0" u="none" strike="noStrike" cap="none" normalizeH="0" baseline="0" dirty="0">
              <a:ln>
                <a:noFill/>
              </a:ln>
              <a:effectLst/>
              <a:latin typeface="+mj-lt"/>
            </a:endParaRPr>
          </a:p>
          <a:p>
            <a:pPr marR="0" lvl="1" algn="l" defTabSz="914400" rtl="0" eaLnBrk="0" fontAlgn="base" latinLnBrk="0" hangingPunct="0"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SzPct val="100000"/>
              <a:tabLst>
                <a:tab pos="374650" algn="l"/>
              </a:tabLst>
            </a:pPr>
            <a:r>
              <a:rPr lang="pt-PT" altLang="pt-BR" sz="20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B. </a:t>
            </a:r>
            <a:r>
              <a:rPr kumimoji="0" lang="pt-PT" altLang="pt-BR" sz="2000" b="0" i="0" u="none" strike="noStrike" cap="none" normalizeH="0" baseline="0" dirty="0">
                <a:ln>
                  <a:noFill/>
                </a:ln>
                <a:effectLst/>
                <a:latin typeface="+mj-lt"/>
                <a:ea typeface="Calibri" panose="020F0502020204030204" pitchFamily="34" charset="0"/>
              </a:rPr>
              <a:t>A VIOLETA FOI PLANTADA NO VASO NO ÚLTIMO DIA DA    SEMANA. QUE DIA FOI ESSE? </a:t>
            </a:r>
            <a:r>
              <a:rPr kumimoji="0" lang="pt-PT" altLang="pt-BR" sz="2000" b="1" i="0" u="none" strike="noStrike" cap="none" normalizeH="0" baseline="0" dirty="0">
                <a:ln>
                  <a:noFill/>
                </a:ln>
                <a:effectLst/>
                <a:latin typeface="+mj-lt"/>
                <a:ea typeface="Calibri" panose="020F0502020204030204" pitchFamily="34" charset="0"/>
              </a:rPr>
              <a:t>SÁBADO.</a:t>
            </a:r>
            <a:endParaRPr kumimoji="0" lang="pt-PT" altLang="pt-BR" sz="2000" b="0" i="0" u="none" strike="noStrike" cap="none" normalizeH="0" baseline="0" dirty="0">
              <a:ln>
                <a:noFill/>
              </a:ln>
              <a:effectLst/>
              <a:latin typeface="+mj-lt"/>
              <a:ea typeface="Calibri" panose="020F0502020204030204" pitchFamily="34" charset="0"/>
            </a:endParaRPr>
          </a:p>
          <a:p>
            <a:pPr marR="0" lvl="1" algn="l" defTabSz="914400" rtl="0" eaLnBrk="0" fontAlgn="base" latinLnBrk="0" hangingPunct="0"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SzPct val="100000"/>
              <a:tabLst>
                <a:tab pos="374650" algn="l"/>
              </a:tabLst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C. </a:t>
            </a:r>
            <a:r>
              <a:rPr kumimoji="0" lang="pt-PT" altLang="pt-BR" sz="2000" b="0" i="0" u="none" strike="noStrike" cap="none" normalizeH="0" baseline="0" dirty="0">
                <a:ln>
                  <a:noFill/>
                </a:ln>
                <a:effectLst/>
                <a:latin typeface="+mj-lt"/>
                <a:ea typeface="Calibri" panose="020F0502020204030204" pitchFamily="34" charset="0"/>
              </a:rPr>
              <a:t>QUE DIA DA SEMANA É HOJE? </a:t>
            </a:r>
            <a:r>
              <a:rPr kumimoji="0" lang="pt-PT" altLang="pt-BR" sz="2000" b="1" i="0" u="none" strike="noStrike" cap="none" normalizeH="0" baseline="0" dirty="0">
                <a:ln>
                  <a:noFill/>
                </a:ln>
                <a:effectLst/>
                <a:latin typeface="+mj-lt"/>
                <a:ea typeface="Calibri" panose="020F0502020204030204" pitchFamily="34" charset="0"/>
              </a:rPr>
              <a:t>RESPOSTA DE ACORDO COM O DIA DA ATIVIDADE.</a:t>
            </a:r>
          </a:p>
          <a:p>
            <a:pPr marR="0" lvl="1" algn="l" defTabSz="914400" rtl="0" eaLnBrk="0" fontAlgn="base" latinLnBrk="0" hangingPunct="0"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SzPct val="100000"/>
              <a:tabLst>
                <a:tab pos="361950" algn="l"/>
                <a:tab pos="6319520" algn="l"/>
              </a:tabLst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D. </a:t>
            </a:r>
            <a:r>
              <a:rPr kumimoji="0" lang="pt-PT" altLang="pt-BR" sz="2000" b="0" i="0" u="none" strike="noStrike" cap="none" normalizeH="0" baseline="0" dirty="0">
                <a:ln>
                  <a:noFill/>
                </a:ln>
                <a:effectLst/>
                <a:latin typeface="+mj-lt"/>
                <a:ea typeface="Calibri" panose="020F0502020204030204" pitchFamily="34" charset="0"/>
              </a:rPr>
              <a:t>EM QUAIS DIAS DA SEMANA NÃO HÁ AULA? </a:t>
            </a:r>
            <a:endParaRPr kumimoji="0" lang="pt-PT" altLang="pt-BR" sz="2000" b="0" i="0" u="sng" strike="noStrike" cap="none" normalizeH="0" baseline="0" dirty="0">
              <a:ln>
                <a:noFill/>
              </a:ln>
              <a:effectLst/>
              <a:latin typeface="+mj-lt"/>
              <a:ea typeface="Calibri" panose="020F0502020204030204" pitchFamily="34" charset="0"/>
            </a:endParaRPr>
          </a:p>
          <a:p>
            <a:pPr lvl="1">
              <a:spcAft>
                <a:spcPts val="1200"/>
              </a:spcAft>
              <a:buClr>
                <a:schemeClr val="tx1"/>
              </a:buClr>
              <a:buSzPct val="100000"/>
              <a:tabLst>
                <a:tab pos="361950" algn="l"/>
                <a:tab pos="6319520" algn="l"/>
              </a:tabLst>
            </a:pPr>
            <a:r>
              <a:rPr lang="pt-PT" altLang="pt-BR" sz="2000" b="1" dirty="0">
                <a:latin typeface="+mj-lt"/>
                <a:ea typeface="Calibri" panose="020F0502020204030204" pitchFamily="34" charset="0"/>
              </a:rPr>
              <a:t>SÁBADO E DOMINGO.</a:t>
            </a:r>
            <a:endParaRPr kumimoji="0" lang="pt-PT" altLang="pt-BR" sz="2000" b="0" i="0" u="sng" strike="noStrike" cap="none" normalizeH="0" baseline="0" dirty="0">
              <a:ln>
                <a:noFill/>
              </a:ln>
              <a:effectLst/>
              <a:latin typeface="+mj-lt"/>
              <a:ea typeface="Calibri" panose="020F0502020204030204" pitchFamily="34" charset="0"/>
            </a:endParaRPr>
          </a:p>
          <a:p>
            <a:pPr marR="0" lvl="1" algn="l" defTabSz="914400" rtl="0" eaLnBrk="0" fontAlgn="base" latinLnBrk="0" hangingPunct="0"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SzPct val="100000"/>
              <a:tabLst>
                <a:tab pos="361950" algn="l"/>
                <a:tab pos="6319520" algn="l"/>
              </a:tabLst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E. </a:t>
            </a:r>
            <a:r>
              <a:rPr kumimoji="0" lang="pt-PT" altLang="pt-BR" sz="2000" b="0" i="0" u="none" strike="noStrike" cap="none" normalizeH="0" baseline="0" dirty="0">
                <a:ln>
                  <a:noFill/>
                </a:ln>
                <a:effectLst/>
                <a:latin typeface="+mj-lt"/>
                <a:ea typeface="Calibri" panose="020F0502020204030204" pitchFamily="34" charset="0"/>
              </a:rPr>
              <a:t>QUAL É O PRIMEIRO DIA DA SEMANA? </a:t>
            </a:r>
            <a:r>
              <a:rPr kumimoji="0" lang="pt-PT" altLang="pt-BR" sz="2000" b="1" i="0" u="none" strike="noStrike" cap="none" normalizeH="0" baseline="0" dirty="0">
                <a:ln>
                  <a:noFill/>
                </a:ln>
                <a:effectLst/>
                <a:latin typeface="+mj-lt"/>
                <a:ea typeface="Calibri" panose="020F0502020204030204" pitchFamily="34" charset="0"/>
              </a:rPr>
              <a:t>DOMINGO.</a:t>
            </a:r>
            <a:endParaRPr lang="pt-PT" altLang="pt-BR" sz="2000" dirty="0">
              <a:latin typeface="+mj-lt"/>
            </a:endParaRPr>
          </a:p>
          <a:p>
            <a:pPr lvl="1">
              <a:spcAft>
                <a:spcPts val="1200"/>
              </a:spcAft>
              <a:buClr>
                <a:schemeClr val="tx1"/>
              </a:buClr>
              <a:buSzPct val="100000"/>
              <a:tabLst>
                <a:tab pos="361950" algn="l"/>
                <a:tab pos="6319520" algn="l"/>
              </a:tabLst>
            </a:pPr>
            <a:r>
              <a:rPr lang="pt-PT" sz="2000" spc="-5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F.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QUAL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DIA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DA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SEMANA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ESTÁ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ENTRE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QUARTA-FEIRA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E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SEXTA-FEIRA?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1" spc="-5" dirty="0">
                <a:effectLst/>
                <a:uFill>
                  <a:solidFill>
                    <a:srgbClr val="221E1F"/>
                  </a:solidFill>
                </a:uFill>
                <a:latin typeface="+mj-lt"/>
                <a:ea typeface="Calibri" panose="020F0502020204030204" pitchFamily="34" charset="0"/>
              </a:rPr>
              <a:t>QUINTA-FEIRA.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effectLst/>
              <a:latin typeface="+mj-lt"/>
            </a:endParaRPr>
          </a:p>
        </p:txBody>
      </p:sp>
      <p:sp>
        <p:nvSpPr>
          <p:cNvPr id="16" name="Graphic 375"/>
          <p:cNvSpPr/>
          <p:nvPr/>
        </p:nvSpPr>
        <p:spPr>
          <a:xfrm>
            <a:off x="528624" y="9581294"/>
            <a:ext cx="6121400" cy="1270"/>
          </a:xfrm>
          <a:custGeom>
            <a:avLst/>
            <a:gdLst/>
            <a:ahLst/>
            <a:cxnLst/>
            <a:rect l="l" t="t" r="r" b="b"/>
            <a:pathLst>
              <a:path w="6121400">
                <a:moveTo>
                  <a:pt x="0" y="0"/>
                </a:moveTo>
                <a:lnTo>
                  <a:pt x="6120917" y="0"/>
                </a:lnTo>
              </a:path>
            </a:pathLst>
          </a:custGeom>
          <a:ln w="10721">
            <a:solidFill>
              <a:srgbClr val="221E1F"/>
            </a:solidFill>
            <a:prstDash val="solid"/>
          </a:ln>
        </p:spPr>
        <p:txBody>
          <a:bodyPr wrap="square" lIns="0" tIns="0" rIns="0" bIns="0" rtlCol="0">
            <a:noAutofit/>
          </a:bodyPr>
          <a:lstStyle/>
          <a:p>
            <a:endParaRPr lang="pt-BR" dirty="0"/>
          </a:p>
        </p:txBody>
      </p:sp>
      <p:sp>
        <p:nvSpPr>
          <p:cNvPr id="4" name="Título 2"/>
          <p:cNvSpPr txBox="1"/>
          <p:nvPr/>
        </p:nvSpPr>
        <p:spPr>
          <a:xfrm>
            <a:off x="1828966" y="145871"/>
            <a:ext cx="3358669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r>
              <a:rPr lang="pt-BR" dirty="0">
                <a:latin typeface="+mn-lt"/>
              </a:rPr>
              <a:t>CORREÇÃO</a:t>
            </a:r>
            <a:endParaRPr lang="pt-BR" dirty="0"/>
          </a:p>
        </p:txBody>
      </p:sp>
      <p:sp>
        <p:nvSpPr>
          <p:cNvPr id="2" name="Google Shape;150;p10">
            <a:extLst>
              <a:ext uri="{FF2B5EF4-FFF2-40B4-BE49-F238E27FC236}">
                <a16:creationId xmlns:a16="http://schemas.microsoft.com/office/drawing/2014/main" id="{DF1A9D05-E0F2-5E13-296C-9DC3D8C4F928}"/>
              </a:ext>
            </a:extLst>
          </p:cNvPr>
          <p:cNvSpPr txBox="1"/>
          <p:nvPr/>
        </p:nvSpPr>
        <p:spPr>
          <a:xfrm rot="897">
            <a:off x="7540238" y="469963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 panose="020F0502020204030203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2B78247-2C87-1248-9761-55F780DD3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2879" y="263418"/>
            <a:ext cx="424543" cy="478972"/>
          </a:xfrm>
          <a:prstGeom prst="rect">
            <a:avLst/>
          </a:prstGeom>
        </p:spPr>
      </p:pic>
      <p:pic>
        <p:nvPicPr>
          <p:cNvPr id="5" name="Imagem 4" descr="Uma imagem contendo bolo, decorado, mesa, roxo&#10;&#10;Descrição gerada automaticamente">
            <a:extLst>
              <a:ext uri="{FF2B5EF4-FFF2-40B4-BE49-F238E27FC236}">
                <a16:creationId xmlns:a16="http://schemas.microsoft.com/office/drawing/2014/main" id="{F62CBCA7-2547-7CE9-6558-C45475FBA21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4612" y="227098"/>
            <a:ext cx="901095" cy="89392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11550" y="905368"/>
            <a:ext cx="8376000" cy="461635"/>
          </a:xfrm>
        </p:spPr>
        <p:txBody>
          <a:bodyPr/>
          <a:lstStyle/>
          <a:p>
            <a:r>
              <a:rPr lang="pt-PT" sz="1800" b="0" spc="0" dirty="0">
                <a:solidFill>
                  <a:srgbClr val="7030A0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3. </a:t>
            </a:r>
            <a:r>
              <a:rPr lang="pt-PT" sz="18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ESCREVA</a:t>
            </a:r>
            <a:r>
              <a:rPr lang="pt-PT" sz="1800" b="0" spc="-2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18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O</a:t>
            </a:r>
            <a:r>
              <a:rPr lang="pt-PT" sz="1800" b="0" spc="-2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18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DIA</a:t>
            </a:r>
            <a:r>
              <a:rPr lang="pt-PT" sz="1800" b="0" spc="-2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18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DA</a:t>
            </a:r>
            <a:r>
              <a:rPr lang="pt-PT" sz="1800" b="0" spc="-2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18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SEMANA</a:t>
            </a:r>
            <a:r>
              <a:rPr lang="pt-PT" sz="1800" b="0" spc="-1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18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QUE</a:t>
            </a:r>
            <a:r>
              <a:rPr lang="pt-PT" sz="1800" b="0" spc="-2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18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VEM</a:t>
            </a:r>
            <a:r>
              <a:rPr lang="pt-PT" sz="1800" b="0" spc="-2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18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DEPOIS</a:t>
            </a:r>
            <a:r>
              <a:rPr lang="pt-PT" sz="1800" b="0" spc="-2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1800" b="0" spc="-2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DE:</a:t>
            </a:r>
            <a:endParaRPr lang="pt-BR" sz="1800" b="0" dirty="0">
              <a:solidFill>
                <a:schemeClr val="tx1"/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71555"/>
              </p:ext>
            </p:extLst>
          </p:nvPr>
        </p:nvGraphicFramePr>
        <p:xfrm>
          <a:off x="1201153" y="1748790"/>
          <a:ext cx="6741694" cy="1645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4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7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latin typeface="+mn-lt"/>
                        </a:rPr>
                        <a:t>SEXTA-FEIRA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652780" marR="647065" algn="ctr" eaLnBrk="0" hangingPunct="0">
                        <a:lnSpc>
                          <a:spcPct val="107000"/>
                        </a:lnSpc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pt-BR" sz="20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latin typeface="+mn-lt"/>
                        </a:rPr>
                        <a:t>DOMINGO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653415" marR="647065" algn="ctr" eaLnBrk="0" hangingPunct="0">
                        <a:lnSpc>
                          <a:spcPct val="107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endParaRPr lang="pt-BR" sz="20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latin typeface="+mn-lt"/>
                        </a:rPr>
                        <a:t>SEGUNDA-FEIRA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653415" marR="647065" algn="ctr" eaLnBrk="0" hangingPunct="0">
                        <a:lnSpc>
                          <a:spcPct val="107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endParaRPr lang="pt-BR" sz="20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oogle Shape;234;p24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8180667" y="392421"/>
            <a:ext cx="651783" cy="48577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50;p10">
            <a:extLst>
              <a:ext uri="{FF2B5EF4-FFF2-40B4-BE49-F238E27FC236}">
                <a16:creationId xmlns:a16="http://schemas.microsoft.com/office/drawing/2014/main" id="{160D1A29-9D60-65CC-2406-219D1972E50C}"/>
              </a:ext>
            </a:extLst>
          </p:cNvPr>
          <p:cNvSpPr txBox="1"/>
          <p:nvPr/>
        </p:nvSpPr>
        <p:spPr>
          <a:xfrm rot="897">
            <a:off x="7645208" y="461839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 panose="020F0502020204030203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6450" y="1097832"/>
            <a:ext cx="8376000" cy="492412"/>
          </a:xfrm>
        </p:spPr>
        <p:txBody>
          <a:bodyPr/>
          <a:lstStyle/>
          <a:p>
            <a:r>
              <a:rPr lang="pt-PT" sz="2000" b="0" spc="0" dirty="0">
                <a:solidFill>
                  <a:srgbClr val="7030A0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3.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ESCREVA</a:t>
            </a:r>
            <a:r>
              <a:rPr lang="pt-PT" sz="2000" b="0" spc="-2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O</a:t>
            </a:r>
            <a:r>
              <a:rPr lang="pt-PT" sz="2000" b="0" spc="-2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DIA</a:t>
            </a:r>
            <a:r>
              <a:rPr lang="pt-PT" sz="2000" b="0" spc="-2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DA</a:t>
            </a:r>
            <a:r>
              <a:rPr lang="pt-PT" sz="2000" b="0" spc="-2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SEMANA</a:t>
            </a:r>
            <a:r>
              <a:rPr lang="pt-PT" sz="2000" b="0" spc="-1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QUE</a:t>
            </a:r>
            <a:r>
              <a:rPr lang="pt-PT" sz="2000" b="0" spc="-2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VEM</a:t>
            </a:r>
            <a:r>
              <a:rPr lang="pt-PT" sz="2000" b="0" spc="-2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DEPOIS</a:t>
            </a:r>
            <a:r>
              <a:rPr lang="pt-PT" sz="2000" b="0" spc="-2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-2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DE:</a:t>
            </a:r>
            <a:endParaRPr lang="pt-BR" sz="2000" b="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931208"/>
              </p:ext>
            </p:extLst>
          </p:nvPr>
        </p:nvGraphicFramePr>
        <p:xfrm>
          <a:off x="1201153" y="1921948"/>
          <a:ext cx="6741694" cy="1645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4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7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latin typeface="+mn-lt"/>
                        </a:rPr>
                        <a:t>SEXTA-FEIRA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652780" marR="647065" algn="ctr" eaLnBrk="0" hangingPunct="0">
                        <a:lnSpc>
                          <a:spcPct val="107000"/>
                        </a:lnSpc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pt-BR" sz="2000" b="1" spc="-1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SÁBADO</a:t>
                      </a:r>
                      <a:endParaRPr lang="pt-BR" sz="20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latin typeface="+mn-lt"/>
                        </a:rPr>
                        <a:t>DOMINGO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653415" marR="647065" algn="ctr" eaLnBrk="0" hangingPunct="0">
                        <a:lnSpc>
                          <a:spcPct val="107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pt-BR" sz="2000" b="1" spc="-1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SEGUNDA-FEIRA</a:t>
                      </a:r>
                      <a:endParaRPr lang="pt-BR" sz="20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latin typeface="+mn-lt"/>
                        </a:rPr>
                        <a:t>SEGUNDA-FEIRA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653415" marR="647065" algn="ctr" eaLnBrk="0" hangingPunct="0">
                        <a:lnSpc>
                          <a:spcPct val="107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pt-BR" sz="2000" b="1" spc="-1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TERÇA-FEIRA</a:t>
                      </a:r>
                      <a:endParaRPr lang="pt-BR" sz="20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ítulo 2"/>
          <p:cNvSpPr txBox="1"/>
          <p:nvPr/>
        </p:nvSpPr>
        <p:spPr>
          <a:xfrm>
            <a:off x="1895951" y="145842"/>
            <a:ext cx="2435216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r>
              <a:rPr lang="pt-BR" dirty="0">
                <a:latin typeface="+mn-lt"/>
              </a:rPr>
              <a:t>CORREÇÃO</a:t>
            </a:r>
            <a:endParaRPr lang="pt-BR" dirty="0"/>
          </a:p>
        </p:txBody>
      </p:sp>
      <p:sp>
        <p:nvSpPr>
          <p:cNvPr id="10" name="Google Shape;150;p10">
            <a:extLst>
              <a:ext uri="{FF2B5EF4-FFF2-40B4-BE49-F238E27FC236}">
                <a16:creationId xmlns:a16="http://schemas.microsoft.com/office/drawing/2014/main" id="{0F88B880-2809-2817-EDFD-45190A36E0D9}"/>
              </a:ext>
            </a:extLst>
          </p:cNvPr>
          <p:cNvSpPr txBox="1"/>
          <p:nvPr/>
        </p:nvSpPr>
        <p:spPr>
          <a:xfrm rot="897">
            <a:off x="7645208" y="461839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 panose="020F0502020204030203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8935707-8EA8-344F-A62A-4D745B93A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2879" y="263418"/>
            <a:ext cx="424543" cy="47897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84000" y="441417"/>
            <a:ext cx="8376000" cy="1000244"/>
          </a:xfrm>
        </p:spPr>
        <p:txBody>
          <a:bodyPr/>
          <a:lstStyle/>
          <a:p>
            <a:pPr marL="342900" lvl="0" indent="-342900">
              <a:spcBef>
                <a:spcPts val="590"/>
              </a:spcBef>
              <a:spcAft>
                <a:spcPts val="0"/>
              </a:spcAft>
              <a:tabLst>
                <a:tab pos="388620" algn="l"/>
              </a:tabLst>
            </a:pPr>
            <a:r>
              <a:rPr lang="pt-PT" b="0" spc="-10" dirty="0">
                <a:solidFill>
                  <a:srgbClr val="7030A0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4. </a:t>
            </a:r>
            <a:r>
              <a:rPr lang="pt-PT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A</a:t>
            </a:r>
            <a:r>
              <a:rPr lang="pt-PT" b="0" spc="-5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MÃE</a:t>
            </a:r>
            <a:r>
              <a:rPr lang="pt-PT" b="0" spc="-5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DA</a:t>
            </a:r>
            <a:r>
              <a:rPr lang="pt-PT" b="0" spc="-5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GABRIELA</a:t>
            </a:r>
            <a:r>
              <a:rPr lang="pt-PT" b="0" spc="-5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ESTÁ</a:t>
            </a:r>
            <a:r>
              <a:rPr lang="pt-PT" b="0" spc="-5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REGISTRANDO</a:t>
            </a:r>
            <a:r>
              <a:rPr lang="pt-PT" b="0" spc="-5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A</a:t>
            </a:r>
            <a:r>
              <a:rPr lang="pt-PT" b="0" spc="-5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ROTINA</a:t>
            </a:r>
            <a:r>
              <a:rPr lang="pt-PT" b="0" spc="-5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DA</a:t>
            </a:r>
            <a:r>
              <a:rPr lang="pt-PT" b="0" spc="-5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SUA</a:t>
            </a:r>
            <a:r>
              <a:rPr lang="pt-PT" b="0" spc="-5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FILHA.</a:t>
            </a:r>
            <a:r>
              <a:rPr lang="pt-PT" b="0" spc="-5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OBSERVE</a:t>
            </a:r>
            <a:r>
              <a:rPr lang="pt-PT" b="0" spc="-5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E</a:t>
            </a:r>
            <a:r>
              <a:rPr lang="pt-PT" b="0" spc="-5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RESPONDA:</a:t>
            </a:r>
            <a:endParaRPr lang="pt-BR" b="0" dirty="0">
              <a:solidFill>
                <a:schemeClr val="tx1"/>
              </a:solidFill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661588"/>
              </p:ext>
            </p:extLst>
          </p:nvPr>
        </p:nvGraphicFramePr>
        <p:xfrm>
          <a:off x="584091" y="1355255"/>
          <a:ext cx="7975818" cy="3516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399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2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5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20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20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59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98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3194">
                <a:tc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SEG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TER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QUA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QUI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SEX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SÁB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DOM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285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IR CEDO PARA A CAMA</a:t>
                      </a:r>
                    </a:p>
                    <a:p>
                      <a:pPr algn="ctr"/>
                      <a:endParaRPr lang="pt-BR" dirty="0"/>
                    </a:p>
                    <a:p>
                      <a:pPr algn="ctr"/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  <a:p>
                      <a:pPr algn="ctr"/>
                      <a:r>
                        <a:rPr lang="pt-BR" sz="1800" b="1" dirty="0"/>
                        <a:t>X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  <a:p>
                      <a:pPr algn="ctr"/>
                      <a:r>
                        <a:rPr lang="pt-BR" sz="1800" b="1" dirty="0"/>
                        <a:t>X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  <a:p>
                      <a:pPr algn="ctr"/>
                      <a:r>
                        <a:rPr lang="pt-BR" sz="1800" b="1" dirty="0"/>
                        <a:t>X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  <a:p>
                      <a:pPr algn="ctr"/>
                      <a:r>
                        <a:rPr lang="pt-BR" sz="1800" b="1" dirty="0"/>
                        <a:t>X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  <a:p>
                      <a:pPr algn="ctr"/>
                      <a:r>
                        <a:rPr lang="pt-BR" sz="1800" b="1" dirty="0"/>
                        <a:t>X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1671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ARRUMAR OS BRINQUEDOS</a:t>
                      </a:r>
                    </a:p>
                    <a:p>
                      <a:pPr algn="ctr"/>
                      <a:endParaRPr lang="pt-BR" dirty="0"/>
                    </a:p>
                    <a:p>
                      <a:pPr algn="ctr"/>
                      <a:endParaRPr lang="pt-BR" dirty="0"/>
                    </a:p>
                    <a:p>
                      <a:pPr algn="ctr"/>
                      <a:endParaRPr lang="pt-BR" dirty="0"/>
                    </a:p>
                    <a:p>
                      <a:pPr algn="ctr"/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  <a:p>
                      <a:pPr algn="ctr"/>
                      <a:r>
                        <a:rPr lang="pt-BR" sz="1800" b="1" dirty="0"/>
                        <a:t>X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  <a:p>
                      <a:pPr algn="ctr"/>
                      <a:r>
                        <a:rPr lang="pt-BR" sz="1800" b="1" dirty="0"/>
                        <a:t>X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7285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ARRUMAR A CAMA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  <a:p>
                      <a:pPr algn="ctr"/>
                      <a:r>
                        <a:rPr lang="pt-BR" sz="1800" b="1" dirty="0"/>
                        <a:t>X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  <a:p>
                      <a:pPr algn="ctr"/>
                      <a:r>
                        <a:rPr lang="pt-BR" sz="1800" b="1" dirty="0"/>
                        <a:t>X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  <a:p>
                      <a:pPr algn="ctr"/>
                      <a:r>
                        <a:rPr lang="pt-BR" sz="1800" b="1" dirty="0"/>
                        <a:t>X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Imagem 1" descr="Desenho de uma caixa de papelão&#10;&#10;Descrição gerada automaticamente com confiança baixa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61739" y="2237654"/>
            <a:ext cx="880110" cy="541020"/>
          </a:xfrm>
          <a:prstGeom prst="rect">
            <a:avLst/>
          </a:prstGeom>
        </p:spPr>
      </p:pic>
      <p:pic>
        <p:nvPicPr>
          <p:cNvPr id="9" name="Imagem 8" descr="Uma imagem contendo móveis, cadeira, cama, mesa&#10;&#10;Descrição gerada automaticamente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271" y="4241202"/>
            <a:ext cx="613523" cy="54102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035" y="3141619"/>
            <a:ext cx="670759" cy="785174"/>
          </a:xfrm>
          <a:prstGeom prst="rect">
            <a:avLst/>
          </a:prstGeom>
        </p:spPr>
      </p:pic>
      <p:sp>
        <p:nvSpPr>
          <p:cNvPr id="4" name="Google Shape;150;p10">
            <a:extLst>
              <a:ext uri="{FF2B5EF4-FFF2-40B4-BE49-F238E27FC236}">
                <a16:creationId xmlns:a16="http://schemas.microsoft.com/office/drawing/2014/main" id="{51778B1F-A93F-FFFD-0545-6EF17718C962}"/>
              </a:ext>
            </a:extLst>
          </p:cNvPr>
          <p:cNvSpPr txBox="1"/>
          <p:nvPr/>
        </p:nvSpPr>
        <p:spPr>
          <a:xfrm rot="897">
            <a:off x="7645208" y="461839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 panose="020F0502020204030203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C401B70-35CE-5C3C-68DD-47FF303D44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8776" y="254318"/>
            <a:ext cx="559254" cy="37419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340381" y="733906"/>
            <a:ext cx="8593554" cy="2257902"/>
          </a:xfrm>
        </p:spPr>
        <p:txBody>
          <a:bodyPr/>
          <a:lstStyle/>
          <a:p>
            <a:pPr indent="-457200">
              <a:spcAft>
                <a:spcPts val="600"/>
              </a:spcAft>
              <a:buAutoNum type="alphaUcPeriod"/>
            </a:pP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QUAIS</a:t>
            </a:r>
            <a:r>
              <a:rPr lang="pt-PT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SÃO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OS</a:t>
            </a:r>
            <a:r>
              <a:rPr lang="pt-PT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DIAS DA SEMANA</a:t>
            </a: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EM</a:t>
            </a:r>
            <a:r>
              <a:rPr lang="pt-PT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QUE</a:t>
            </a:r>
            <a:r>
              <a:rPr lang="pt-PT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GABRIELA</a:t>
            </a: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ARRUMA</a:t>
            </a: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OS</a:t>
            </a: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BRINQUEDOS?</a:t>
            </a:r>
          </a:p>
          <a:p>
            <a:pPr marL="0" indent="0">
              <a:spcAft>
                <a:spcPts val="600"/>
              </a:spcAft>
            </a:pP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____________________________________________________________</a:t>
            </a:r>
          </a:p>
          <a:p>
            <a:pPr marL="0" indent="0">
              <a:spcAft>
                <a:spcPts val="600"/>
              </a:spcAft>
            </a:pPr>
            <a:r>
              <a:rPr lang="pt-PT" spc="-5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B.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GABRIELA</a:t>
            </a: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DORME</a:t>
            </a: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CEDO</a:t>
            </a: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NA</a:t>
            </a: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SEMANA</a:t>
            </a: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OU NOS</a:t>
            </a:r>
            <a:r>
              <a:rPr lang="pt-PT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FINAIS</a:t>
            </a: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DE</a:t>
            </a: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SEMANA?  </a:t>
            </a:r>
          </a:p>
          <a:p>
            <a:pPr marL="0" indent="0">
              <a:spcAft>
                <a:spcPts val="600"/>
              </a:spcAft>
            </a:pP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___________________________________________________________</a:t>
            </a:r>
          </a:p>
          <a:p>
            <a:pPr marL="0" indent="0">
              <a:spcAft>
                <a:spcPts val="600"/>
              </a:spcAft>
            </a:pPr>
            <a:r>
              <a:rPr lang="pt-PT" spc="-10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C.</a:t>
            </a:r>
            <a:r>
              <a:rPr lang="pt-PT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EM</a:t>
            </a:r>
            <a:r>
              <a:rPr lang="pt-PT" spc="-3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QUAIS</a:t>
            </a:r>
            <a:r>
              <a:rPr lang="pt-PT" spc="-2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DIAS</a:t>
            </a:r>
            <a:r>
              <a:rPr lang="pt-PT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DA</a:t>
            </a:r>
            <a:r>
              <a:rPr lang="pt-PT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SEMANA</a:t>
            </a:r>
            <a:r>
              <a:rPr lang="pt-PT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GABRIELA</a:t>
            </a:r>
            <a:r>
              <a:rPr lang="pt-PT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DEVE</a:t>
            </a:r>
            <a:r>
              <a:rPr lang="pt-PT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ARRUMAR</a:t>
            </a:r>
            <a:r>
              <a:rPr lang="pt-PT" spc="-2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SUA</a:t>
            </a: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CAMA? </a:t>
            </a:r>
          </a:p>
          <a:p>
            <a:pPr marL="0" indent="0">
              <a:spcAft>
                <a:spcPts val="600"/>
              </a:spcAft>
            </a:pPr>
            <a:r>
              <a:rPr lang="pt-BR" dirty="0">
                <a:solidFill>
                  <a:schemeClr val="tx1"/>
                </a:solidFill>
              </a:rPr>
              <a:t>___________________________________________________________</a:t>
            </a:r>
          </a:p>
        </p:txBody>
      </p:sp>
      <p:pic>
        <p:nvPicPr>
          <p:cNvPr id="5" name="Google Shape;234;p24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8282152" y="340344"/>
            <a:ext cx="651783" cy="4857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50;p10">
            <a:extLst>
              <a:ext uri="{FF2B5EF4-FFF2-40B4-BE49-F238E27FC236}">
                <a16:creationId xmlns:a16="http://schemas.microsoft.com/office/drawing/2014/main" id="{866159EA-B191-B424-8114-6A4BDCBFC653}"/>
              </a:ext>
            </a:extLst>
          </p:cNvPr>
          <p:cNvSpPr txBox="1"/>
          <p:nvPr/>
        </p:nvSpPr>
        <p:spPr>
          <a:xfrm rot="897">
            <a:off x="7546751" y="476526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 panose="020F0502020204030203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340381" y="1267184"/>
            <a:ext cx="8463238" cy="3630703"/>
          </a:xfrm>
        </p:spPr>
        <p:txBody>
          <a:bodyPr/>
          <a:lstStyle/>
          <a:p>
            <a:pPr marL="0" indent="0"/>
            <a:r>
              <a:rPr lang="pt-BR" dirty="0">
                <a:solidFill>
                  <a:srgbClr val="7030A0"/>
                </a:solidFill>
                <a:latin typeface="+mj-lt"/>
              </a:rPr>
              <a:t>A.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QUAIS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SÃO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OS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DIAS DA SEMANA</a:t>
            </a:r>
            <a:r>
              <a:rPr lang="pt-PT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EM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QUE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GABRIELA</a:t>
            </a:r>
            <a:r>
              <a:rPr lang="pt-PT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ARRUMA</a:t>
            </a:r>
            <a:r>
              <a:rPr lang="pt-PT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OS</a:t>
            </a:r>
            <a:r>
              <a:rPr lang="pt-PT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BRINQUEDOS? </a:t>
            </a:r>
            <a:r>
              <a:rPr lang="pt-PT" b="1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NO</a:t>
            </a:r>
            <a:r>
              <a:rPr lang="pt-PT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b="1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SÁBADO E NO DOMINGO.</a:t>
            </a:r>
            <a:endParaRPr lang="pt-BR" b="1" spc="-5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0" indent="0"/>
            <a:endParaRPr lang="pt-BR" dirty="0">
              <a:solidFill>
                <a:schemeClr val="tx1"/>
              </a:solidFill>
              <a:latin typeface="+mj-lt"/>
            </a:endParaRPr>
          </a:p>
          <a:p>
            <a:pPr marL="0" indent="0"/>
            <a:r>
              <a:rPr lang="pt-PT" spc="-5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B.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GABRIELA</a:t>
            </a:r>
            <a:r>
              <a:rPr lang="pt-PT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DORME</a:t>
            </a:r>
            <a:r>
              <a:rPr lang="pt-PT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CEDO</a:t>
            </a:r>
            <a:r>
              <a:rPr lang="pt-PT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NA</a:t>
            </a:r>
            <a:r>
              <a:rPr lang="pt-PT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SEMANA</a:t>
            </a:r>
            <a:r>
              <a:rPr lang="pt-PT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OU NOS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FINAIS</a:t>
            </a:r>
            <a:r>
              <a:rPr lang="pt-PT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DE</a:t>
            </a:r>
            <a:r>
              <a:rPr lang="pt-PT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SEMANA? </a:t>
            </a:r>
            <a:r>
              <a:rPr lang="pt-PT" b="1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NA SEMANA.</a:t>
            </a:r>
          </a:p>
          <a:p>
            <a:pPr marL="0" indent="0"/>
            <a:endParaRPr lang="pt-PT" spc="-10" dirty="0">
              <a:solidFill>
                <a:schemeClr val="tx1"/>
              </a:solidFill>
              <a:latin typeface="+mj-lt"/>
              <a:ea typeface="Calibri" panose="020F0502020204030204" pitchFamily="34" charset="0"/>
            </a:endParaRPr>
          </a:p>
          <a:p>
            <a:pPr marL="0" indent="0"/>
            <a:r>
              <a:rPr lang="pt-PT" spc="-10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C.</a:t>
            </a:r>
            <a:r>
              <a:rPr lang="pt-PT" spc="-5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EM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QUAIS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DIAS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DA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SEMANA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GABRIELA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DEVE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ARRUMAR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SUA</a:t>
            </a:r>
            <a:r>
              <a:rPr lang="pt-PT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CAMA? </a:t>
            </a:r>
            <a:r>
              <a:rPr lang="pt-BR" b="1" spc="-1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SEGUNDA-FEIRA,</a:t>
            </a:r>
            <a:r>
              <a:rPr lang="pt-BR" b="1" spc="-5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b="1" spc="-1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QUARTA-FEIRA</a:t>
            </a:r>
            <a:r>
              <a:rPr lang="pt-BR" b="1" spc="-5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b="1" spc="-1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E</a:t>
            </a:r>
            <a:r>
              <a:rPr lang="pt-BR" b="1" spc="-5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b="1" spc="-1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SEXTA-FEIRA.</a:t>
            </a:r>
            <a:endParaRPr lang="pt-BR" b="1" spc="-5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/>
            <a:endParaRPr lang="pt-BR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ítulo 2"/>
          <p:cNvSpPr txBox="1"/>
          <p:nvPr/>
        </p:nvSpPr>
        <p:spPr>
          <a:xfrm>
            <a:off x="1870417" y="173835"/>
            <a:ext cx="2396723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r>
              <a:rPr lang="pt-BR" dirty="0">
                <a:latin typeface="+mn-lt"/>
              </a:rPr>
              <a:t>CORREÇÃO</a:t>
            </a:r>
            <a:endParaRPr lang="pt-BR" sz="2800" dirty="0"/>
          </a:p>
        </p:txBody>
      </p:sp>
      <p:sp>
        <p:nvSpPr>
          <p:cNvPr id="9" name="Google Shape;150;p10">
            <a:extLst>
              <a:ext uri="{FF2B5EF4-FFF2-40B4-BE49-F238E27FC236}">
                <a16:creationId xmlns:a16="http://schemas.microsoft.com/office/drawing/2014/main" id="{CA9C7EEC-3181-A9AD-D365-A833483E1CB8}"/>
              </a:ext>
            </a:extLst>
          </p:cNvPr>
          <p:cNvSpPr txBox="1"/>
          <p:nvPr/>
        </p:nvSpPr>
        <p:spPr>
          <a:xfrm rot="897">
            <a:off x="7645208" y="461839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 panose="020F0502020204030203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942BD60-3346-D5AC-474A-4070129FE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2879" y="263418"/>
            <a:ext cx="424543" cy="47897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86496" y="1888091"/>
            <a:ext cx="8258700" cy="3297000"/>
          </a:xfrm>
        </p:spPr>
        <p:txBody>
          <a:bodyPr/>
          <a:lstStyle/>
          <a:p>
            <a:pPr marL="228600" indent="0"/>
            <a:r>
              <a:rPr lang="pt-PT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A.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EM</a:t>
            </a:r>
            <a:r>
              <a:rPr lang="pt-PT" spc="-3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QUAL</a:t>
            </a:r>
            <a:r>
              <a:rPr lang="pt-PT" spc="-4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DIA</a:t>
            </a:r>
            <a:r>
              <a:rPr lang="pt-PT" spc="-3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DA</a:t>
            </a:r>
            <a:r>
              <a:rPr lang="pt-PT" spc="-3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SEMANA</a:t>
            </a:r>
            <a:r>
              <a:rPr lang="pt-PT" spc="-4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FLÁVIO</a:t>
            </a:r>
            <a:r>
              <a:rPr lang="pt-PT" spc="-3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TEM</a:t>
            </a:r>
            <a:r>
              <a:rPr lang="pt-PT" spc="-4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</a:p>
          <a:p>
            <a:pPr marL="228600" indent="0"/>
            <a:r>
              <a:rPr lang="pt-PT" spc="-4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      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AULA</a:t>
            </a:r>
            <a:r>
              <a:rPr lang="pt-PT" spc="-3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DE </a:t>
            </a: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DANÇA?                         </a:t>
            </a:r>
          </a:p>
          <a:p>
            <a:pPr marL="228600" indent="0"/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____________________________________</a:t>
            </a:r>
          </a:p>
          <a:p>
            <a:endParaRPr lang="pt-PT" spc="-10" dirty="0">
              <a:solidFill>
                <a:schemeClr val="tx1"/>
              </a:solidFill>
              <a:latin typeface="+mn-lt"/>
            </a:endParaRPr>
          </a:p>
          <a:p>
            <a:r>
              <a:rPr lang="pt-PT" spc="-10" dirty="0">
                <a:solidFill>
                  <a:srgbClr val="7030A0"/>
                </a:solidFill>
                <a:latin typeface="+mn-lt"/>
              </a:rPr>
              <a:t>B.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QUANTOS</a:t>
            </a:r>
            <a:r>
              <a:rPr lang="pt-PT" spc="-3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DIAS</a:t>
            </a:r>
            <a:r>
              <a:rPr lang="pt-PT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HÁ</a:t>
            </a:r>
            <a:r>
              <a:rPr lang="pt-PT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NO</a:t>
            </a:r>
            <a:r>
              <a:rPr lang="pt-PT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MÊS</a:t>
            </a:r>
            <a:r>
              <a:rPr lang="pt-PT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DE</a:t>
            </a:r>
            <a:r>
              <a:rPr lang="pt-PT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</a:p>
          <a:p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    FEVEREIRO? ______________________</a:t>
            </a:r>
          </a:p>
          <a:p>
            <a:endParaRPr lang="pt-BR" spc="-5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r>
              <a:rPr lang="pt-PT" spc="-10" dirty="0">
                <a:solidFill>
                  <a:srgbClr val="7030A0"/>
                </a:solidFill>
                <a:latin typeface="+mn-lt"/>
              </a:rPr>
              <a:t>C.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QUAL</a:t>
            </a:r>
            <a:r>
              <a:rPr lang="pt-PT" spc="-5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DIA</a:t>
            </a:r>
            <a:r>
              <a:rPr lang="pt-PT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DA</a:t>
            </a:r>
            <a:r>
              <a:rPr lang="pt-PT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SEMANA</a:t>
            </a:r>
            <a:r>
              <a:rPr lang="pt-PT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É</a:t>
            </a:r>
            <a:r>
              <a:rPr lang="pt-PT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O</a:t>
            </a:r>
            <a:r>
              <a:rPr lang="pt-PT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ÚLTIMO</a:t>
            </a:r>
            <a:r>
              <a:rPr lang="pt-PT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DIA</a:t>
            </a:r>
          </a:p>
          <a:p>
            <a:r>
              <a:rPr lang="pt-PT" spc="-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   </a:t>
            </a:r>
            <a:r>
              <a:rPr lang="pt-PT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DO</a:t>
            </a:r>
            <a:r>
              <a:rPr lang="pt-PT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2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MÊS? _________________________</a:t>
            </a:r>
            <a:endParaRPr lang="pt-BR" spc="-5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r>
              <a:rPr lang="pt-BR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10800" y="761880"/>
            <a:ext cx="8376000" cy="1107965"/>
          </a:xfrm>
        </p:spPr>
        <p:txBody>
          <a:bodyPr/>
          <a:lstStyle/>
          <a:p>
            <a:r>
              <a:rPr lang="pt-BR" sz="2000" b="0" dirty="0">
                <a:solidFill>
                  <a:srgbClr val="7030A0"/>
                </a:solidFill>
                <a:latin typeface="+mn-lt"/>
              </a:rPr>
              <a:t>5.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FLÁVIO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TEM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AULA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DE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DANÇA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UMA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VEZ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POR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SEMANA.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NO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MÊS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DE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FEVEREIRO,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ELE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TEVE AULA NOS DIAS 1, 8, 15 E 22. CIRCULE, NO CALENDÁRIO A SEGUIR, ESSES DIAS E RESPONDA:</a:t>
            </a:r>
            <a:endParaRPr lang="pt-BR" sz="2000" b="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073401"/>
              </p:ext>
            </p:extLst>
          </p:nvPr>
        </p:nvGraphicFramePr>
        <p:xfrm>
          <a:off x="5633522" y="2074337"/>
          <a:ext cx="3276496" cy="23986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8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8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7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7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7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7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9570">
                <a:tc gridSpan="7"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FEVEREIRO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178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rgbClr val="FF0000"/>
                          </a:solidFill>
                        </a:rPr>
                        <a:t>D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T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178">
                <a:tc>
                  <a:txBody>
                    <a:bodyPr/>
                    <a:lstStyle/>
                    <a:p>
                      <a:pPr algn="ctr"/>
                      <a:endParaRPr lang="pt-BR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178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8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178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178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rgbClr val="FF0000"/>
                          </a:solidFill>
                        </a:rPr>
                        <a:t>17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20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21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22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178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rgbClr val="FF0000"/>
                          </a:solidFill>
                        </a:rPr>
                        <a:t>24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26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27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28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9" name="Google Shape;220;p24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8238371" y="246394"/>
            <a:ext cx="594829" cy="568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165643" y="1895595"/>
            <a:ext cx="5524028" cy="3297000"/>
          </a:xfrm>
        </p:spPr>
        <p:txBody>
          <a:bodyPr/>
          <a:lstStyle/>
          <a:p>
            <a:r>
              <a:rPr lang="pt-BR" dirty="0">
                <a:solidFill>
                  <a:srgbClr val="7030A0"/>
                </a:solidFill>
                <a:latin typeface="+mn-lt"/>
              </a:rPr>
              <a:t>A.</a:t>
            </a:r>
            <a:r>
              <a:rPr lang="pt-PT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EM</a:t>
            </a:r>
            <a:r>
              <a:rPr lang="pt-PT" spc="-3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QUAL</a:t>
            </a:r>
            <a:r>
              <a:rPr lang="pt-PT" spc="-4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DIA</a:t>
            </a:r>
            <a:r>
              <a:rPr lang="pt-PT" spc="-3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DA</a:t>
            </a:r>
            <a:r>
              <a:rPr lang="pt-PT" spc="-3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SEMANA</a:t>
            </a:r>
            <a:r>
              <a:rPr lang="pt-PT" spc="-4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FLÁVIO</a:t>
            </a:r>
            <a:r>
              <a:rPr lang="pt-PT" spc="-3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TEM</a:t>
            </a:r>
            <a:r>
              <a:rPr lang="pt-PT" spc="-4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AULA</a:t>
            </a:r>
            <a:r>
              <a:rPr lang="pt-PT" spc="-3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DE </a:t>
            </a: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DANÇA? </a:t>
            </a:r>
            <a:r>
              <a:rPr lang="pt-PT" b="1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NA SEXTA-FEIRA. </a:t>
            </a:r>
          </a:p>
          <a:p>
            <a:endParaRPr lang="pt-PT" spc="-10" dirty="0">
              <a:solidFill>
                <a:schemeClr val="tx1"/>
              </a:solidFill>
              <a:latin typeface="+mn-lt"/>
            </a:endParaRPr>
          </a:p>
          <a:p>
            <a:r>
              <a:rPr lang="pt-PT" spc="-10" dirty="0">
                <a:solidFill>
                  <a:srgbClr val="7030A0"/>
                </a:solidFill>
                <a:latin typeface="+mn-lt"/>
              </a:rPr>
              <a:t>B.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QUANTOS</a:t>
            </a:r>
            <a:r>
              <a:rPr lang="pt-PT" spc="-3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DIAS</a:t>
            </a:r>
            <a:r>
              <a:rPr lang="pt-PT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HÁ</a:t>
            </a:r>
            <a:r>
              <a:rPr lang="pt-PT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NO</a:t>
            </a:r>
            <a:r>
              <a:rPr lang="pt-PT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MÊS</a:t>
            </a:r>
            <a:r>
              <a:rPr lang="pt-PT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DE</a:t>
            </a:r>
            <a:r>
              <a:rPr lang="pt-PT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FEVEREIRO? </a:t>
            </a:r>
            <a:r>
              <a:rPr lang="pt-PT" b="1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28 DIAS.</a:t>
            </a:r>
            <a:endParaRPr lang="pt-BR" b="1" spc="-5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endParaRPr lang="pt-PT" spc="-10" dirty="0">
              <a:solidFill>
                <a:schemeClr val="tx1"/>
              </a:solidFill>
              <a:latin typeface="+mn-lt"/>
            </a:endParaRPr>
          </a:p>
          <a:p>
            <a:r>
              <a:rPr lang="pt-PT" spc="-10" dirty="0">
                <a:solidFill>
                  <a:srgbClr val="7030A0"/>
                </a:solidFill>
                <a:latin typeface="+mn-lt"/>
              </a:rPr>
              <a:t>C.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QUAL</a:t>
            </a:r>
            <a:r>
              <a:rPr lang="pt-PT" spc="-5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DIA</a:t>
            </a:r>
            <a:r>
              <a:rPr lang="pt-PT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DA</a:t>
            </a:r>
            <a:r>
              <a:rPr lang="pt-PT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SEMANA</a:t>
            </a:r>
            <a:r>
              <a:rPr lang="pt-PT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É</a:t>
            </a:r>
            <a:r>
              <a:rPr lang="pt-PT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O</a:t>
            </a:r>
            <a:r>
              <a:rPr lang="pt-PT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ÚLTIMO</a:t>
            </a:r>
            <a:r>
              <a:rPr lang="pt-PT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DIA</a:t>
            </a:r>
          </a:p>
          <a:p>
            <a:r>
              <a:rPr lang="pt-PT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DO</a:t>
            </a:r>
            <a:r>
              <a:rPr lang="pt-PT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2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MÊS? </a:t>
            </a:r>
            <a:r>
              <a:rPr lang="pt-PT" b="1" spc="-2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QUINTA-FEIRA.</a:t>
            </a:r>
            <a:endParaRPr lang="pt-BR" b="1" spc="-5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r>
              <a:rPr lang="pt-BR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Título 2"/>
          <p:cNvSpPr txBox="1"/>
          <p:nvPr/>
        </p:nvSpPr>
        <p:spPr>
          <a:xfrm>
            <a:off x="1844452" y="162786"/>
            <a:ext cx="2555532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r>
              <a:rPr lang="pt-BR" dirty="0">
                <a:latin typeface="+mn-lt"/>
              </a:rPr>
              <a:t>CORREÇÃO</a:t>
            </a:r>
            <a:endParaRPr lang="pt-BR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231061"/>
              </p:ext>
            </p:extLst>
          </p:nvPr>
        </p:nvGraphicFramePr>
        <p:xfrm>
          <a:off x="5657586" y="2125993"/>
          <a:ext cx="3276496" cy="2457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8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8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7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7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7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7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9570">
                <a:tc gridSpan="7"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FEVEREIRO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178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rgbClr val="FF0000"/>
                          </a:solidFill>
                        </a:rPr>
                        <a:t>D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T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178">
                <a:tc>
                  <a:txBody>
                    <a:bodyPr/>
                    <a:lstStyle/>
                    <a:p>
                      <a:pPr algn="ctr"/>
                      <a:endParaRPr lang="pt-BR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540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8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178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178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rgbClr val="FF0000"/>
                          </a:solidFill>
                        </a:rPr>
                        <a:t>17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20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21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22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178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rgbClr val="FF0000"/>
                          </a:solidFill>
                        </a:rPr>
                        <a:t>24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26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27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28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Fluxograma: Conector 8"/>
          <p:cNvSpPr/>
          <p:nvPr/>
        </p:nvSpPr>
        <p:spPr>
          <a:xfrm>
            <a:off x="8091975" y="2933863"/>
            <a:ext cx="297025" cy="259006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Fluxograma: Conector 9"/>
          <p:cNvSpPr/>
          <p:nvPr/>
        </p:nvSpPr>
        <p:spPr>
          <a:xfrm>
            <a:off x="8091974" y="3210753"/>
            <a:ext cx="297025" cy="259006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Fluxograma: Conector 10"/>
          <p:cNvSpPr/>
          <p:nvPr/>
        </p:nvSpPr>
        <p:spPr>
          <a:xfrm>
            <a:off x="8091974" y="3600962"/>
            <a:ext cx="297025" cy="259006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Fluxograma: Conector 11"/>
          <p:cNvSpPr/>
          <p:nvPr/>
        </p:nvSpPr>
        <p:spPr>
          <a:xfrm>
            <a:off x="8091973" y="3954980"/>
            <a:ext cx="297025" cy="259006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Título 2">
            <a:extLst>
              <a:ext uri="{FF2B5EF4-FFF2-40B4-BE49-F238E27FC236}">
                <a16:creationId xmlns:a16="http://schemas.microsoft.com/office/drawing/2014/main" id="{FAFF0BD6-2CD6-C894-0E55-3F624B51E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752192"/>
            <a:ext cx="8376000" cy="1107965"/>
          </a:xfrm>
        </p:spPr>
        <p:txBody>
          <a:bodyPr/>
          <a:lstStyle/>
          <a:p>
            <a:r>
              <a:rPr lang="pt-BR" sz="2000" b="0" dirty="0">
                <a:solidFill>
                  <a:srgbClr val="7030A0"/>
                </a:solidFill>
                <a:latin typeface="+mn-lt"/>
              </a:rPr>
              <a:t>5.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FLÁVIO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TEM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AULA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DE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DANÇA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UMA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VEZ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POR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SEMANA.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NO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MÊS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DE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FEVEREIRO,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ELE</a:t>
            </a:r>
            <a:r>
              <a:rPr lang="pt-PT" sz="2000" b="0" spc="-5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charset="0"/>
                <a:cs typeface="Segoe Print" panose="02000600000000000000" charset="0"/>
              </a:rPr>
              <a:t>TEVE AULA NOS DIAS 1, 8, 15 E 22. CIRCULE, NO CALENDÁRIO A SEGUIR, ESSES DIAS E RESPONDA:</a:t>
            </a:r>
            <a:endParaRPr lang="pt-BR" sz="20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096E624-4B8B-2F70-28BC-9F9F6B5E4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2879" y="263418"/>
            <a:ext cx="424543" cy="47897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9c03e3d857_0_223"/>
          <p:cNvSpPr txBox="1">
            <a:spLocks noGrp="1"/>
          </p:cNvSpPr>
          <p:nvPr>
            <p:ph type="body" idx="1"/>
          </p:nvPr>
        </p:nvSpPr>
        <p:spPr>
          <a:xfrm>
            <a:off x="3460603" y="593237"/>
            <a:ext cx="5486400" cy="4716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eaLnBrk="0" hangingPunct="0">
              <a:spcAft>
                <a:spcPts val="1200"/>
              </a:spcAft>
              <a:buFont typeface="Verdana" panose="020B0604030504040204" pitchFamily="34" charset="0"/>
              <a:buChar char="●"/>
              <a:tabLst>
                <a:tab pos="198120" algn="l"/>
              </a:tabLst>
            </a:pP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RECONHECEMOS </a:t>
            </a:r>
            <a:r>
              <a:rPr lang="pt-BR" sz="2000" spc="-2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</a:t>
            </a:r>
            <a:r>
              <a:rPr lang="pt-BR" sz="2000" spc="-2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SEQUÊNCIA</a:t>
            </a:r>
            <a:r>
              <a:rPr lang="pt-BR" sz="2000" spc="-2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DOS</a:t>
            </a:r>
            <a:r>
              <a:rPr lang="pt-BR" sz="2000" spc="-2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DIAS</a:t>
            </a:r>
            <a:r>
              <a:rPr lang="pt-BR" sz="2000" spc="-2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DA</a:t>
            </a:r>
            <a:r>
              <a:rPr lang="pt-BR" sz="2000" spc="-2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SEMANA,</a:t>
            </a:r>
            <a:r>
              <a:rPr lang="pt-BR" sz="2000" spc="-1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NOMEANDO-OS</a:t>
            </a:r>
            <a:r>
              <a:rPr lang="pt-BR" sz="2000" spc="-1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-1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CORRETAMENTE;</a:t>
            </a:r>
          </a:p>
          <a:p>
            <a:pPr marL="342900" marR="97155" lvl="0" indent="-342900" eaLnBrk="0" hangingPunct="0">
              <a:spcAft>
                <a:spcPts val="1200"/>
              </a:spcAft>
              <a:buFont typeface="Verdana" panose="020B0604030504040204" pitchFamily="34" charset="0"/>
              <a:buChar char="●"/>
              <a:tabLst>
                <a:tab pos="198120" algn="l"/>
              </a:tabLst>
            </a:pP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OBSERVAMOS UM CALENDÁRIO ANUAL E COMPREENDEMOS SUAS CARACTERÍSTICAS E ESSE INSTRUMENTO COMO UM MARCADOR TEMPORAL;</a:t>
            </a:r>
          </a:p>
          <a:p>
            <a:pPr marL="342900" lvl="0" indent="-342900" eaLnBrk="0" hangingPunct="0">
              <a:spcAft>
                <a:spcPts val="1200"/>
              </a:spcAft>
              <a:buFont typeface="Verdana" panose="020B0604030504040204" pitchFamily="34" charset="0"/>
              <a:buChar char="●"/>
              <a:tabLst>
                <a:tab pos="198120" algn="l"/>
              </a:tabLst>
            </a:pP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UTILIZAMOS</a:t>
            </a:r>
            <a:r>
              <a:rPr lang="pt-BR" sz="2000" spc="-4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</a:t>
            </a:r>
            <a:r>
              <a:rPr lang="pt-BR" sz="2000" spc="-3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CALENDÁRIO</a:t>
            </a:r>
            <a:r>
              <a:rPr lang="pt-BR" sz="2000" spc="-3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pt-BR" sz="2000" spc="-3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MARCADOR</a:t>
            </a:r>
            <a:r>
              <a:rPr lang="pt-BR" sz="2000" spc="-2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</a:t>
            </a:r>
            <a:r>
              <a:rPr lang="pt-BR" sz="2000" spc="-3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TEMPO</a:t>
            </a:r>
            <a:r>
              <a:rPr lang="pt-BR" sz="2000" spc="-3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PARA</a:t>
            </a:r>
            <a:r>
              <a:rPr lang="pt-BR" sz="2000" spc="-3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PLANEJAMENTOS</a:t>
            </a:r>
            <a:r>
              <a:rPr lang="pt-BR" sz="2000" spc="-3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</a:t>
            </a:r>
            <a:r>
              <a:rPr lang="pt-BR" sz="2000" spc="-2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ORGANIZAÇÃO</a:t>
            </a:r>
            <a:r>
              <a:rPr lang="pt-BR" sz="2000" spc="-3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</a:t>
            </a:r>
            <a:r>
              <a:rPr lang="pt-BR" sz="2000" spc="-2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-1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AGENDA.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2"/>
          <p:cNvSpPr txBox="1"/>
          <p:nvPr/>
        </p:nvSpPr>
        <p:spPr>
          <a:xfrm>
            <a:off x="354138" y="689377"/>
            <a:ext cx="8296275" cy="3847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LEMOV, D. </a:t>
            </a:r>
            <a:r>
              <a:rPr lang="pt-BR" sz="1800" b="0" i="1" u="none" strike="noStrike" cap="none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Aula nota 10 3.0</a:t>
            </a:r>
            <a:r>
              <a:rPr lang="pt-BR" sz="1800" b="0" i="0" u="none" strike="noStrike" cap="none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: 63 técnicas para melhorar a gestão da sala de aula. Porto Alegre: Penso, 2023.</a:t>
            </a:r>
          </a:p>
          <a:p>
            <a:pPr>
              <a:buClr>
                <a:schemeClr val="dk1"/>
              </a:buClr>
              <a:buSzPts val="1100"/>
            </a:pPr>
            <a:endParaRPr lang="pt-BR" sz="1800" kern="1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Clr>
                <a:schemeClr val="dk1"/>
              </a:buClr>
              <a:buSzPts val="1100"/>
            </a:pPr>
            <a:r>
              <a:rPr lang="pt-BR" sz="1800" b="1" kern="1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Slide 6 – </a:t>
            </a:r>
            <a:r>
              <a:rPr lang="pt-BR" sz="1800" kern="1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NICOLA, José de. </a:t>
            </a:r>
            <a:r>
              <a:rPr lang="pt-BR" sz="1800" kern="100" dirty="0" err="1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Alfabetário</a:t>
            </a:r>
            <a:r>
              <a:rPr lang="pt-BR" sz="1800" kern="1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, 8. ed. São Paulo: Moderna, 2004.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lang="pt-BR" sz="1800" b="0" i="0" u="none" strike="noStrike" cap="none" dirty="0">
              <a:solidFill>
                <a:schemeClr val="dk1"/>
              </a:solidFill>
              <a:latin typeface="+mj-lt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>
              <a:buClr>
                <a:schemeClr val="dk1"/>
              </a:buClr>
              <a:buSzPts val="1100"/>
            </a:pPr>
            <a:r>
              <a:rPr lang="pt-BR" sz="1800" dirty="0">
                <a:latin typeface="+mj-lt"/>
              </a:rPr>
              <a:t>OLIVEIRA, J. E., ROSSI, J. R. Caderno 1 - Matemática - 2º ano. Sobral: </a:t>
            </a:r>
            <a:r>
              <a:rPr lang="pt-BR" sz="1800" dirty="0" err="1">
                <a:latin typeface="+mj-lt"/>
              </a:rPr>
              <a:t>Lyceum</a:t>
            </a:r>
            <a:r>
              <a:rPr lang="pt-BR" sz="1800" dirty="0">
                <a:latin typeface="+mj-lt"/>
              </a:rPr>
              <a:t> - Consultoria Educacional Ltda., 2021.</a:t>
            </a:r>
          </a:p>
          <a:p>
            <a:pPr>
              <a:buClr>
                <a:schemeClr val="dk1"/>
              </a:buClr>
              <a:buSzPts val="1100"/>
            </a:pPr>
            <a:endParaRPr lang="pt-BR" sz="1800" dirty="0">
              <a:latin typeface="+mj-lt"/>
            </a:endParaRPr>
          </a:p>
          <a:p>
            <a:pPr>
              <a:buClr>
                <a:schemeClr val="dk1"/>
              </a:buClr>
              <a:buSzPts val="1100"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SÃO PAULO (Estado). Secretaria da Educação. </a:t>
            </a:r>
            <a:r>
              <a:rPr lang="pt-BR" sz="1800" b="0" i="1" u="none" strike="noStrike" cap="none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Currículo Paulista</a:t>
            </a:r>
            <a:r>
              <a:rPr lang="pt-BR" sz="1800" b="0" i="0" u="none" strike="noStrike" cap="none" dirty="0">
                <a:solidFill>
                  <a:schemeClr val="dk1"/>
                </a:solidFill>
                <a:latin typeface="+mj-lt"/>
                <a:ea typeface="Arial" panose="020B0604020202020204"/>
                <a:cs typeface="Arial" panose="020B0604020202020204"/>
                <a:sym typeface="Arial" panose="020B0604020202020204"/>
              </a:rPr>
              <a:t>, 2019.</a:t>
            </a:r>
          </a:p>
          <a:p>
            <a:pPr>
              <a:buClr>
                <a:schemeClr val="dk1"/>
              </a:buClr>
              <a:buSzPts val="1100"/>
            </a:pPr>
            <a:endParaRPr lang="pt-BR" sz="1800" dirty="0">
              <a:latin typeface="+mj-lt"/>
            </a:endParaRPr>
          </a:p>
          <a:p>
            <a:pPr>
              <a:buClr>
                <a:schemeClr val="dk1"/>
              </a:buClr>
              <a:buSzPts val="1100"/>
            </a:pPr>
            <a:endParaRPr lang="pt-BR" sz="1800" kern="1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lang="pt-BR" sz="1800" dirty="0">
              <a:latin typeface="+mj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lang="pt-BR" sz="1800" dirty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8BC5C6A-30CC-20EE-39DE-2D75DBE92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0" y="612298"/>
            <a:ext cx="4136149" cy="37200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sz="1800" dirty="0"/>
              <a:t>RECONHECER A SEQUÊNCIA DOS DIAS DA SEMANA, NOMEANDO-OS CORRETAMENTE;</a:t>
            </a:r>
          </a:p>
          <a:p>
            <a:pPr>
              <a:spcAft>
                <a:spcPts val="1200"/>
              </a:spcAft>
            </a:pPr>
            <a:r>
              <a:rPr lang="pt-BR" sz="1800" dirty="0"/>
              <a:t>OBSERVAR UM CALENDÁRIO ANUAL E COMPREENDER SUAS CARACTERÍSTICAS E ESSE INSTRUMENTO COMO UM MARCADOR TEMPORAL;</a:t>
            </a:r>
          </a:p>
          <a:p>
            <a:pPr>
              <a:spcAft>
                <a:spcPts val="1200"/>
              </a:spcAft>
            </a:pPr>
            <a:r>
              <a:rPr lang="pt-BR" sz="1800" dirty="0"/>
              <a:t>UTILIZAR O CALENDÁRIO COMO MARCADOR DE TEMPO PARA PLANEJAMENTOS E ORGANIZAÇÃO DE AGENDA.</a:t>
            </a:r>
          </a:p>
          <a:p>
            <a:pPr>
              <a:spcAft>
                <a:spcPts val="1200"/>
              </a:spcAft>
            </a:pPr>
            <a:endParaRPr lang="pt-BR" sz="180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732C061-0852-D30D-10D9-F74824D2C84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18551" y="711750"/>
            <a:ext cx="3888300" cy="37200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sz="1800" dirty="0"/>
              <a:t>MEDIDAS DE TEMPO:  DIAS DA SEMANA E USO DO CALENDÁRIO.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3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 panose="020F0502020204030203"/>
              <a:buNone/>
            </a:pPr>
            <a:r>
              <a:rPr lang="pt-BR" sz="1600" b="1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Lista de imagens e vídeos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 panose="020F0502020204030203"/>
              <a:buNone/>
            </a:pP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 panose="020F0502020204030203"/>
              <a:buNone/>
            </a:pPr>
            <a:r>
              <a:rPr lang="pt-BR" b="1" dirty="0"/>
              <a:t>Imagem de capa: </a:t>
            </a:r>
            <a:r>
              <a:rPr lang="pt-BR" dirty="0"/>
              <a:t>SEDUC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 panose="020F0502020204030203"/>
              <a:buNone/>
            </a:pP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 panose="020F0502020204030203"/>
              <a:buNone/>
            </a:pPr>
            <a:r>
              <a:rPr lang="en-US" b="1" dirty="0"/>
              <a:t>Slides 3, 5, 6, 9, 10 e 13 – </a:t>
            </a:r>
            <a:r>
              <a:rPr lang="en-US" dirty="0"/>
              <a:t>© </a:t>
            </a:r>
            <a:r>
              <a:rPr lang="en-US" dirty="0" err="1"/>
              <a:t>Gettyimages</a:t>
            </a:r>
            <a:endParaRPr lang="pt-B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"/>
          <p:cNvSpPr txBox="1">
            <a:spLocks noGrp="1"/>
          </p:cNvSpPr>
          <p:nvPr>
            <p:ph type="body" idx="1"/>
          </p:nvPr>
        </p:nvSpPr>
        <p:spPr>
          <a:xfrm>
            <a:off x="207061" y="-2980"/>
            <a:ext cx="8376000" cy="4364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None/>
            </a:pPr>
            <a:endParaRPr lang="pt-BR"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None/>
            </a:pPr>
            <a:endParaRPr lang="pt-BR"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None/>
            </a:pPr>
            <a:r>
              <a:rPr lang="pt-BR" dirty="0"/>
              <a:t>EM RODA DE CONVERSA, VAMOS DISCUTIR SOBRE A FUNÇÃO DO CALENDÁRIO NO NOSSO DIA A DIA.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None/>
            </a:pPr>
            <a:endParaRPr lang="pt-BR"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None/>
            </a:pPr>
            <a:endParaRPr dirty="0"/>
          </a:p>
        </p:txBody>
      </p:sp>
      <p:sp>
        <p:nvSpPr>
          <p:cNvPr id="120" name="Google Shape;120;p2"/>
          <p:cNvSpPr txBox="1">
            <a:spLocks noGrp="1"/>
          </p:cNvSpPr>
          <p:nvPr>
            <p:ph type="title"/>
          </p:nvPr>
        </p:nvSpPr>
        <p:spPr>
          <a:xfrm>
            <a:off x="2105754" y="168678"/>
            <a:ext cx="4016223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</a:pPr>
            <a:r>
              <a:rPr lang="pt-BR" sz="2000" dirty="0"/>
              <a:t>CONVERSE COM A TURMA</a:t>
            </a:r>
            <a:endParaRPr sz="2000" dirty="0"/>
          </a:p>
        </p:txBody>
      </p:sp>
      <p:sp>
        <p:nvSpPr>
          <p:cNvPr id="3" name="Google Shape;119;p17"/>
          <p:cNvSpPr txBox="1"/>
          <p:nvPr/>
        </p:nvSpPr>
        <p:spPr>
          <a:xfrm rot="897">
            <a:off x="6409470" y="245097"/>
            <a:ext cx="2527416" cy="40163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sz="1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HÁBITOS DE DISCUSSÃO</a:t>
            </a:r>
            <a:endParaRPr lang="pt-BR" sz="11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789273"/>
              </p:ext>
            </p:extLst>
          </p:nvPr>
        </p:nvGraphicFramePr>
        <p:xfrm>
          <a:off x="384207" y="4179114"/>
          <a:ext cx="8375586" cy="701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75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90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pt-BR" sz="2000" dirty="0"/>
                        <a:t>JULIANA FOI AO PARQUE DE DIVERSÕES NO DIA 18 DE JANEIRO. EM QUAL DIA DA SEMANA ELA SE DIVERTIU NO PARQUE?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46731" y="2176758"/>
            <a:ext cx="1929489" cy="1786916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183912"/>
              </p:ext>
            </p:extLst>
          </p:nvPr>
        </p:nvGraphicFramePr>
        <p:xfrm>
          <a:off x="2105754" y="1325160"/>
          <a:ext cx="4287099" cy="277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8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6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24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24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24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24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24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468">
                <a:tc gridSpan="7"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JANEIRO     2025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68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D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T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68"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68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10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68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68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468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30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31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9" name="Google Shape;183;p5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972122" y="164811"/>
            <a:ext cx="587150" cy="49627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FB4E8E64-22D7-0550-3D75-4B1134B17CE2}"/>
              </a:ext>
            </a:extLst>
          </p:cNvPr>
          <p:cNvSpPr/>
          <p:nvPr/>
        </p:nvSpPr>
        <p:spPr>
          <a:xfrm>
            <a:off x="5899433" y="2946364"/>
            <a:ext cx="360000" cy="36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>
                <a:solidFill>
                  <a:srgbClr val="FF0000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>
            <a:spLocks noGrp="1"/>
          </p:cNvSpPr>
          <p:nvPr>
            <p:ph type="body" idx="1"/>
          </p:nvPr>
        </p:nvSpPr>
        <p:spPr>
          <a:xfrm>
            <a:off x="128804" y="1851947"/>
            <a:ext cx="7150301" cy="2064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44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QUAL</a:t>
            </a:r>
            <a:r>
              <a:rPr lang="pt-BR" sz="2000" spc="-3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É </a:t>
            </a:r>
            <a:r>
              <a:rPr lang="pt-BR" sz="20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O</a:t>
            </a:r>
            <a:r>
              <a:rPr lang="pt-BR" sz="2000" spc="-3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20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SEU</a:t>
            </a:r>
            <a:r>
              <a:rPr lang="pt-BR" sz="2000" spc="-3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20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DIA DA SEMANA PREFERIDO? </a:t>
            </a:r>
          </a:p>
          <a:p>
            <a:pPr marL="444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444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POR QUE É SEU DIA PREFERIDO?</a:t>
            </a:r>
          </a:p>
          <a:p>
            <a:pPr marL="444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444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QUE ATIVIDADES VOCÊ COSTUMA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</a:pPr>
            <a:r>
              <a:rPr lang="pt-BR" sz="20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FAZER NESSE DIA?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None/>
            </a:pP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9" name="Google Shape;129;p3"/>
          <p:cNvSpPr txBox="1">
            <a:spLocks noGrp="1"/>
          </p:cNvSpPr>
          <p:nvPr>
            <p:ph type="title"/>
          </p:nvPr>
        </p:nvSpPr>
        <p:spPr>
          <a:xfrm>
            <a:off x="384000" y="1009034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</a:pPr>
            <a:r>
              <a:rPr lang="pt-BR" dirty="0"/>
              <a:t>CONVERSE COM SEU COLEGA</a:t>
            </a:r>
            <a:endParaRPr dirty="0"/>
          </a:p>
        </p:txBody>
      </p:sp>
      <p:sp>
        <p:nvSpPr>
          <p:cNvPr id="130" name="Google Shape;130;p3"/>
          <p:cNvSpPr txBox="1">
            <a:spLocks noGrp="1"/>
          </p:cNvSpPr>
          <p:nvPr>
            <p:ph type="subTitle" idx="2"/>
          </p:nvPr>
        </p:nvSpPr>
        <p:spPr>
          <a:xfrm rot="-60000">
            <a:off x="131877" y="179635"/>
            <a:ext cx="1768210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VIVENCIANDO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660493"/>
              </p:ext>
            </p:extLst>
          </p:nvPr>
        </p:nvGraphicFramePr>
        <p:xfrm>
          <a:off x="6205362" y="1423349"/>
          <a:ext cx="2370227" cy="31610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0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56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pt-BR" sz="1800" b="1" dirty="0">
                          <a:latin typeface="+mn-lt"/>
                        </a:rPr>
                        <a:t>DOMINGO </a:t>
                      </a:r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760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SEGUNDA-FEIRA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718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TERÇA-FEIRA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718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QUARTA-FEIRA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718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QUINTA-FEIRA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718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SEXTA-FEIRA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6718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SÁBADO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5" name="Google Shape;115;p17">
            <a:extLst>
              <a:ext uri="{FF2B5EF4-FFF2-40B4-BE49-F238E27FC236}">
                <a16:creationId xmlns:a16="http://schemas.microsoft.com/office/drawing/2014/main" id="{8533FD63-8423-07E0-4E09-7E4F27BFB7B6}"/>
              </a:ext>
            </a:extLst>
          </p:cNvPr>
          <p:cNvGrpSpPr/>
          <p:nvPr/>
        </p:nvGrpSpPr>
        <p:grpSpPr>
          <a:xfrm>
            <a:off x="5837592" y="181102"/>
            <a:ext cx="2989837" cy="496279"/>
            <a:chOff x="3181029" y="4261326"/>
            <a:chExt cx="2989837" cy="496279"/>
          </a:xfrm>
        </p:grpSpPr>
        <p:sp>
          <p:nvSpPr>
            <p:cNvPr id="6" name="Google Shape;116;p17">
              <a:extLst>
                <a:ext uri="{FF2B5EF4-FFF2-40B4-BE49-F238E27FC236}">
                  <a16:creationId xmlns:a16="http://schemas.microsoft.com/office/drawing/2014/main" id="{8306C30A-8411-21B0-9587-3AE0E8924089}"/>
                </a:ext>
              </a:extLst>
            </p:cNvPr>
            <p:cNvSpPr txBox="1"/>
            <p:nvPr/>
          </p:nvSpPr>
          <p:spPr>
            <a:xfrm>
              <a:off x="3548799" y="4294038"/>
              <a:ext cx="2622067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VIRE E CONVERSE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7" name="Google Shape;117;p17">
              <a:extLst>
                <a:ext uri="{FF2B5EF4-FFF2-40B4-BE49-F238E27FC236}">
                  <a16:creationId xmlns:a16="http://schemas.microsoft.com/office/drawing/2014/main" id="{0840664E-23CA-7897-095C-5369FB3A5CD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181029" y="4261326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>
            <a:spLocks noGrp="1"/>
          </p:cNvSpPr>
          <p:nvPr>
            <p:ph type="body" idx="1"/>
          </p:nvPr>
        </p:nvSpPr>
        <p:spPr>
          <a:xfrm>
            <a:off x="296374" y="1342902"/>
            <a:ext cx="5942766" cy="22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indent="0"/>
            <a:r>
              <a:rPr lang="pt-BR" dirty="0">
                <a:solidFill>
                  <a:schemeClr val="tx1"/>
                </a:solidFill>
              </a:rPr>
              <a:t>VAMOS CONSTRUIR UMA AGENDA DO DIA DA SEMANA PREFERIDO?</a:t>
            </a:r>
          </a:p>
          <a:p>
            <a:pPr marL="101600" indent="0"/>
            <a:endParaRPr lang="pt-BR" dirty="0">
              <a:solidFill>
                <a:schemeClr val="tx1"/>
              </a:solidFill>
            </a:endParaRPr>
          </a:p>
          <a:p>
            <a:pPr marL="101600" indent="0"/>
            <a:r>
              <a:rPr lang="pt-BR" dirty="0">
                <a:solidFill>
                  <a:schemeClr val="tx1"/>
                </a:solidFill>
              </a:rPr>
              <a:t>DEPOIS, VAMOS MOSTRAR E COMPARAR NOSSA AGENDA COM A DE UM COLEGA.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None/>
            </a:pP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9" name="Google Shape;129;p3"/>
          <p:cNvSpPr txBox="1">
            <a:spLocks noGrp="1"/>
          </p:cNvSpPr>
          <p:nvPr>
            <p:ph type="title"/>
          </p:nvPr>
        </p:nvSpPr>
        <p:spPr>
          <a:xfrm>
            <a:off x="296374" y="779949"/>
            <a:ext cx="83760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dirty="0"/>
              <a:t>AGENDA DO MEU DIA PREFERIDO</a:t>
            </a:r>
            <a:endParaRPr dirty="0"/>
          </a:p>
        </p:txBody>
      </p:sp>
      <p:sp>
        <p:nvSpPr>
          <p:cNvPr id="130" name="Google Shape;130;p3"/>
          <p:cNvSpPr txBox="1">
            <a:spLocks noGrp="1"/>
          </p:cNvSpPr>
          <p:nvPr>
            <p:ph type="subTitle" idx="2"/>
          </p:nvPr>
        </p:nvSpPr>
        <p:spPr>
          <a:xfrm rot="-60000">
            <a:off x="131877" y="179635"/>
            <a:ext cx="1768210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VIVENCIANDO</a:t>
            </a:r>
          </a:p>
        </p:txBody>
      </p:sp>
      <p:pic>
        <p:nvPicPr>
          <p:cNvPr id="6" name="Imagem 5" descr="Desenho animado para crianças&#10;&#10;Descrição gerada automaticamente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56471" y="2404845"/>
            <a:ext cx="2603499" cy="2424401"/>
          </a:xfrm>
          <a:prstGeom prst="rect">
            <a:avLst/>
          </a:prstGeom>
        </p:spPr>
      </p:pic>
      <p:sp>
        <p:nvSpPr>
          <p:cNvPr id="7" name="Caixa de Texto 7"/>
          <p:cNvSpPr txBox="1"/>
          <p:nvPr/>
        </p:nvSpPr>
        <p:spPr>
          <a:xfrm>
            <a:off x="6542437" y="2571750"/>
            <a:ext cx="1874009" cy="40005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r>
              <a:rPr lang="pt-BR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AGENDA DO MEU DIA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 SEMANA PREFERIDO</a:t>
            </a:r>
            <a:endParaRPr lang="pt-B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oogle Shape;115;p17">
            <a:extLst>
              <a:ext uri="{FF2B5EF4-FFF2-40B4-BE49-F238E27FC236}">
                <a16:creationId xmlns:a16="http://schemas.microsoft.com/office/drawing/2014/main" id="{4B863583-BFCD-0213-82BE-AF2764ADB500}"/>
              </a:ext>
            </a:extLst>
          </p:cNvPr>
          <p:cNvGrpSpPr/>
          <p:nvPr/>
        </p:nvGrpSpPr>
        <p:grpSpPr>
          <a:xfrm>
            <a:off x="5862896" y="332040"/>
            <a:ext cx="3009348" cy="496279"/>
            <a:chOff x="3206333" y="4167902"/>
            <a:chExt cx="3009348" cy="496279"/>
          </a:xfrm>
        </p:grpSpPr>
        <p:sp>
          <p:nvSpPr>
            <p:cNvPr id="5" name="Google Shape;116;p17">
              <a:extLst>
                <a:ext uri="{FF2B5EF4-FFF2-40B4-BE49-F238E27FC236}">
                  <a16:creationId xmlns:a16="http://schemas.microsoft.com/office/drawing/2014/main" id="{B9DBDC9E-91D5-CD59-F5CF-D483ADF38688}"/>
                </a:ext>
              </a:extLst>
            </p:cNvPr>
            <p:cNvSpPr txBox="1"/>
            <p:nvPr/>
          </p:nvSpPr>
          <p:spPr>
            <a:xfrm>
              <a:off x="3593614" y="4184954"/>
              <a:ext cx="2622067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VIRE E CONVERSE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9" name="Google Shape;117;p17">
              <a:extLst>
                <a:ext uri="{FF2B5EF4-FFF2-40B4-BE49-F238E27FC236}">
                  <a16:creationId xmlns:a16="http://schemas.microsoft.com/office/drawing/2014/main" id="{08E9610B-FB45-3F9A-E194-8DBBBA0AD0E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06333" y="4167902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"/>
          <p:cNvSpPr txBox="1"/>
          <p:nvPr/>
        </p:nvSpPr>
        <p:spPr>
          <a:xfrm rot="897">
            <a:off x="7554674" y="4769681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 panose="020F0502020204030203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49371" y="3625453"/>
            <a:ext cx="51054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08045" algn="r">
              <a:spcBef>
                <a:spcPts val="130"/>
              </a:spcBef>
              <a:spcAft>
                <a:spcPts val="0"/>
              </a:spcAft>
            </a:pPr>
            <a:r>
              <a:rPr lang="pt-PT" sz="12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NICOLA,</a:t>
            </a:r>
            <a:r>
              <a:rPr lang="pt-PT" sz="1200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12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J</a:t>
            </a:r>
            <a:r>
              <a:rPr lang="pt-PT" sz="1200" spc="-1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  <a:endParaRPr lang="pt-BR" sz="18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55354" y="1063645"/>
            <a:ext cx="8033291" cy="30162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/>
              <a:t>PLANTEI UMA VIOLETA</a:t>
            </a:r>
          </a:p>
          <a:p>
            <a:pPr>
              <a:lnSpc>
                <a:spcPct val="150000"/>
              </a:lnSpc>
            </a:pPr>
            <a:r>
              <a:rPr lang="pt-BR" sz="2000" dirty="0"/>
              <a:t>QUE SE DIZIA BORBOLETA [...]</a:t>
            </a:r>
          </a:p>
          <a:p>
            <a:pPr>
              <a:lnSpc>
                <a:spcPct val="150000"/>
              </a:lnSpc>
            </a:pPr>
            <a:r>
              <a:rPr lang="pt-BR" sz="2000" dirty="0"/>
              <a:t>UM DIA BATEU AS PÉTALAS E VOOU...</a:t>
            </a:r>
          </a:p>
          <a:p>
            <a:pPr>
              <a:lnSpc>
                <a:spcPct val="150000"/>
              </a:lnSpc>
            </a:pPr>
            <a:r>
              <a:rPr lang="pt-BR" sz="2000" dirty="0"/>
              <a:t> VAZIO O VASO FICOU. </a:t>
            </a:r>
          </a:p>
          <a:p>
            <a:endParaRPr lang="pt-BR" sz="2000" dirty="0"/>
          </a:p>
          <a:p>
            <a:pPr algn="r"/>
            <a:r>
              <a:rPr lang="pt-BR" sz="1000" dirty="0"/>
              <a:t>NICOLA, JOSÉ DE. ALFABETÁRIO, 8.</a:t>
            </a:r>
          </a:p>
          <a:p>
            <a:pPr algn="r"/>
            <a:r>
              <a:rPr lang="pt-BR" sz="1000" dirty="0"/>
              <a:t>ED. SÃO PAULO: MODERNA, 2004.</a:t>
            </a:r>
          </a:p>
        </p:txBody>
      </p:sp>
      <p:pic>
        <p:nvPicPr>
          <p:cNvPr id="2" name="Imagem 1" descr="Flor cor de rosa e roxo&#10;&#10;Descrição gerada automaticamente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9557" y="1994239"/>
            <a:ext cx="1308100" cy="1066800"/>
          </a:xfrm>
          <a:prstGeom prst="rect">
            <a:avLst/>
          </a:prstGeom>
        </p:spPr>
      </p:pic>
      <p:pic>
        <p:nvPicPr>
          <p:cNvPr id="4" name="Imagem 3" descr="Uma imagem contendo bolo, decorado, mesa, roxo&#10;&#10;Descrição gerada automaticamente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17657" y="1170264"/>
            <a:ext cx="1053629" cy="104524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873CA63-AC47-2E75-12DB-D5F4CB8AA0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7441" y="365895"/>
            <a:ext cx="662669" cy="5429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687FDF35-619C-2C75-D806-EC1F86123737}"/>
              </a:ext>
            </a:extLst>
          </p:cNvPr>
          <p:cNvGrpSpPr/>
          <p:nvPr/>
        </p:nvGrpSpPr>
        <p:grpSpPr>
          <a:xfrm>
            <a:off x="1138926" y="3694618"/>
            <a:ext cx="6866145" cy="923599"/>
            <a:chOff x="779015" y="3818520"/>
            <a:chExt cx="6866145" cy="923599"/>
          </a:xfrm>
        </p:grpSpPr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67449" y="3818520"/>
              <a:ext cx="1352550" cy="457200"/>
            </a:xfrm>
            <a:prstGeom prst="rect">
              <a:avLst/>
            </a:prstGeom>
          </p:spPr>
        </p:pic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90458" y="3878643"/>
              <a:ext cx="1771650" cy="381000"/>
            </a:xfrm>
            <a:prstGeom prst="rect">
              <a:avLst/>
            </a:prstGeom>
          </p:spPr>
        </p:pic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3340" y="3825561"/>
              <a:ext cx="1028700" cy="323850"/>
            </a:xfrm>
            <a:prstGeom prst="rect">
              <a:avLst/>
            </a:prstGeom>
          </p:spPr>
        </p:pic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47991" y="3963674"/>
              <a:ext cx="1933575" cy="371475"/>
            </a:xfrm>
            <a:prstGeom prst="rect">
              <a:avLst/>
            </a:prstGeom>
          </p:spPr>
        </p:pic>
        <p:pic>
          <p:nvPicPr>
            <p:cNvPr id="16" name="Imagem 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35435" y="4351594"/>
              <a:ext cx="1609725" cy="390525"/>
            </a:xfrm>
            <a:prstGeom prst="rect">
              <a:avLst/>
            </a:prstGeom>
          </p:spPr>
        </p:pic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776360" y="4275720"/>
              <a:ext cx="1781175" cy="361950"/>
            </a:xfrm>
            <a:prstGeom prst="rect">
              <a:avLst/>
            </a:prstGeom>
          </p:spPr>
        </p:pic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79015" y="4279842"/>
              <a:ext cx="1657350" cy="371475"/>
            </a:xfrm>
            <a:prstGeom prst="rect">
              <a:avLst/>
            </a:prstGeom>
          </p:spPr>
        </p:pic>
      </p:grpSp>
      <p:sp>
        <p:nvSpPr>
          <p:cNvPr id="20" name="Título 19"/>
          <p:cNvSpPr>
            <a:spLocks noGrp="1"/>
          </p:cNvSpPr>
          <p:nvPr>
            <p:ph type="title"/>
          </p:nvPr>
        </p:nvSpPr>
        <p:spPr>
          <a:xfrm>
            <a:off x="364504" y="562790"/>
            <a:ext cx="8667889" cy="1415742"/>
          </a:xfrm>
        </p:spPr>
        <p:txBody>
          <a:bodyPr/>
          <a:lstStyle/>
          <a:p>
            <a:r>
              <a:rPr lang="pt-BR" sz="2000" b="0" dirty="0">
                <a:solidFill>
                  <a:srgbClr val="7030A0"/>
                </a:solidFill>
                <a:latin typeface="+mn-lt"/>
              </a:rPr>
              <a:t>1. </a:t>
            </a:r>
            <a:r>
              <a:rPr lang="pt-BR" sz="2000" b="0" dirty="0">
                <a:solidFill>
                  <a:schemeClr val="tx1"/>
                </a:solidFill>
                <a:latin typeface="+mn-lt"/>
              </a:rPr>
              <a:t>VOCÊ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SABE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EM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QUE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DIA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VIOLETA</a:t>
            </a:r>
            <a:r>
              <a:rPr lang="pt-PT" sz="2000" b="0" spc="17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VOOU?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b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</a:b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VIOLETA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VOOU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NO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SEGUNDO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DIA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DA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SEMANA. </a:t>
            </a:r>
            <a:b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</a:b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ESCREVA OS DIAS </a:t>
            </a:r>
            <a:r>
              <a:rPr lang="pt-PT" sz="2000" b="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DA SEMANA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NA ORDEM CORRETA E CIRCULE O DIA EM QUE A VIOLETA VOOU.</a:t>
            </a:r>
            <a:endParaRPr lang="pt-BR" sz="2000" b="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22" name="Tabela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035997"/>
              </p:ext>
            </p:extLst>
          </p:nvPr>
        </p:nvGraphicFramePr>
        <p:xfrm>
          <a:off x="1523999" y="2084434"/>
          <a:ext cx="609600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</a:t>
                      </a:r>
                      <a:r>
                        <a:rPr lang="pt-BR" b="1" u="sng" baseline="30000" dirty="0"/>
                        <a:t>o</a:t>
                      </a:r>
                      <a:r>
                        <a:rPr lang="pt-BR" b="1" dirty="0"/>
                        <a:t> DIA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pt-BR" b="1" dirty="0"/>
                        <a:t>2</a:t>
                      </a:r>
                      <a:r>
                        <a:rPr lang="pt-BR" b="1" u="sng" baseline="30000" dirty="0"/>
                        <a:t>o</a:t>
                      </a:r>
                      <a:r>
                        <a:rPr lang="pt-BR" b="1" dirty="0"/>
                        <a:t> DIA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pt-BR" b="1" dirty="0"/>
                        <a:t>3</a:t>
                      </a:r>
                      <a:r>
                        <a:rPr lang="pt-BR" b="1" u="sng" baseline="30000" dirty="0"/>
                        <a:t>o</a:t>
                      </a:r>
                      <a:r>
                        <a:rPr lang="pt-BR" b="1" dirty="0"/>
                        <a:t> DIA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pt-BR" b="1" dirty="0"/>
                        <a:t>4</a:t>
                      </a:r>
                      <a:r>
                        <a:rPr lang="pt-BR" b="1" u="sng" baseline="30000" dirty="0"/>
                        <a:t>o</a:t>
                      </a:r>
                      <a:r>
                        <a:rPr lang="pt-BR" b="1" dirty="0"/>
                        <a:t> DIA </a:t>
                      </a:r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pt-BR" b="1" dirty="0"/>
                        <a:t>5</a:t>
                      </a:r>
                      <a:r>
                        <a:rPr lang="pt-BR" b="1" u="sng" baseline="30000" dirty="0"/>
                        <a:t>o</a:t>
                      </a:r>
                      <a:r>
                        <a:rPr lang="pt-BR" b="1" dirty="0"/>
                        <a:t> DIA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pt-BR" b="1" dirty="0"/>
                        <a:t>6</a:t>
                      </a:r>
                      <a:r>
                        <a:rPr lang="pt-BR" b="1" u="sng" baseline="30000" dirty="0"/>
                        <a:t>o</a:t>
                      </a:r>
                      <a:r>
                        <a:rPr lang="pt-BR" b="1" dirty="0"/>
                        <a:t> DIA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pt-BR" b="1" dirty="0"/>
                        <a:t>7</a:t>
                      </a:r>
                      <a:r>
                        <a:rPr lang="pt-BR" b="1" u="sng" baseline="30000" dirty="0"/>
                        <a:t>o</a:t>
                      </a:r>
                      <a:r>
                        <a:rPr lang="pt-BR" b="1" dirty="0"/>
                        <a:t> DIA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Google Shape;234;p24"/>
          <p:cNvPicPr preferRelativeResize="0"/>
          <p:nvPr/>
        </p:nvPicPr>
        <p:blipFill rotWithShape="1">
          <a:blip r:embed="rId10"/>
          <a:srcRect/>
          <a:stretch>
            <a:fillRect/>
          </a:stretch>
        </p:blipFill>
        <p:spPr>
          <a:xfrm>
            <a:off x="8221114" y="324023"/>
            <a:ext cx="651783" cy="47753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0;p10">
            <a:extLst>
              <a:ext uri="{FF2B5EF4-FFF2-40B4-BE49-F238E27FC236}">
                <a16:creationId xmlns:a16="http://schemas.microsoft.com/office/drawing/2014/main" id="{9FD8CD97-8CFA-1FA6-35FE-B113D8E4A354}"/>
              </a:ext>
            </a:extLst>
          </p:cNvPr>
          <p:cNvSpPr txBox="1"/>
          <p:nvPr/>
        </p:nvSpPr>
        <p:spPr>
          <a:xfrm rot="897">
            <a:off x="7620046" y="476526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 panose="020F0502020204030203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687FDF35-619C-2C75-D806-EC1F86123737}"/>
              </a:ext>
            </a:extLst>
          </p:cNvPr>
          <p:cNvGrpSpPr/>
          <p:nvPr/>
        </p:nvGrpSpPr>
        <p:grpSpPr>
          <a:xfrm>
            <a:off x="1138926" y="3694618"/>
            <a:ext cx="6866145" cy="923599"/>
            <a:chOff x="779015" y="3818520"/>
            <a:chExt cx="6866145" cy="923599"/>
          </a:xfrm>
        </p:grpSpPr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67449" y="3818520"/>
              <a:ext cx="1352550" cy="457200"/>
            </a:xfrm>
            <a:prstGeom prst="rect">
              <a:avLst/>
            </a:prstGeom>
          </p:spPr>
        </p:pic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90458" y="3878643"/>
              <a:ext cx="1771650" cy="381000"/>
            </a:xfrm>
            <a:prstGeom prst="rect">
              <a:avLst/>
            </a:prstGeom>
          </p:spPr>
        </p:pic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3340" y="3825561"/>
              <a:ext cx="1028700" cy="323850"/>
            </a:xfrm>
            <a:prstGeom prst="rect">
              <a:avLst/>
            </a:prstGeom>
          </p:spPr>
        </p:pic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47991" y="3963674"/>
              <a:ext cx="1933575" cy="371475"/>
            </a:xfrm>
            <a:prstGeom prst="rect">
              <a:avLst/>
            </a:prstGeom>
          </p:spPr>
        </p:pic>
        <p:pic>
          <p:nvPicPr>
            <p:cNvPr id="16" name="Imagem 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35435" y="4351594"/>
              <a:ext cx="1609725" cy="390525"/>
            </a:xfrm>
            <a:prstGeom prst="rect">
              <a:avLst/>
            </a:prstGeom>
          </p:spPr>
        </p:pic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776360" y="4275720"/>
              <a:ext cx="1781175" cy="361950"/>
            </a:xfrm>
            <a:prstGeom prst="rect">
              <a:avLst/>
            </a:prstGeom>
          </p:spPr>
        </p:pic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79015" y="4279842"/>
              <a:ext cx="1657350" cy="371475"/>
            </a:xfrm>
            <a:prstGeom prst="rect">
              <a:avLst/>
            </a:prstGeom>
          </p:spPr>
        </p:pic>
      </p:grpSp>
      <p:sp>
        <p:nvSpPr>
          <p:cNvPr id="20" name="Título 19"/>
          <p:cNvSpPr>
            <a:spLocks noGrp="1"/>
          </p:cNvSpPr>
          <p:nvPr>
            <p:ph type="title"/>
          </p:nvPr>
        </p:nvSpPr>
        <p:spPr>
          <a:xfrm>
            <a:off x="364504" y="562790"/>
            <a:ext cx="8667889" cy="1415742"/>
          </a:xfrm>
        </p:spPr>
        <p:txBody>
          <a:bodyPr/>
          <a:lstStyle/>
          <a:p>
            <a:r>
              <a:rPr lang="pt-BR" sz="2000" b="0" dirty="0">
                <a:solidFill>
                  <a:srgbClr val="7030A0"/>
                </a:solidFill>
                <a:latin typeface="+mn-lt"/>
              </a:rPr>
              <a:t>1. </a:t>
            </a:r>
            <a:r>
              <a:rPr lang="pt-BR" sz="2000" b="0" dirty="0">
                <a:solidFill>
                  <a:schemeClr val="tx1"/>
                </a:solidFill>
                <a:latin typeface="+mn-lt"/>
              </a:rPr>
              <a:t>VOCÊ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SABE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EM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QUE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DIA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VIOLETA</a:t>
            </a:r>
            <a:r>
              <a:rPr lang="pt-PT" sz="2000" b="0" spc="17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VOOU?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b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</a:b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VIOLETA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VOOU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NO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SEGUNDO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DIA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DA</a:t>
            </a:r>
            <a:r>
              <a:rPr lang="pt-PT" sz="2000" b="0" spc="17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SEMANA. </a:t>
            </a:r>
            <a:b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</a:b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ESCREVA OS DIAS </a:t>
            </a:r>
            <a:r>
              <a:rPr lang="pt-PT" sz="2000" b="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DA SEMANA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NA ORDEM CORRETA E CIRCULE O DIA EM QUE A VIOLETA VOOU.</a:t>
            </a:r>
            <a:endParaRPr lang="pt-BR" sz="2000" b="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22" name="Tabela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937610"/>
              </p:ext>
            </p:extLst>
          </p:nvPr>
        </p:nvGraphicFramePr>
        <p:xfrm>
          <a:off x="1222940" y="2083269"/>
          <a:ext cx="6951016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7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7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7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7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</a:t>
                      </a:r>
                      <a:r>
                        <a:rPr lang="pt-BR" b="1" u="sng" baseline="30000" dirty="0"/>
                        <a:t>o</a:t>
                      </a:r>
                      <a:r>
                        <a:rPr lang="pt-BR" b="1" dirty="0"/>
                        <a:t> DIA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pt-BR" b="1" dirty="0"/>
                        <a:t>2</a:t>
                      </a:r>
                      <a:r>
                        <a:rPr lang="pt-BR" b="1" u="sng" baseline="30000" dirty="0"/>
                        <a:t>o</a:t>
                      </a:r>
                      <a:r>
                        <a:rPr lang="pt-BR" b="1" dirty="0"/>
                        <a:t> DIA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pt-BR" b="1" dirty="0"/>
                        <a:t>3</a:t>
                      </a:r>
                      <a:r>
                        <a:rPr lang="pt-BR" b="1" u="sng" baseline="30000" dirty="0"/>
                        <a:t>o</a:t>
                      </a:r>
                      <a:r>
                        <a:rPr lang="pt-BR" b="1" dirty="0"/>
                        <a:t> DIA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pt-BR" b="1" dirty="0"/>
                        <a:t>4</a:t>
                      </a:r>
                      <a:r>
                        <a:rPr lang="pt-BR" b="1" u="sng" baseline="30000" dirty="0"/>
                        <a:t>o</a:t>
                      </a:r>
                      <a:r>
                        <a:rPr lang="pt-BR" b="1" dirty="0"/>
                        <a:t> DIA </a:t>
                      </a:r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DOMINGO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SEGUNDA-FEIRA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TERÇA-FEIRA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QUARTA-FEIRA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pt-BR" b="1" dirty="0"/>
                        <a:t>5</a:t>
                      </a:r>
                      <a:r>
                        <a:rPr lang="pt-BR" b="1" u="sng" baseline="30000" dirty="0"/>
                        <a:t>o</a:t>
                      </a:r>
                      <a:r>
                        <a:rPr lang="pt-BR" b="1" dirty="0"/>
                        <a:t> DIA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pt-BR" b="1" dirty="0"/>
                        <a:t>6</a:t>
                      </a:r>
                      <a:r>
                        <a:rPr lang="pt-BR" b="1" u="sng" baseline="30000" dirty="0"/>
                        <a:t>o</a:t>
                      </a:r>
                      <a:r>
                        <a:rPr lang="pt-BR" b="1" dirty="0"/>
                        <a:t> DIA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pt-BR" b="1" dirty="0"/>
                        <a:t>7</a:t>
                      </a:r>
                      <a:r>
                        <a:rPr lang="pt-BR" b="1" u="sng" baseline="30000" dirty="0"/>
                        <a:t>o</a:t>
                      </a:r>
                      <a:r>
                        <a:rPr lang="pt-BR" b="1" dirty="0"/>
                        <a:t> DIA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QUINTA-FEIRA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SEXTA-FEIRA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SÁBADO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Google Shape;150;p10">
            <a:extLst>
              <a:ext uri="{FF2B5EF4-FFF2-40B4-BE49-F238E27FC236}">
                <a16:creationId xmlns:a16="http://schemas.microsoft.com/office/drawing/2014/main" id="{9FD8CD97-8CFA-1FA6-35FE-B113D8E4A354}"/>
              </a:ext>
            </a:extLst>
          </p:cNvPr>
          <p:cNvSpPr txBox="1"/>
          <p:nvPr/>
        </p:nvSpPr>
        <p:spPr>
          <a:xfrm rot="897">
            <a:off x="7620046" y="476526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 panose="020F0502020204030203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Título 2"/>
          <p:cNvSpPr txBox="1"/>
          <p:nvPr/>
        </p:nvSpPr>
        <p:spPr>
          <a:xfrm>
            <a:off x="1824469" y="105819"/>
            <a:ext cx="3092977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2400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r>
              <a:rPr lang="pt-BR" dirty="0">
                <a:latin typeface="+mn-lt"/>
              </a:rPr>
              <a:t>CORREÇÃO</a:t>
            </a:r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B22139A-DF91-A233-B82B-C74EC233D5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5014" y="249872"/>
            <a:ext cx="424543" cy="478972"/>
          </a:xfrm>
          <a:prstGeom prst="rect">
            <a:avLst/>
          </a:prstGeom>
        </p:spPr>
      </p:pic>
      <p:sp>
        <p:nvSpPr>
          <p:cNvPr id="6" name="Fluxograma: Conector 5"/>
          <p:cNvSpPr/>
          <p:nvPr/>
        </p:nvSpPr>
        <p:spPr>
          <a:xfrm>
            <a:off x="2954283" y="2119750"/>
            <a:ext cx="1617717" cy="705199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4351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17306" y="529449"/>
            <a:ext cx="5298845" cy="553968"/>
          </a:xfrm>
        </p:spPr>
        <p:txBody>
          <a:bodyPr/>
          <a:lstStyle/>
          <a:p>
            <a:r>
              <a:rPr lang="pt-BR" b="0" dirty="0">
                <a:solidFill>
                  <a:srgbClr val="7030A0"/>
                </a:solidFill>
                <a:latin typeface="+mj-lt"/>
              </a:rPr>
              <a:t>2.</a:t>
            </a:r>
            <a:r>
              <a:rPr lang="pt-PT" b="0" spc="0" dirty="0">
                <a:solidFill>
                  <a:srgbClr val="7030A0"/>
                </a:solidFill>
                <a:effectLst/>
                <a:latin typeface="+mj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j-lt"/>
                <a:ea typeface="Segoe Print" panose="02000600000000000000" charset="0"/>
                <a:cs typeface="Segoe Print" panose="02000600000000000000" charset="0"/>
              </a:rPr>
              <a:t>RESPONDA</a:t>
            </a:r>
            <a:r>
              <a:rPr lang="pt-PT" sz="2000" b="0" spc="-70" dirty="0">
                <a:solidFill>
                  <a:schemeClr val="tx1"/>
                </a:solidFill>
                <a:effectLst/>
                <a:latin typeface="+mj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j-lt"/>
                <a:ea typeface="Segoe Print" panose="02000600000000000000" charset="0"/>
                <a:cs typeface="Segoe Print" panose="02000600000000000000" charset="0"/>
              </a:rPr>
              <a:t>COM</a:t>
            </a:r>
            <a:r>
              <a:rPr lang="pt-PT" sz="2000" b="0" spc="-65" dirty="0">
                <a:solidFill>
                  <a:schemeClr val="tx1"/>
                </a:solidFill>
                <a:effectLst/>
                <a:latin typeface="+mj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j-lt"/>
                <a:ea typeface="Segoe Print" panose="02000600000000000000" charset="0"/>
                <a:cs typeface="Segoe Print" panose="02000600000000000000" charset="0"/>
              </a:rPr>
              <a:t>MUITA</a:t>
            </a:r>
            <a:r>
              <a:rPr lang="pt-PT" sz="2000" b="0" spc="-65" dirty="0">
                <a:solidFill>
                  <a:schemeClr val="tx1"/>
                </a:solidFill>
                <a:effectLst/>
                <a:latin typeface="+mj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j-lt"/>
                <a:ea typeface="Segoe Print" panose="02000600000000000000" charset="0"/>
                <a:cs typeface="Segoe Print" panose="02000600000000000000" charset="0"/>
              </a:rPr>
              <a:t>ATENÇÃO</a:t>
            </a:r>
            <a:r>
              <a:rPr lang="pt-PT" sz="2000" b="0" spc="-10" dirty="0">
                <a:solidFill>
                  <a:schemeClr val="tx1"/>
                </a:solidFill>
                <a:latin typeface="+mj-lt"/>
                <a:ea typeface="Segoe Print" panose="02000600000000000000" charset="0"/>
                <a:cs typeface="Segoe Print" panose="02000600000000000000" charset="0"/>
              </a:rPr>
              <a:t>:</a:t>
            </a:r>
            <a:endParaRPr lang="pt-BR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417306" y="1215242"/>
            <a:ext cx="8381577" cy="363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4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SzPct val="100000"/>
              <a:tabLst>
                <a:tab pos="374650" algn="l"/>
              </a:tabLst>
            </a:pPr>
            <a:r>
              <a:rPr lang="pt-PT" altLang="pt-BR" sz="20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A.</a:t>
            </a: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kumimoji="0" lang="pt-PT" altLang="pt-BR" sz="2000" b="0" i="0" u="none" strike="noStrike" cap="none" normalizeH="0" baseline="0" dirty="0">
                <a:ln>
                  <a:noFill/>
                </a:ln>
                <a:effectLst/>
                <a:latin typeface="+mj-lt"/>
                <a:ea typeface="Calibri" panose="020F0502020204030204" pitchFamily="34" charset="0"/>
              </a:rPr>
              <a:t>EM QUAL DIA A VIOLETA VOOU? ___________________________</a:t>
            </a: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SzPct val="100000"/>
              <a:tabLst>
                <a:tab pos="374650" algn="l"/>
              </a:tabLst>
            </a:pPr>
            <a:r>
              <a:rPr lang="pt-PT" altLang="pt-BR" sz="20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B. </a:t>
            </a:r>
            <a:r>
              <a:rPr kumimoji="0" lang="pt-PT" altLang="pt-BR" sz="2000" b="0" i="0" u="none" strike="noStrike" cap="none" normalizeH="0" baseline="0" dirty="0">
                <a:ln>
                  <a:noFill/>
                </a:ln>
                <a:effectLst/>
                <a:latin typeface="+mj-lt"/>
                <a:ea typeface="Calibri" panose="020F0502020204030204" pitchFamily="34" charset="0"/>
              </a:rPr>
              <a:t>A VIOLETA FOI PLANTADA NO VASO NO ÚLTIMO DIA DA    SEMANA. QUE DIA FOI ESSE? _______________________________</a:t>
            </a: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SzPct val="100000"/>
              <a:tabLst>
                <a:tab pos="374650" algn="l"/>
              </a:tabLst>
            </a:pPr>
            <a:r>
              <a:rPr lang="pt-PT" altLang="pt-BR" sz="20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C. </a:t>
            </a:r>
            <a:r>
              <a:rPr kumimoji="0" lang="pt-PT" altLang="pt-BR" sz="2000" b="0" i="0" u="none" strike="noStrike" cap="none" normalizeH="0" baseline="0" dirty="0">
                <a:ln>
                  <a:noFill/>
                </a:ln>
                <a:effectLst/>
                <a:latin typeface="+mj-lt"/>
                <a:ea typeface="Calibri" panose="020F0502020204030204" pitchFamily="34" charset="0"/>
              </a:rPr>
              <a:t>QUE DIA DA SEMANA É HOJE?_____________________________</a:t>
            </a: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SzPct val="100000"/>
              <a:tabLst>
                <a:tab pos="361950" algn="l"/>
                <a:tab pos="6319520" algn="l"/>
              </a:tabLst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D. </a:t>
            </a:r>
            <a:r>
              <a:rPr kumimoji="0" lang="pt-PT" altLang="pt-BR" sz="2000" b="0" i="0" u="none" strike="noStrike" cap="none" normalizeH="0" baseline="0" dirty="0">
                <a:ln>
                  <a:noFill/>
                </a:ln>
                <a:effectLst/>
                <a:latin typeface="+mj-lt"/>
                <a:ea typeface="Calibri" panose="020F0502020204030204" pitchFamily="34" charset="0"/>
              </a:rPr>
              <a:t>EM QUAIS DIAS DA SEMANA NÃO HÁ AULA? _________________ </a:t>
            </a: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SzPct val="100000"/>
              <a:tabLst>
                <a:tab pos="361950" algn="l"/>
                <a:tab pos="6319520" algn="l"/>
              </a:tabLst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E. </a:t>
            </a:r>
            <a:r>
              <a:rPr kumimoji="0" lang="pt-PT" altLang="pt-BR" sz="2000" b="0" i="0" u="none" strike="noStrike" cap="none" normalizeH="0" baseline="0" dirty="0">
                <a:ln>
                  <a:noFill/>
                </a:ln>
                <a:effectLst/>
                <a:latin typeface="+mj-lt"/>
                <a:ea typeface="Calibri" panose="020F0502020204030204" pitchFamily="34" charset="0"/>
              </a:rPr>
              <a:t>QUAL É O PRIMEIRO DIA DA SEMANA? _____________</a:t>
            </a:r>
          </a:p>
          <a:p>
            <a:pPr marL="0" lvl="1">
              <a:spcAft>
                <a:spcPts val="1200"/>
              </a:spcAft>
              <a:buClr>
                <a:schemeClr val="tx1"/>
              </a:buClr>
              <a:buSzPct val="100000"/>
              <a:tabLst>
                <a:tab pos="361950" algn="l"/>
                <a:tab pos="6319520" algn="l"/>
              </a:tabLst>
            </a:pPr>
            <a:r>
              <a:rPr lang="pt-PT" sz="2000" spc="-5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F.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QUAL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DIA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DA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SEMANA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ESTÁ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ENTRE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QUARTA-FEIRA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E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spc="-5" dirty="0">
                <a:effectLst/>
                <a:latin typeface="+mj-lt"/>
                <a:ea typeface="Calibri" panose="020F0502020204030204" pitchFamily="34" charset="0"/>
              </a:rPr>
              <a:t>SEXTA-FEIRA?</a:t>
            </a:r>
            <a:r>
              <a:rPr lang="pt-PT" sz="2000" spc="-50" dirty="0">
                <a:effectLst/>
                <a:latin typeface="+mj-lt"/>
                <a:ea typeface="Calibri" panose="020F0502020204030204" pitchFamily="34" charset="0"/>
              </a:rPr>
              <a:t> _____________________________________________________</a:t>
            </a:r>
            <a:r>
              <a:rPr lang="pt-PT" sz="2000" spc="-5" dirty="0">
                <a:effectLst/>
                <a:uFill>
                  <a:solidFill>
                    <a:srgbClr val="221E1F"/>
                  </a:solidFill>
                </a:uFill>
                <a:latin typeface="+mj-lt"/>
                <a:ea typeface="Calibri" panose="020F0502020204030204" pitchFamily="34" charset="0"/>
              </a:rPr>
              <a:t>	</a:t>
            </a:r>
            <a:endParaRPr kumimoji="0" lang="pt-BR" altLang="pt-BR" sz="2000" b="0" i="0" strike="noStrike" cap="none" normalizeH="0" baseline="0" dirty="0">
              <a:ln>
                <a:noFill/>
              </a:ln>
              <a:effectLst/>
              <a:latin typeface="+mj-lt"/>
            </a:endParaRPr>
          </a:p>
        </p:txBody>
      </p:sp>
      <p:pic>
        <p:nvPicPr>
          <p:cNvPr id="6" name="Google Shape;234;p24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8147100" y="320657"/>
            <a:ext cx="651783" cy="4857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0;p10">
            <a:extLst>
              <a:ext uri="{FF2B5EF4-FFF2-40B4-BE49-F238E27FC236}">
                <a16:creationId xmlns:a16="http://schemas.microsoft.com/office/drawing/2014/main" id="{2CAAAE72-1454-DD34-32B0-DC7662FBE5C6}"/>
              </a:ext>
            </a:extLst>
          </p:cNvPr>
          <p:cNvSpPr txBox="1"/>
          <p:nvPr/>
        </p:nvSpPr>
        <p:spPr>
          <a:xfrm rot="897">
            <a:off x="7645208" y="461839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 panose="020F0502020204030203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" name="Imagem 3" descr="Uma imagem contendo bolo, decorado, mesa, roxo&#10;&#10;Descrição gerada automaticamente">
            <a:extLst>
              <a:ext uri="{FF2B5EF4-FFF2-40B4-BE49-F238E27FC236}">
                <a16:creationId xmlns:a16="http://schemas.microsoft.com/office/drawing/2014/main" id="{F373FA68-5074-8DC9-5DDF-E5DD15FBFA1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4612" y="227098"/>
            <a:ext cx="901095" cy="8939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F8A5E901-2BEC-405D-B405-46F4E83A0B07}"/>
</file>

<file path=customXml/itemProps2.xml><?xml version="1.0" encoding="utf-8"?>
<ds:datastoreItem xmlns:ds="http://schemas.openxmlformats.org/officeDocument/2006/customXml" ds:itemID="{B0438565-7D5A-4839-9805-C97BEA3EBE25}"/>
</file>

<file path=customXml/itemProps3.xml><?xml version="1.0" encoding="utf-8"?>
<ds:datastoreItem xmlns:ds="http://schemas.openxmlformats.org/officeDocument/2006/customXml" ds:itemID="{66EF7368-760B-4283-843B-24B654AAEB82}"/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1990</Words>
  <Application>Microsoft Office PowerPoint</Application>
  <PresentationFormat>Apresentação na tela (16:9)</PresentationFormat>
  <Paragraphs>344</Paragraphs>
  <Slides>21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32" baseType="lpstr">
      <vt:lpstr>Lato</vt:lpstr>
      <vt:lpstr>Grandstander SemiBold</vt:lpstr>
      <vt:lpstr>Calibri</vt:lpstr>
      <vt:lpstr>Grandstander</vt:lpstr>
      <vt:lpstr>Wingdings</vt:lpstr>
      <vt:lpstr>Arial</vt:lpstr>
      <vt:lpstr>Verdana</vt:lpstr>
      <vt:lpstr>Grandstander Medium</vt:lpstr>
      <vt:lpstr>docs-Calibri</vt:lpstr>
      <vt:lpstr>Aptos</vt:lpstr>
      <vt:lpstr>Simple Light</vt:lpstr>
      <vt:lpstr>Apresentação do PowerPoint</vt:lpstr>
      <vt:lpstr>Apresentação do PowerPoint</vt:lpstr>
      <vt:lpstr>CONVERSE COM A TURMA</vt:lpstr>
      <vt:lpstr>CONVERSE COM SEU COLEGA</vt:lpstr>
      <vt:lpstr>AGENDA DO MEU DIA PREFERIDO</vt:lpstr>
      <vt:lpstr>Apresentação do PowerPoint</vt:lpstr>
      <vt:lpstr>1. VOCÊ SABE EM QUE DIA A VIOLETA VOOU?  A VIOLETA VOOU NO SEGUNDO DIA DA SEMANA.  ESCREVA OS DIAS DA SEMANA NA ORDEM CORRETA E CIRCULE O DIA EM QUE A VIOLETA VOOU.</vt:lpstr>
      <vt:lpstr>1. VOCÊ SABE EM QUE DIA A VIOLETA VOOU?  A VIOLETA VOOU NO SEGUNDO DIA DA SEMANA.  ESCREVA OS DIAS DA SEMANA NA ORDEM CORRETA E CIRCULE O DIA EM QUE A VIOLETA VOOU.</vt:lpstr>
      <vt:lpstr>2. RESPONDA COM MUITA ATENÇÃO:</vt:lpstr>
      <vt:lpstr>2. RESPONDA COM MUITA ATENÇÃO: </vt:lpstr>
      <vt:lpstr>3. ESCREVA O DIA DA SEMANA QUE VEM DEPOIS DE:</vt:lpstr>
      <vt:lpstr>3. ESCREVA O DIA DA SEMANA QUE VEM DEPOIS DE:</vt:lpstr>
      <vt:lpstr>4. A MÃE DA GABRIELA ESTÁ REGISTRANDO A ROTINA DA SUA FILHA. OBSERVE E RESPONDA:</vt:lpstr>
      <vt:lpstr>Apresentação do PowerPoint</vt:lpstr>
      <vt:lpstr>Apresentação do PowerPoint</vt:lpstr>
      <vt:lpstr>5. FLÁVIO TEM AULA DE DANÇA UMA VEZ POR SEMANA. NO MÊS DE FEVEREIRO, ELE TEVE AULA NOS DIAS 1, 8, 15 E 22. CIRCULE, NO CALENDÁRIO A SEGUIR, ESSES DIAS E RESPONDA:</vt:lpstr>
      <vt:lpstr>5. FLÁVIO TEM AULA DE DANÇA UMA VEZ POR SEMANA. NO MÊS DE FEVEREIRO, ELE TEVE AULA NOS DIAS 1, 8, 15 E 22. CIRCULE, NO CALENDÁRIO A SEGUIR, ESSES DIAS E RESPONDA: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Viviane Da Costa Batista Pereira</cp:lastModifiedBy>
  <cp:revision>24</cp:revision>
  <dcterms:created xsi:type="dcterms:W3CDTF">2024-06-03T14:13:39Z</dcterms:created>
  <dcterms:modified xsi:type="dcterms:W3CDTF">2024-11-22T17:38:48Z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  <property fmtid="{D5CDD505-2E9C-101B-9397-08002B2CF9AE}" pid="4" name="ICV">
    <vt:lpwstr>B12E776FA7AD481B91495CA03BD61F16_12</vt:lpwstr>
  </property>
  <property fmtid="{D5CDD505-2E9C-101B-9397-08002B2CF9AE}" pid="5" name="KSOProductBuildVer">
    <vt:lpwstr>1046-12.2.0.16909</vt:lpwstr>
  </property>
</Properties>
</file>