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80" r:id="rId6"/>
    <p:sldId id="275" r:id="rId7"/>
    <p:sldId id="290" r:id="rId8"/>
    <p:sldId id="276" r:id="rId9"/>
    <p:sldId id="283" r:id="rId10"/>
    <p:sldId id="277" r:id="rId11"/>
    <p:sldId id="294" r:id="rId12"/>
    <p:sldId id="278" r:id="rId13"/>
    <p:sldId id="295" r:id="rId14"/>
    <p:sldId id="291" r:id="rId15"/>
    <p:sldId id="296" r:id="rId16"/>
    <p:sldId id="279" r:id="rId17"/>
    <p:sldId id="297" r:id="rId18"/>
    <p:sldId id="263" r:id="rId19"/>
    <p:sldId id="265" r:id="rId20"/>
    <p:sldId id="266" r:id="rId21"/>
    <p:sldId id="288" r:id="rId22"/>
    <p:sldId id="293" r:id="rId23"/>
    <p:sldId id="268" r:id="rId24"/>
  </p:sldIdLst>
  <p:sldSz cx="9144000" cy="5143500" type="screen16x9"/>
  <p:notesSz cx="6858000" cy="9144000"/>
  <p:embeddedFontLst>
    <p:embeddedFont>
      <p:font typeface="Grandstander" panose="020B0604020202020204" charset="0"/>
      <p:regular r:id="rId26"/>
      <p:bold r:id="rId27"/>
      <p:italic r:id="rId28"/>
      <p:boldItalic r:id="rId29"/>
    </p:embeddedFont>
    <p:embeddedFont>
      <p:font typeface="Grandstander Medium" panose="020B0604020202020204" charset="0"/>
      <p:regular r:id="rId30"/>
      <p:bold r:id="rId31"/>
      <p:italic r:id="rId32"/>
      <p:boldItalic r:id="rId33"/>
    </p:embeddedFont>
    <p:embeddedFont>
      <p:font typeface="Grandstander SemiBold" panose="020B0604020202020204" charset="0"/>
      <p:regular r:id="rId34"/>
      <p:bold r:id="rId35"/>
      <p:italic r:id="rId36"/>
      <p:boldItalic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26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ik8+S/cBXA7ijFpoP+JAVP54KW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2C78D-4163-4453-B1C6-766F9F8D3F04}" v="1" dt="2024-11-22T17:40:41.800"/>
  </p1510:revLst>
</p1510:revInfo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76196" autoAdjust="0"/>
  </p:normalViewPr>
  <p:slideViewPr>
    <p:cSldViewPr snapToGrid="0">
      <p:cViewPr varScale="1">
        <p:scale>
          <a:sx n="107" d="100"/>
          <a:sy n="107" d="100"/>
        </p:scale>
        <p:origin x="1686" y="96"/>
      </p:cViewPr>
      <p:guideLst>
        <p:guide orient="horz" pos="1620"/>
        <p:guide pos="2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50" Type="http://customschemas.google.com/relationships/presentationmetadata" Target="metadata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53" Type="http://schemas.openxmlformats.org/officeDocument/2006/relationships/theme" Target="theme/theme1.xml"/><Relationship Id="rId58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57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59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5872C78D-4163-4453-B1C6-766F9F8D3F04}"/>
    <pc:docChg chg="modSld">
      <pc:chgData name="Viviane Da Costa Batista Pereira" userId="b305db61-b707-4b19-b05e-6db442671656" providerId="ADAL" clId="{5872C78D-4163-4453-B1C6-766F9F8D3F04}" dt="2024-11-22T17:43:03.588" v="218" actId="20577"/>
      <pc:docMkLst>
        <pc:docMk/>
      </pc:docMkLst>
      <pc:sldChg chg="modNotesTx">
        <pc:chgData name="Viviane Da Costa Batista Pereira" userId="b305db61-b707-4b19-b05e-6db442671656" providerId="ADAL" clId="{5872C78D-4163-4453-B1C6-766F9F8D3F04}" dt="2024-11-22T17:39:42.254" v="67" actId="20577"/>
        <pc:sldMkLst>
          <pc:docMk/>
          <pc:sldMk cId="0" sldId="258"/>
        </pc:sldMkLst>
      </pc:sldChg>
      <pc:sldChg chg="modNotesTx">
        <pc:chgData name="Viviane Da Costa Batista Pereira" userId="b305db61-b707-4b19-b05e-6db442671656" providerId="ADAL" clId="{5872C78D-4163-4453-B1C6-766F9F8D3F04}" dt="2024-11-22T17:40:09.792" v="129" actId="20577"/>
        <pc:sldMkLst>
          <pc:docMk/>
          <pc:sldMk cId="0" sldId="259"/>
        </pc:sldMkLst>
      </pc:sldChg>
      <pc:sldChg chg="modNotesTx">
        <pc:chgData name="Viviane Da Costa Batista Pereira" userId="b305db61-b707-4b19-b05e-6db442671656" providerId="ADAL" clId="{5872C78D-4163-4453-B1C6-766F9F8D3F04}" dt="2024-11-22T17:42:15.933" v="131" actId="6549"/>
        <pc:sldMkLst>
          <pc:docMk/>
          <pc:sldMk cId="1081300116" sldId="276"/>
        </pc:sldMkLst>
      </pc:sldChg>
      <pc:sldChg chg="modNotesTx">
        <pc:chgData name="Viviane Da Costa Batista Pereira" userId="b305db61-b707-4b19-b05e-6db442671656" providerId="ADAL" clId="{5872C78D-4163-4453-B1C6-766F9F8D3F04}" dt="2024-11-22T17:42:41.414" v="160" actId="20577"/>
        <pc:sldMkLst>
          <pc:docMk/>
          <pc:sldMk cId="578296009" sldId="278"/>
        </pc:sldMkLst>
      </pc:sldChg>
      <pc:sldChg chg="modNotesTx">
        <pc:chgData name="Viviane Da Costa Batista Pereira" userId="b305db61-b707-4b19-b05e-6db442671656" providerId="ADAL" clId="{5872C78D-4163-4453-B1C6-766F9F8D3F04}" dt="2024-11-22T17:41:34.957" v="130"/>
        <pc:sldMkLst>
          <pc:docMk/>
          <pc:sldMk cId="41420419" sldId="280"/>
        </pc:sldMkLst>
      </pc:sldChg>
      <pc:sldChg chg="modNotesTx">
        <pc:chgData name="Viviane Da Costa Batista Pereira" userId="b305db61-b707-4b19-b05e-6db442671656" providerId="ADAL" clId="{5872C78D-4163-4453-B1C6-766F9F8D3F04}" dt="2024-11-22T17:43:03.588" v="218" actId="20577"/>
        <pc:sldMkLst>
          <pc:docMk/>
          <pc:sldMk cId="913030518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lock-face-ilustra%C3%A7%C3%A3o-royalty-free/1419835698?phrase=REL%C3%93GIOS+ANAL%C3%93GICOS++SEM+PONTEIRO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Faça esta atividade coletivamente, considerando os saberes da turma. </a:t>
            </a:r>
            <a:r>
              <a:rPr lang="pt-BR" sz="11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Como a rotina escolar fraciona as horas, esta atividade tem como propósito</a:t>
            </a:r>
            <a:r>
              <a:rPr lang="pt-BR" dirty="0"/>
              <a:t> apenas verificar o conhecimento prévio dos estudantes sobre as partes de uma hora, visto que as habilidades trabalhadas nesta aula são </a:t>
            </a:r>
            <a:r>
              <a:rPr lang="pt-BR" sz="18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leitura e o registro de horas, sem considerar os minutos.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 ler a atividade com eles, o</a:t>
            </a:r>
            <a:r>
              <a:rPr lang="pt-BR" dirty="0"/>
              <a:t>uça e registre na lousa as ideias que serão apresentadas pela turma, sem se aprofundar nos minutos. Peça para eles registrarem as respostas.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5206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7102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Realize esta atividade coletivamente. </a:t>
            </a:r>
          </a:p>
        </p:txBody>
      </p:sp>
    </p:spTree>
    <p:extLst>
      <p:ext uri="{BB962C8B-B14F-4D97-AF65-F5344CB8AC3E}">
        <p14:creationId xmlns:p14="http://schemas.microsoft.com/office/powerpoint/2010/main" val="4288614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2639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Peça para </a:t>
            </a:r>
            <a:r>
              <a:rPr lang="pt-BR"/>
              <a:t>os estudantes </a:t>
            </a:r>
            <a:r>
              <a:rPr lang="pt-BR" dirty="0"/>
              <a:t>responderem os dois itens. Eles deverão escrever as horas (por exemplo: 8 horas), e anotá-las no relógio digital (8:00).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Discuta com os estudantes o período do dia que a bailarina tem aula de balé. Ela sai para o ensaio de manhã. Se fosse à noite, sairia às 20</a:t>
            </a:r>
            <a:r>
              <a:rPr lang="pt-BR" dirty="0">
                <a:sym typeface="Wingdings" panose="05000000000000000000" pitchFamily="2" charset="2"/>
              </a:rPr>
              <a:t>:00, e retornaria </a:t>
            </a:r>
            <a:r>
              <a:rPr lang="pt-BR" dirty="0"/>
              <a:t>às</a:t>
            </a:r>
            <a:r>
              <a:rPr lang="pt-BR" dirty="0">
                <a:sym typeface="Wingdings" panose="05000000000000000000" pitchFamily="2" charset="2"/>
              </a:rPr>
              <a:t> 22 horas. No caso do item (B), diga para eles que, no relógio de ponteiros, os dois ponteiros ficam juntos marcando meio-dia, </a:t>
            </a:r>
            <a:r>
              <a:rPr lang="pt-BR" dirty="0"/>
              <a:t>e que se fosse algo relacionado à noite, falaríamos meia-noite. Alguns </a:t>
            </a:r>
            <a:r>
              <a:rPr lang="pt-BR" sz="1100" kern="0" dirty="0">
                <a:solidFill>
                  <a:srgbClr val="00261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relógios digitais podem registrar as horas a partir do meio-dia com 13:00, 14:00 e assim por diante, ou apresentar como 1:00, 2:00 com a inscrição de AM/PM. </a:t>
            </a: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latin typeface="+mj-lt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https://www.gettyimages.com.br/detail/ilustra%C3%A7%C3%A3o/analog-clock-icons-black-flat-design-vector-ilustra%C3%A7%C3%A3o-royalty-free/1126612598?phrase=REL%C3%93GIOS+ANAL%C3%93GICOS&amp;adppopup=true</a:t>
            </a:r>
            <a:endParaRPr lang="pt-BR" dirty="0">
              <a:latin typeface="+mj-lt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3676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latin typeface="+mj-lt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https://www.gettyimages.com.br/detail/ilustra%C3%A7%C3%A3o/analog-clock-icons-black-flat-design-vector-ilustra%C3%A7%C3%A3o-royalty-free/1126612598?phrase=REL%C3%93GIOS+ANAL%C3%93GICOS&amp;adppopup=true</a:t>
            </a:r>
            <a:endParaRPr lang="pt-BR" dirty="0">
              <a:latin typeface="+mj-lt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7990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Os estudantes deverão escrever as horas nos relógios digitais. Chame a atenção para as duas possibilidades </a:t>
            </a:r>
            <a:r>
              <a:rPr lang="pt-BR"/>
              <a:t>de registros.</a:t>
            </a: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https://www.gettyimages.com.br/detail/ilustra%C3%A7%C3%A3o/analog-clock-icons-black-flat-design-vector-ilustra%C3%A7%C3%A3o-royalty-free/1126612598?phrase=REL%C3%93GIOS+ANAL%C3%93GICOS&amp;adppopup=true</a:t>
            </a: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4080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https://www.gettyimages.com.br/detail/ilustra%C3%A7%C3%A3o/analog-clock-icons-black-flat-design-vector-ilustra%C3%A7%C3%A3o-royalty-free/1126612598?phrase=REL%C3%93GIOS+ANAL%C3%93GICOS&amp;adppopup=true</a:t>
            </a: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8218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docs-Open Sans"/>
              </a:rPr>
              <a:t>(EF02MA19) Medir a duração de um intervalo de tempo por meio de relógio digital, e registrar o horário do início e do fim do intervalo.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Caro professor, </a:t>
            </a:r>
          </a:p>
          <a:p>
            <a:pPr marL="0" indent="0" algn="just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Providencie com antecedência os dois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relógios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(um digital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um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analógico). Faça uma demonstração dos dois tipos de relógio para a turma, e explore-os com eles. 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93345" indent="0" algn="just" eaLnBrk="0" hangingPunct="0">
              <a:lnSpc>
                <a:spcPct val="108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Pergunte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conhecem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dois modelos de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relógio,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eles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têm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relógios,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sabem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como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funcionam,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servem e como lemos as horas em ambos. Explique a leitura das horas no relógio digital e o funcionamento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relógio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ponteiro.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Informe que,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nos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relógios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ponteiros,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números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aparecem</a:t>
            </a:r>
            <a:r>
              <a:rPr lang="pt-BR" sz="1800" spc="-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pt-BR" sz="1800" spc="-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12, e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que,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quando é uma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hora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exata,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ponteiro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maior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deve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apontar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número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menor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número que corresponde à hora marcada. 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Apresente o slide e pergunte qual horário os dois relógios estão marcando (os dois marcam </a:t>
            </a:r>
            <a:r>
              <a:rPr lang="pt-BR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 horas).</a:t>
            </a:r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93345" indent="0" algn="just" eaLnBrk="0" hangingPunct="0">
              <a:lnSpc>
                <a:spcPct val="108000"/>
              </a:lnSpc>
              <a:spcBef>
                <a:spcPts val="140"/>
              </a:spcBef>
              <a:spcAft>
                <a:spcPts val="0"/>
              </a:spcAft>
              <a:buNone/>
            </a:pPr>
            <a:endParaRPr lang="pt-B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36525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136525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Pergunte para os estudantes  qual ponteiro, no relógio analógico, marca as horas (o maior ou o menor?). </a:t>
            </a:r>
          </a:p>
          <a:p>
            <a:pPr marL="0" marR="136525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Antes de apresentar a imagem do relógio digital, peça para conversarem com o colega de trás sobre como podem escrever 3 horas em um relógio digital. Se achar necessário, volte ao slide anterior e retome com eles a escrita do relógio que marcava 9 horas.  </a:t>
            </a:r>
          </a:p>
          <a:p>
            <a:pPr marL="0" marR="136525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3200" dirty="0"/>
              <a:t>Caro professor,</a:t>
            </a:r>
            <a:br>
              <a:rPr lang="pt-BR" sz="3200" dirty="0"/>
            </a:br>
            <a:r>
              <a:rPr lang="pt-BR" sz="3200" dirty="0"/>
              <a:t>Dê continuidade à aula com a turma em duplas. Inicie as atividades explicando que, nos relógios digitais, o meio-dia é mostrado como 12:00 horas, e a meia-noite como 00:00 horas. Em relação aos relógios analógicos, reforce que o ponteiro maior indica os minutos e o ponteiro menor indica as horas.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405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Peça para os estudantes desenharem os ponteiros dos relógios. Lembre-os de que </a:t>
            </a:r>
            <a:r>
              <a:rPr lang="pt-BR" sz="1100" dirty="0"/>
              <a:t>o ponteiro grande marca os minutos, e o pequeno marca as horas. Acompanhe-os e veja o que discutem nas duplas.</a:t>
            </a:r>
          </a:p>
          <a:p>
            <a:pPr marL="158750" indent="0">
              <a:buNone/>
            </a:pPr>
            <a:endParaRPr lang="pt-BR" sz="1100" dirty="0"/>
          </a:p>
          <a:p>
            <a:pPr marL="158750" indent="0">
              <a:buNone/>
            </a:pPr>
            <a:endParaRPr lang="pt-BR" sz="1100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https://www.gettyimages.com.br/detail/ilustra%C3%A7%C3%A3o/clock-face-ilustra%C3%A7%C3%A3o-royalty-free/1419835698?phrase=REL%C3%93GIOS+ANAL%C3%93GICOS++SEM+PONTEIRO&amp;adppopup=true</a:t>
            </a:r>
            <a:endParaRPr lang="pt-BR" sz="11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sz="1100" dirty="0"/>
          </a:p>
          <a:p>
            <a:pPr marL="158750" indent="0">
              <a:buNone/>
            </a:pPr>
            <a:endParaRPr lang="pt-BR" sz="1100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https://www.gettyimages.com.br/detail/ilustra%C3%A7%C3%A3o/group-of-three-ballerinas-an-african-american-ilustra%C3%A7%C3%A3o-royalty-free/1928219508?phrase=bailarina+ballet&amp;adppopup=true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3631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sz="1100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https://www.gettyimages.com.br/detail/ilustra%C3%A7%C3%A3o/group-of-three-ballerinas-an-african-american-ilustra%C3%A7%C3%A3o-royalty-free/1928219508?phrase=bailarina+ballet&amp;adppopup=true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https://www.gettyimages.com.br/detail/ilustra%C3%A7%C3%A3o/analog-clock-icons-black-flat-design-vector-ilustra%C3%A7%C3%A3o-royalty-free/1126612598?phrase=REL%C3%93GIOS+ANAL%C3%93GICOS&amp;adppopup=true</a:t>
            </a: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0851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1759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https://www.gettyimages.com.br/detail/ilustra%C3%A7%C3%A3o/analog-clock-icons-black-flat-design-vector-ilustra%C3%A7%C3%A3o-royalty-free/1126612598?phrase=REL%C3%93GIOS+ANAL%C3%93GICOS&amp;adppopup=true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2036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2" name="Google Shape;52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realistic-wall-silver-clock-on-a-white-ilustra%C3%A7%C3%A3o-royalty-free/1256481036?phrase=REL%C3%93GIOS+ANAL%C3%93GICOS++PONTEIRO++&amp;adppopup=tru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ettyimages.com.br/detail/ilustra%C3%A7%C3%A3o/fashionable-green-digital-alarm-clock-ilustra%C3%A7%C3%A3o-royalty-free/1856498524?phrase=HORAS+REL%C3%93GIOS+DIGITAL&amp;adppopup=true" TargetMode="External"/><Relationship Id="rId5" Type="http://schemas.openxmlformats.org/officeDocument/2006/relationships/hyperlink" Target="https://www.gettyimages.com.br/detail/ilustra%C3%A7%C3%A3o/rounc-clock-red-needles-ilustra%C3%A7%C3%A3o-royalty-free/490014972?phrase=REL%C3%93GIOS+ANAL%C3%93GICOS++COM+PONTEIRO++&amp;adppopup=true" TargetMode="External"/><Relationship Id="rId4" Type="http://schemas.openxmlformats.org/officeDocument/2006/relationships/hyperlink" Target="https://www.gettyimages.com.br/detail/ilustra%C3%A7%C3%A3o/digital-led-alarm-clock-display-showing-ilustra%C3%A7%C3%A3o-royalty-free/1787689073?phrase=HORAS&amp;adppopup=tru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ashionable-green-digital-alarm-clock-ilustra%C3%A7%C3%A3o-royalty-free/1856498524?phrase=HORAS+REL%C3%93GIOS+DIGITAL&amp;adppopup=true" TargetMode="External"/><Relationship Id="rId2" Type="http://schemas.openxmlformats.org/officeDocument/2006/relationships/hyperlink" Target="https://www.gettyimages.com.br/detail/ilustra%C3%A7%C3%A3o/realistic-wall-silver-clock-on-a-white-ilustra%C3%A7%C3%A3o-royalty-free/1256481036?phrase=REL%C3%93GIOS+ANAL%C3%93GICOS++PONTEIRO++&amp;adppopup=true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ttyimages.com.br/detail/ilustra%C3%A7%C3%A3o/clock-face-ilustra%C3%A7%C3%A3o-royalty-free/1419835698?phrase=REL%C3%93GIOS+ANAL%C3%93GICOS++SEM+PONTEIRO&amp;adppopup=tru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nalog-clock-icons-black-flat-design-vector-ilustra%C3%A7%C3%A3o-royalty-free/1126612598?phrase=REL%C3%93GIOS+ANAL%C3%93GICOS&amp;adppopup=true" TargetMode="External"/><Relationship Id="rId2" Type="http://schemas.openxmlformats.org/officeDocument/2006/relationships/hyperlink" Target="https://www.gettyimages.com.br/detail/ilustra%C3%A7%C3%A3o/group-of-three-ballerinas-an-african-american-ilustra%C3%A7%C3%A3o-royalty-free/1928219508?phrase=bailarina+ballet&amp;adppopup=true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399" y="1928081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HORAS DO RELÓGIO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0747" y="3287198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16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CFDD644-57BC-FF8E-0169-EA36F7365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404" y="1499969"/>
            <a:ext cx="8258700" cy="742508"/>
          </a:xfrm>
        </p:spPr>
        <p:txBody>
          <a:bodyPr/>
          <a:lstStyle/>
          <a:p>
            <a:pPr marL="228600" indent="0"/>
            <a:r>
              <a:rPr lang="pt-PT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A.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REGISTRE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1º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RELÓGIO A HORA EM QUE A NOSSA </a:t>
            </a:r>
          </a:p>
          <a:p>
            <a:pPr marL="228600" indent="0"/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 SE INICIA, E,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2º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RELÓGIO, A HORA EM QUE A AULA TERMINA</a:t>
            </a:r>
            <a:r>
              <a:rPr lang="pt-PT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pt-BR" spc="-5" dirty="0">
              <a:effectLst/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49FD87A-3FF4-F8B1-E9F2-F6DA5A44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00" y="750332"/>
            <a:ext cx="8376000" cy="800189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3.</a:t>
            </a:r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JÁ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REGISTRAMOS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HORÁRIOS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BAILARINA.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AGORA,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VAMOS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REGISTRAR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45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JUNTOS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NOSSOS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HORÁRIOS.</a:t>
            </a:r>
            <a:endParaRPr lang="pt-BR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9441D90-6D02-FFE1-040A-4B0D68F21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092890"/>
              </p:ext>
            </p:extLst>
          </p:nvPr>
        </p:nvGraphicFramePr>
        <p:xfrm>
          <a:off x="436467" y="2738164"/>
          <a:ext cx="83760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5272">
                  <a:extLst>
                    <a:ext uri="{9D8B030D-6E8A-4147-A177-3AD203B41FA5}">
                      <a16:colId xmlns:a16="http://schemas.microsoft.com/office/drawing/2014/main" val="2352489140"/>
                    </a:ext>
                  </a:extLst>
                </a:gridCol>
                <a:gridCol w="5470728">
                  <a:extLst>
                    <a:ext uri="{9D8B030D-6E8A-4147-A177-3AD203B41FA5}">
                      <a16:colId xmlns:a16="http://schemas.microsoft.com/office/drawing/2014/main" val="3157519838"/>
                    </a:ext>
                  </a:extLst>
                </a:gridCol>
              </a:tblGrid>
              <a:tr h="1877961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QUANTAS HORAS VOCÊ PERMANECE NA ESCOLA?  ____________________________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A AULA SE INICIA?  _______</a:t>
                      </a:r>
                      <a:endParaRPr lang="pt-PT" sz="2000" b="0" i="0" u="sng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endParaRPr lang="pt-PT" sz="2000" b="0" i="0" u="sng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A QUE HORAS A AULA TERMINA? _______</a:t>
                      </a:r>
                      <a:endParaRPr lang="pt-BR" sz="20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196339"/>
                  </a:ext>
                </a:extLst>
              </a:tr>
            </a:tbl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D481F0A-EC06-2E58-C447-96599D59D648}"/>
              </a:ext>
            </a:extLst>
          </p:cNvPr>
          <p:cNvSpPr/>
          <p:nvPr/>
        </p:nvSpPr>
        <p:spPr>
          <a:xfrm>
            <a:off x="630159" y="3698284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FAAAE2C-E494-C329-13FC-AF1D953DDD01}"/>
              </a:ext>
            </a:extLst>
          </p:cNvPr>
          <p:cNvSpPr txBox="1"/>
          <p:nvPr/>
        </p:nvSpPr>
        <p:spPr>
          <a:xfrm>
            <a:off x="616320" y="3719477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1D98CD6-DD1B-FCD6-471F-FE8A87CC6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345496"/>
              </p:ext>
            </p:extLst>
          </p:nvPr>
        </p:nvGraphicFramePr>
        <p:xfrm>
          <a:off x="616320" y="3162906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INÍCIO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FAD52BB-D061-BD55-EB96-9E15A924D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923365"/>
              </p:ext>
            </p:extLst>
          </p:nvPr>
        </p:nvGraphicFramePr>
        <p:xfrm>
          <a:off x="2013084" y="3175421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TÉRMINO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pic>
        <p:nvPicPr>
          <p:cNvPr id="14" name="Google Shape;234;p24">
            <a:extLst>
              <a:ext uri="{FF2B5EF4-FFF2-40B4-BE49-F238E27FC236}">
                <a16:creationId xmlns:a16="http://schemas.microsoft.com/office/drawing/2014/main" id="{5745BF16-F0AA-91B2-66F3-0C32129898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5984" y="278886"/>
            <a:ext cx="553612" cy="4714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D505AB75-C4D9-DFAE-67BF-5FAE4057B243}"/>
              </a:ext>
            </a:extLst>
          </p:cNvPr>
          <p:cNvSpPr txBox="1">
            <a:spLocks/>
          </p:cNvSpPr>
          <p:nvPr/>
        </p:nvSpPr>
        <p:spPr>
          <a:xfrm rot="897">
            <a:off x="7500221" y="4741987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1549E246-18AC-A864-BCFF-51F4B1643268}"/>
              </a:ext>
            </a:extLst>
          </p:cNvPr>
          <p:cNvSpPr/>
          <p:nvPr/>
        </p:nvSpPr>
        <p:spPr>
          <a:xfrm>
            <a:off x="2013084" y="3698284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DD180D-544C-731D-E414-2FEE7D63C965}"/>
              </a:ext>
            </a:extLst>
          </p:cNvPr>
          <p:cNvSpPr txBox="1"/>
          <p:nvPr/>
        </p:nvSpPr>
        <p:spPr>
          <a:xfrm>
            <a:off x="2013084" y="3719477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</p:spTree>
    <p:extLst>
      <p:ext uri="{BB962C8B-B14F-4D97-AF65-F5344CB8AC3E}">
        <p14:creationId xmlns:p14="http://schemas.microsoft.com/office/powerpoint/2010/main" val="3907584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CFDD644-57BC-FF8E-0169-EA36F7365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404" y="1499969"/>
            <a:ext cx="8258700" cy="742508"/>
          </a:xfrm>
        </p:spPr>
        <p:txBody>
          <a:bodyPr/>
          <a:lstStyle/>
          <a:p>
            <a:pPr marL="228600" indent="0"/>
            <a:r>
              <a:rPr lang="pt-PT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REGISTRE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1º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RELÓGIO A HORA EM QUE A NOSSA </a:t>
            </a:r>
          </a:p>
          <a:p>
            <a:pPr marL="228600" indent="0"/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 SE INICIA, E,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2º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RELÓGIO, A HORA EM QUE A AULA TERMINA</a:t>
            </a:r>
            <a:r>
              <a:rPr lang="pt-PT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pt-BR" spc="-5" dirty="0">
              <a:effectLst/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49FD87A-3FF4-F8B1-E9F2-F6DA5A44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00" y="750332"/>
            <a:ext cx="8376000" cy="800189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3.</a:t>
            </a:r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JÁ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REGISTRAMOS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HORÁRIOS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BAILARINA.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AGORA,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VAMOS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REGISTRAR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45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JUNTOS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NOSSOS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HORÁRIOS.</a:t>
            </a:r>
            <a:endParaRPr lang="pt-BR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9441D90-6D02-FFE1-040A-4B0D68F21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424245"/>
              </p:ext>
            </p:extLst>
          </p:nvPr>
        </p:nvGraphicFramePr>
        <p:xfrm>
          <a:off x="436466" y="2566975"/>
          <a:ext cx="83760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5272">
                  <a:extLst>
                    <a:ext uri="{9D8B030D-6E8A-4147-A177-3AD203B41FA5}">
                      <a16:colId xmlns:a16="http://schemas.microsoft.com/office/drawing/2014/main" val="2352489140"/>
                    </a:ext>
                  </a:extLst>
                </a:gridCol>
                <a:gridCol w="5470728">
                  <a:extLst>
                    <a:ext uri="{9D8B030D-6E8A-4147-A177-3AD203B41FA5}">
                      <a16:colId xmlns:a16="http://schemas.microsoft.com/office/drawing/2014/main" val="3157519838"/>
                    </a:ext>
                  </a:extLst>
                </a:gridCol>
              </a:tblGrid>
              <a:tr h="1877961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QUANTAS HORAS VOCÊ PERMANECE NA ESCOLA?  ____________________________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A AULA SE INICIA?  _______</a:t>
                      </a:r>
                      <a:endParaRPr lang="pt-PT" sz="2000" b="0" i="0" u="sng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endParaRPr lang="pt-PT" sz="2000" b="0" i="0" u="sng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A QUE HORAS A AULA TERMINA? _______</a:t>
                      </a:r>
                      <a:endParaRPr lang="pt-BR" sz="20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196339"/>
                  </a:ext>
                </a:extLst>
              </a:tr>
            </a:tbl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D481F0A-EC06-2E58-C447-96599D59D648}"/>
              </a:ext>
            </a:extLst>
          </p:cNvPr>
          <p:cNvSpPr/>
          <p:nvPr/>
        </p:nvSpPr>
        <p:spPr>
          <a:xfrm>
            <a:off x="701877" y="3483260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FAAAE2C-E494-C329-13FC-AF1D953DDD01}"/>
              </a:ext>
            </a:extLst>
          </p:cNvPr>
          <p:cNvSpPr txBox="1"/>
          <p:nvPr/>
        </p:nvSpPr>
        <p:spPr>
          <a:xfrm>
            <a:off x="664954" y="3504452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1D98CD6-DD1B-FCD6-471F-FE8A87CC6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810111"/>
              </p:ext>
            </p:extLst>
          </p:nvPr>
        </p:nvGraphicFramePr>
        <p:xfrm>
          <a:off x="688038" y="2947882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INÍCIO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FAD52BB-D061-BD55-EB96-9E15A924D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124641"/>
              </p:ext>
            </p:extLst>
          </p:nvPr>
        </p:nvGraphicFramePr>
        <p:xfrm>
          <a:off x="2084802" y="2960397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TÉRMINO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D505AB75-C4D9-DFAE-67BF-5FAE4057B243}"/>
              </a:ext>
            </a:extLst>
          </p:cNvPr>
          <p:cNvSpPr txBox="1">
            <a:spLocks/>
          </p:cNvSpPr>
          <p:nvPr/>
        </p:nvSpPr>
        <p:spPr>
          <a:xfrm rot="897">
            <a:off x="7500221" y="4741987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1549E246-18AC-A864-BCFF-51F4B1643268}"/>
              </a:ext>
            </a:extLst>
          </p:cNvPr>
          <p:cNvSpPr/>
          <p:nvPr/>
        </p:nvSpPr>
        <p:spPr>
          <a:xfrm>
            <a:off x="2084802" y="3483260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DD180D-544C-731D-E414-2FEE7D63C965}"/>
              </a:ext>
            </a:extLst>
          </p:cNvPr>
          <p:cNvSpPr txBox="1"/>
          <p:nvPr/>
        </p:nvSpPr>
        <p:spPr>
          <a:xfrm>
            <a:off x="2018686" y="3483396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E0E03D-37DA-10D1-C8DB-4A5AECFD024F}"/>
              </a:ext>
            </a:extLst>
          </p:cNvPr>
          <p:cNvSpPr txBox="1"/>
          <p:nvPr/>
        </p:nvSpPr>
        <p:spPr>
          <a:xfrm>
            <a:off x="1858580" y="165179"/>
            <a:ext cx="203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8" name="Google Shape;213;p24">
            <a:extLst>
              <a:ext uri="{FF2B5EF4-FFF2-40B4-BE49-F238E27FC236}">
                <a16:creationId xmlns:a16="http://schemas.microsoft.com/office/drawing/2014/main" id="{CE882D80-BC8B-46AA-E4C6-949D834E9B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0176" y="251356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B8AA732-B2AA-FC22-3248-6522DE29F3CF}"/>
              </a:ext>
            </a:extLst>
          </p:cNvPr>
          <p:cNvSpPr txBox="1"/>
          <p:nvPr/>
        </p:nvSpPr>
        <p:spPr>
          <a:xfrm>
            <a:off x="436466" y="4508611"/>
            <a:ext cx="3261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RESPOSTA PESSOAL.</a:t>
            </a:r>
          </a:p>
        </p:txBody>
      </p:sp>
    </p:spTree>
    <p:extLst>
      <p:ext uri="{BB962C8B-B14F-4D97-AF65-F5344CB8AC3E}">
        <p14:creationId xmlns:p14="http://schemas.microsoft.com/office/powerpoint/2010/main" val="2603464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89A39B2-7641-A5A6-6451-714A8577DBF7}"/>
              </a:ext>
            </a:extLst>
          </p:cNvPr>
          <p:cNvSpPr/>
          <p:nvPr/>
        </p:nvSpPr>
        <p:spPr>
          <a:xfrm>
            <a:off x="2142416" y="3198595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3F57432-E55D-1F61-9A85-DF48FE096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693" y="555190"/>
            <a:ext cx="8396578" cy="916676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REGISTRE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1º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RELÓGIO A HORA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EM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 O RECREIO DA NOSSA TURMA SE INICIA, 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2º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RELÓGIO, A</a:t>
            </a:r>
            <a:r>
              <a:rPr lang="pt-PT" spc="4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HORA EM QUE ELE SE ENCERRA.</a:t>
            </a:r>
            <a:endParaRPr lang="pt-BR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4DDCFAF-C540-2184-48D5-350C25AC0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870246"/>
              </p:ext>
            </p:extLst>
          </p:nvPr>
        </p:nvGraphicFramePr>
        <p:xfrm>
          <a:off x="410729" y="1913894"/>
          <a:ext cx="8396578" cy="252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3057">
                  <a:extLst>
                    <a:ext uri="{9D8B030D-6E8A-4147-A177-3AD203B41FA5}">
                      <a16:colId xmlns:a16="http://schemas.microsoft.com/office/drawing/2014/main" val="3113207252"/>
                    </a:ext>
                  </a:extLst>
                </a:gridCol>
                <a:gridCol w="5513521">
                  <a:extLst>
                    <a:ext uri="{9D8B030D-6E8A-4147-A177-3AD203B41FA5}">
                      <a16:colId xmlns:a16="http://schemas.microsoft.com/office/drawing/2014/main" val="210063660"/>
                    </a:ext>
                  </a:extLst>
                </a:gridCol>
              </a:tblGrid>
              <a:tr h="2497868">
                <a:tc>
                  <a:txBody>
                    <a:bodyPr/>
                    <a:lstStyle/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QUANTOS MINUTOS DURA O RECREIO?</a:t>
                      </a: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_____________________________________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O RECREIO SE INICIA?____</a:t>
                      </a:r>
                    </a:p>
                    <a:p>
                      <a:endParaRPr lang="pt-PT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O RECREIO TERMINA? ____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743133"/>
                  </a:ext>
                </a:extLst>
              </a:tr>
            </a:tbl>
          </a:graphicData>
        </a:graphic>
      </p:graphicFrame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1FD1C9B-CDA0-F134-8576-069872CD11A7}"/>
              </a:ext>
            </a:extLst>
          </p:cNvPr>
          <p:cNvSpPr/>
          <p:nvPr/>
        </p:nvSpPr>
        <p:spPr>
          <a:xfrm>
            <a:off x="610193" y="3193764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93E46AB-7652-CA79-C209-547A4D9D5CFE}"/>
              </a:ext>
            </a:extLst>
          </p:cNvPr>
          <p:cNvSpPr txBox="1"/>
          <p:nvPr/>
        </p:nvSpPr>
        <p:spPr>
          <a:xfrm>
            <a:off x="574588" y="3178814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FEB2736-B9D5-2E7B-AD1A-B35F7281F249}"/>
              </a:ext>
            </a:extLst>
          </p:cNvPr>
          <p:cNvSpPr txBox="1"/>
          <p:nvPr/>
        </p:nvSpPr>
        <p:spPr>
          <a:xfrm>
            <a:off x="2106811" y="3178813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BE35965-A795-A71D-DF9D-668C6F58E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645267"/>
              </p:ext>
            </p:extLst>
          </p:nvPr>
        </p:nvGraphicFramePr>
        <p:xfrm>
          <a:off x="609962" y="2607367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INÍCIO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FBD329ED-20B2-ACF9-9DA9-0ECA72EAD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684026"/>
              </p:ext>
            </p:extLst>
          </p:nvPr>
        </p:nvGraphicFramePr>
        <p:xfrm>
          <a:off x="2142416" y="2607366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TÉRMINO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pic>
        <p:nvPicPr>
          <p:cNvPr id="9" name="Google Shape;234;p24">
            <a:extLst>
              <a:ext uri="{FF2B5EF4-FFF2-40B4-BE49-F238E27FC236}">
                <a16:creationId xmlns:a16="http://schemas.microsoft.com/office/drawing/2014/main" id="{DCDBC348-D74C-174C-8A56-0A756806E9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8893" y="309581"/>
            <a:ext cx="608414" cy="4912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521EBA79-E33B-2BAC-427D-B49012A3D5FE}"/>
              </a:ext>
            </a:extLst>
          </p:cNvPr>
          <p:cNvSpPr txBox="1">
            <a:spLocks/>
          </p:cNvSpPr>
          <p:nvPr/>
        </p:nvSpPr>
        <p:spPr>
          <a:xfrm rot="897">
            <a:off x="7486667" y="4795845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296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3F57432-E55D-1F61-9A85-DF48FE096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693" y="555190"/>
            <a:ext cx="8396578" cy="916676"/>
          </a:xfrm>
        </p:spPr>
        <p:txBody>
          <a:bodyPr/>
          <a:lstStyle/>
          <a:p>
            <a:r>
              <a:rPr lang="pt-BR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REGISTRE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1º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RELÓGIO A HORA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EM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 O RECREIO DA NOSSA TURMA SE INICIA, E NO 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2º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RELÓGIO, A</a:t>
            </a:r>
            <a:r>
              <a:rPr lang="pt-PT" spc="4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HORA EM QUE ELE SE ENCERRA.</a:t>
            </a:r>
            <a:endParaRPr lang="pt-BR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521EBA79-E33B-2BAC-427D-B49012A3D5FE}"/>
              </a:ext>
            </a:extLst>
          </p:cNvPr>
          <p:cNvSpPr txBox="1">
            <a:spLocks/>
          </p:cNvSpPr>
          <p:nvPr/>
        </p:nvSpPr>
        <p:spPr>
          <a:xfrm rot="897">
            <a:off x="7486667" y="4795845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72A0B6-B30E-61A4-0EEB-89017BFF6AD7}"/>
              </a:ext>
            </a:extLst>
          </p:cNvPr>
          <p:cNvSpPr txBox="1"/>
          <p:nvPr/>
        </p:nvSpPr>
        <p:spPr>
          <a:xfrm>
            <a:off x="1823768" y="218320"/>
            <a:ext cx="1994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13" name="Google Shape;213;p24">
            <a:extLst>
              <a:ext uri="{FF2B5EF4-FFF2-40B4-BE49-F238E27FC236}">
                <a16:creationId xmlns:a16="http://schemas.microsoft.com/office/drawing/2014/main" id="{879E3E38-63E6-03C1-98FC-E3CD7F56245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3238" y="29339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65058BD-2AB4-085B-01B2-CEF1099CFCC5}"/>
              </a:ext>
            </a:extLst>
          </p:cNvPr>
          <p:cNvSpPr txBox="1"/>
          <p:nvPr/>
        </p:nvSpPr>
        <p:spPr>
          <a:xfrm>
            <a:off x="336693" y="4505287"/>
            <a:ext cx="328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RESPOSTA PESSOAL.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3E6F53E-91F0-AB61-ED96-5DE53C37B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37890"/>
              </p:ext>
            </p:extLst>
          </p:nvPr>
        </p:nvGraphicFramePr>
        <p:xfrm>
          <a:off x="410729" y="1913894"/>
          <a:ext cx="8396578" cy="252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3057">
                  <a:extLst>
                    <a:ext uri="{9D8B030D-6E8A-4147-A177-3AD203B41FA5}">
                      <a16:colId xmlns:a16="http://schemas.microsoft.com/office/drawing/2014/main" val="3113207252"/>
                    </a:ext>
                  </a:extLst>
                </a:gridCol>
                <a:gridCol w="5513521">
                  <a:extLst>
                    <a:ext uri="{9D8B030D-6E8A-4147-A177-3AD203B41FA5}">
                      <a16:colId xmlns:a16="http://schemas.microsoft.com/office/drawing/2014/main" val="210063660"/>
                    </a:ext>
                  </a:extLst>
                </a:gridCol>
              </a:tblGrid>
              <a:tr h="2497868">
                <a:tc>
                  <a:txBody>
                    <a:bodyPr/>
                    <a:lstStyle/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  <a:p>
                      <a:endParaRPr lang="pt-BR" sz="20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QUANTOS MINUTOS DURA O RECREIO?</a:t>
                      </a: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_____________________________________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 </a:t>
                      </a:r>
                      <a:endParaRPr lang="pt-BR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O RECREIO SE INICIA?____</a:t>
                      </a:r>
                    </a:p>
                    <a:p>
                      <a:endParaRPr lang="pt-PT" sz="20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pt-PT" sz="2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 QUE HORAS O RECREIO TERMINA? ____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743133"/>
                  </a:ext>
                </a:extLst>
              </a:tr>
            </a:tbl>
          </a:graphicData>
        </a:graphic>
      </p:graphicFrame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76F7F92-21B0-78B8-C605-1080B829E24D}"/>
              </a:ext>
            </a:extLst>
          </p:cNvPr>
          <p:cNvSpPr/>
          <p:nvPr/>
        </p:nvSpPr>
        <p:spPr>
          <a:xfrm>
            <a:off x="610193" y="3193764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66A896C-EE29-D790-0B17-15171244E076}"/>
              </a:ext>
            </a:extLst>
          </p:cNvPr>
          <p:cNvSpPr txBox="1"/>
          <p:nvPr/>
        </p:nvSpPr>
        <p:spPr>
          <a:xfrm>
            <a:off x="574588" y="3178814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D498EF17-9A8E-2094-7A87-D3FC117C0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606834"/>
              </p:ext>
            </p:extLst>
          </p:nvPr>
        </p:nvGraphicFramePr>
        <p:xfrm>
          <a:off x="609962" y="2607367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INÍCIO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81C3452-2203-56A5-522E-10D741E322C8}"/>
              </a:ext>
            </a:extLst>
          </p:cNvPr>
          <p:cNvSpPr/>
          <p:nvPr/>
        </p:nvSpPr>
        <p:spPr>
          <a:xfrm>
            <a:off x="1980793" y="3209356"/>
            <a:ext cx="1028224" cy="5040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237ABC3-665D-2194-22CE-A65EC08B4EF7}"/>
              </a:ext>
            </a:extLst>
          </p:cNvPr>
          <p:cNvSpPr txBox="1"/>
          <p:nvPr/>
        </p:nvSpPr>
        <p:spPr>
          <a:xfrm>
            <a:off x="1945188" y="3214956"/>
            <a:ext cx="102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     :</a:t>
            </a: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BD5F67AF-435F-12E8-E072-FA81E95EA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785500"/>
              </p:ext>
            </p:extLst>
          </p:nvPr>
        </p:nvGraphicFramePr>
        <p:xfrm>
          <a:off x="1945188" y="2607367"/>
          <a:ext cx="1028224" cy="385897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028224">
                  <a:extLst>
                    <a:ext uri="{9D8B030D-6E8A-4147-A177-3AD203B41FA5}">
                      <a16:colId xmlns:a16="http://schemas.microsoft.com/office/drawing/2014/main" val="808569538"/>
                    </a:ext>
                  </a:extLst>
                </a:gridCol>
              </a:tblGrid>
              <a:tr h="385897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TÉRMINO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746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913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C564210-E91D-C76F-7A2F-003C10934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790" y="1476332"/>
            <a:ext cx="7539261" cy="3297000"/>
          </a:xfrm>
        </p:spPr>
        <p:txBody>
          <a:bodyPr/>
          <a:lstStyle/>
          <a:p>
            <a:endParaRPr lang="pt-PT" b="1" dirty="0">
              <a:solidFill>
                <a:srgbClr val="231F2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pt-PT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A.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</a:t>
            </a:r>
            <a:r>
              <a:rPr lang="pt-PT" spc="-4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BAILARINA</a:t>
            </a:r>
            <a:r>
              <a:rPr lang="pt-PT" spc="-2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SAI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PARA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ENSAIO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2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ÀS </a:t>
            </a: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ED24D41-6BFE-C0A6-35C4-582AE854A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86" y="683550"/>
            <a:ext cx="8184875" cy="800189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4. </a:t>
            </a:r>
            <a:r>
              <a:rPr lang="pt-BR" sz="2000" b="0" dirty="0">
                <a:solidFill>
                  <a:schemeClr val="tx1"/>
                </a:solidFill>
                <a:latin typeface="+mn-lt"/>
              </a:rPr>
              <a:t>OBSERVE AS HORAS QUE APARECEM NOS RELÓGIOS DE PONTEIRO E ANOTE-AS NO RELÓGIO DIGITAL.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0ACF33-E083-76D5-2414-4BA463D6A3EA}"/>
              </a:ext>
            </a:extLst>
          </p:cNvPr>
          <p:cNvSpPr txBox="1"/>
          <p:nvPr/>
        </p:nvSpPr>
        <p:spPr>
          <a:xfrm>
            <a:off x="940388" y="2538711"/>
            <a:ext cx="20718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RETORNA</a:t>
            </a:r>
            <a:r>
              <a:rPr lang="pt-PT" sz="200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ÀS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062D16-AB3A-E792-FDD7-44B5810969FD}"/>
              </a:ext>
            </a:extLst>
          </p:cNvPr>
          <p:cNvSpPr txBox="1"/>
          <p:nvPr/>
        </p:nvSpPr>
        <p:spPr>
          <a:xfrm>
            <a:off x="405768" y="3449466"/>
            <a:ext cx="5212913" cy="400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BAILARINA</a:t>
            </a:r>
            <a:r>
              <a:rPr lang="pt-PT" sz="200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ALMOÇA AO MEIO-DIA</a:t>
            </a:r>
            <a:r>
              <a:rPr lang="pt-PT" sz="2000" spc="-2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          </a:t>
            </a:r>
            <a:endParaRPr lang="pt-BR" sz="2000" dirty="0">
              <a:latin typeface="+mn-lt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349C981A-7799-B460-F055-147D5AF22BF3}"/>
              </a:ext>
            </a:extLst>
          </p:cNvPr>
          <p:cNvSpPr/>
          <p:nvPr/>
        </p:nvSpPr>
        <p:spPr>
          <a:xfrm>
            <a:off x="6419943" y="1810517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E72B985-CB96-5D22-5606-E8FDD4B5569E}"/>
              </a:ext>
            </a:extLst>
          </p:cNvPr>
          <p:cNvSpPr txBox="1"/>
          <p:nvPr/>
        </p:nvSpPr>
        <p:spPr>
          <a:xfrm>
            <a:off x="6789989" y="1780392"/>
            <a:ext cx="41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: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09F9637-CB38-92E8-7829-520DC1D624C3}"/>
              </a:ext>
            </a:extLst>
          </p:cNvPr>
          <p:cNvSpPr txBox="1"/>
          <p:nvPr/>
        </p:nvSpPr>
        <p:spPr>
          <a:xfrm>
            <a:off x="6781915" y="3590108"/>
            <a:ext cx="41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: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E0D0621-79A1-9865-3A15-6A79C5E632E9}"/>
              </a:ext>
            </a:extLst>
          </p:cNvPr>
          <p:cNvSpPr txBox="1"/>
          <p:nvPr/>
        </p:nvSpPr>
        <p:spPr>
          <a:xfrm>
            <a:off x="4201097" y="2552153"/>
            <a:ext cx="41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: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5447B12A-C488-F7AD-C0ED-E61E6A8312B2}"/>
              </a:ext>
            </a:extLst>
          </p:cNvPr>
          <p:cNvSpPr/>
          <p:nvPr/>
        </p:nvSpPr>
        <p:spPr>
          <a:xfrm>
            <a:off x="3833725" y="2573729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169364B8-63C4-1652-42A7-73056BB79BF5}"/>
              </a:ext>
            </a:extLst>
          </p:cNvPr>
          <p:cNvSpPr/>
          <p:nvPr/>
        </p:nvSpPr>
        <p:spPr>
          <a:xfrm>
            <a:off x="6426619" y="3590108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Google Shape;234;p24">
            <a:extLst>
              <a:ext uri="{FF2B5EF4-FFF2-40B4-BE49-F238E27FC236}">
                <a16:creationId xmlns:a16="http://schemas.microsoft.com/office/drawing/2014/main" id="{2BC54FCB-EF60-C7B2-B5CA-5A6D987DC9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5420" y="328862"/>
            <a:ext cx="553054" cy="46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CC91576-82AF-DD97-B28B-8571969FC1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05" t="50815" r="18067" b="27449"/>
          <a:stretch/>
        </p:blipFill>
        <p:spPr>
          <a:xfrm>
            <a:off x="5308069" y="1580529"/>
            <a:ext cx="843667" cy="81727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A518420-EA45-B0FE-3C4D-1FDC801537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98" t="75244" r="34039" b="3433"/>
          <a:stretch/>
        </p:blipFill>
        <p:spPr>
          <a:xfrm>
            <a:off x="2852542" y="2276521"/>
            <a:ext cx="873720" cy="85609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5249FE0-813F-EEF6-9185-16C291AD83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941" t="75490" r="868" b="2585"/>
          <a:stretch/>
        </p:blipFill>
        <p:spPr>
          <a:xfrm>
            <a:off x="5357298" y="3264676"/>
            <a:ext cx="961858" cy="954496"/>
          </a:xfrm>
          <a:prstGeom prst="rect">
            <a:avLst/>
          </a:prstGeom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0F7C8D91-4F27-3C40-DFA0-01BCD60C4056}"/>
              </a:ext>
            </a:extLst>
          </p:cNvPr>
          <p:cNvSpPr txBox="1">
            <a:spLocks/>
          </p:cNvSpPr>
          <p:nvPr/>
        </p:nvSpPr>
        <p:spPr>
          <a:xfrm rot="897">
            <a:off x="7510562" y="4751934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3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C564210-E91D-C76F-7A2F-003C10934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790" y="1476332"/>
            <a:ext cx="7539261" cy="3297000"/>
          </a:xfrm>
        </p:spPr>
        <p:txBody>
          <a:bodyPr/>
          <a:lstStyle/>
          <a:p>
            <a:endParaRPr lang="pt-PT" b="1" dirty="0">
              <a:solidFill>
                <a:srgbClr val="231F2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pt-PT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A.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</a:t>
            </a:r>
            <a:r>
              <a:rPr lang="pt-PT" spc="-4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BAILARINA</a:t>
            </a:r>
            <a:r>
              <a:rPr lang="pt-PT" spc="-2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SAI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PARA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ENSAIO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2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ÀS </a:t>
            </a: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ED24D41-6BFE-C0A6-35C4-582AE854A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86" y="683550"/>
            <a:ext cx="8184875" cy="800189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4. </a:t>
            </a:r>
            <a:r>
              <a:rPr lang="pt-BR" sz="2000" b="0" dirty="0">
                <a:solidFill>
                  <a:schemeClr val="tx1"/>
                </a:solidFill>
                <a:latin typeface="+mn-lt"/>
              </a:rPr>
              <a:t>OBSERVE AS HORAS QUE APARECEM NOS RELÓGIOS DE PONTEIRO E ANOTE-AS NO RELÓGIO DIGITAL.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0ACF33-E083-76D5-2414-4BA463D6A3EA}"/>
              </a:ext>
            </a:extLst>
          </p:cNvPr>
          <p:cNvSpPr txBox="1"/>
          <p:nvPr/>
        </p:nvSpPr>
        <p:spPr>
          <a:xfrm>
            <a:off x="940388" y="2538711"/>
            <a:ext cx="20718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RETORNA</a:t>
            </a:r>
            <a:r>
              <a:rPr lang="pt-PT" sz="200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ÀS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062D16-AB3A-E792-FDD7-44B5810969FD}"/>
              </a:ext>
            </a:extLst>
          </p:cNvPr>
          <p:cNvSpPr txBox="1"/>
          <p:nvPr/>
        </p:nvSpPr>
        <p:spPr>
          <a:xfrm>
            <a:off x="405768" y="3449466"/>
            <a:ext cx="5212913" cy="400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  <a:latin typeface="+mn-lt"/>
              </a:rPr>
              <a:t>B.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BAILARINA</a:t>
            </a:r>
            <a:r>
              <a:rPr lang="pt-PT" sz="200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ALMOÇA AO MEIO-DIA</a:t>
            </a:r>
            <a:r>
              <a:rPr lang="pt-PT" sz="2000" spc="-2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          </a:t>
            </a:r>
            <a:endParaRPr lang="pt-BR" sz="2000" dirty="0">
              <a:latin typeface="+mn-lt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349C981A-7799-B460-F055-147D5AF22BF3}"/>
              </a:ext>
            </a:extLst>
          </p:cNvPr>
          <p:cNvSpPr/>
          <p:nvPr/>
        </p:nvSpPr>
        <p:spPr>
          <a:xfrm>
            <a:off x="6419943" y="1810517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5447B12A-C488-F7AD-C0ED-E61E6A8312B2}"/>
              </a:ext>
            </a:extLst>
          </p:cNvPr>
          <p:cNvSpPr/>
          <p:nvPr/>
        </p:nvSpPr>
        <p:spPr>
          <a:xfrm>
            <a:off x="3833725" y="2573729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169364B8-63C4-1652-42A7-73056BB79BF5}"/>
              </a:ext>
            </a:extLst>
          </p:cNvPr>
          <p:cNvSpPr/>
          <p:nvPr/>
        </p:nvSpPr>
        <p:spPr>
          <a:xfrm>
            <a:off x="6426619" y="3590108"/>
            <a:ext cx="1002082" cy="466685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CC91576-82AF-DD97-B28B-8571969FC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05" t="50815" r="18067" b="27449"/>
          <a:stretch/>
        </p:blipFill>
        <p:spPr>
          <a:xfrm>
            <a:off x="5308069" y="1580529"/>
            <a:ext cx="843667" cy="81727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A518420-EA45-B0FE-3C4D-1FDC80153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98" t="75244" r="34039" b="3433"/>
          <a:stretch/>
        </p:blipFill>
        <p:spPr>
          <a:xfrm>
            <a:off x="2852542" y="2276521"/>
            <a:ext cx="873720" cy="85609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5249FE0-813F-EEF6-9185-16C291AD8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41" t="75490" r="868" b="2585"/>
          <a:stretch/>
        </p:blipFill>
        <p:spPr>
          <a:xfrm>
            <a:off x="5357298" y="3264676"/>
            <a:ext cx="961858" cy="954496"/>
          </a:xfrm>
          <a:prstGeom prst="rect">
            <a:avLst/>
          </a:prstGeom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0F7C8D91-4F27-3C40-DFA0-01BCD60C4056}"/>
              </a:ext>
            </a:extLst>
          </p:cNvPr>
          <p:cNvSpPr txBox="1">
            <a:spLocks/>
          </p:cNvSpPr>
          <p:nvPr/>
        </p:nvSpPr>
        <p:spPr>
          <a:xfrm rot="897">
            <a:off x="7510562" y="4751934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2659372-DA6C-462B-37AC-4D304C00D7A5}"/>
              </a:ext>
            </a:extLst>
          </p:cNvPr>
          <p:cNvSpPr txBox="1"/>
          <p:nvPr/>
        </p:nvSpPr>
        <p:spPr>
          <a:xfrm>
            <a:off x="1837443" y="183847"/>
            <a:ext cx="2061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8" name="Google Shape;213;p24">
            <a:extLst>
              <a:ext uri="{FF2B5EF4-FFF2-40B4-BE49-F238E27FC236}">
                <a16:creationId xmlns:a16="http://schemas.microsoft.com/office/drawing/2014/main" id="{575ED79B-3BDC-8A4B-7082-82B6A3F7F6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4900" y="301219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E72B985-CB96-5D22-5606-E8FDD4B5569E}"/>
              </a:ext>
            </a:extLst>
          </p:cNvPr>
          <p:cNvSpPr txBox="1"/>
          <p:nvPr/>
        </p:nvSpPr>
        <p:spPr>
          <a:xfrm>
            <a:off x="6525906" y="1836609"/>
            <a:ext cx="817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8:00</a:t>
            </a:r>
            <a:endParaRPr lang="pt-BR" sz="2400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E0D0621-79A1-9865-3A15-6A79C5E632E9}"/>
              </a:ext>
            </a:extLst>
          </p:cNvPr>
          <p:cNvSpPr txBox="1"/>
          <p:nvPr/>
        </p:nvSpPr>
        <p:spPr>
          <a:xfrm>
            <a:off x="3940567" y="2620242"/>
            <a:ext cx="1139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10:00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8C0C91F-675B-BE9B-1C63-AE2FAD52DA6D}"/>
              </a:ext>
            </a:extLst>
          </p:cNvPr>
          <p:cNvSpPr txBox="1"/>
          <p:nvPr/>
        </p:nvSpPr>
        <p:spPr>
          <a:xfrm>
            <a:off x="6476042" y="3617033"/>
            <a:ext cx="952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12:00</a:t>
            </a:r>
          </a:p>
        </p:txBody>
      </p:sp>
    </p:spTree>
    <p:extLst>
      <p:ext uri="{BB962C8B-B14F-4D97-AF65-F5344CB8AC3E}">
        <p14:creationId xmlns:p14="http://schemas.microsoft.com/office/powerpoint/2010/main" val="323728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3C158B5-A820-B378-3916-83C4368FC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11" t="2586" b="74627"/>
          <a:stretch/>
        </p:blipFill>
        <p:spPr>
          <a:xfrm>
            <a:off x="1818571" y="1532735"/>
            <a:ext cx="2239870" cy="207802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B4308FE-CFA9-A2D4-3500-CEF4FE72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794604"/>
            <a:ext cx="8376000" cy="569356"/>
          </a:xfrm>
        </p:spPr>
        <p:txBody>
          <a:bodyPr/>
          <a:lstStyle/>
          <a:p>
            <a:pPr lvl="0">
              <a:spcBef>
                <a:spcPts val="635"/>
              </a:spcBef>
              <a:spcAft>
                <a:spcPts val="0"/>
              </a:spcAft>
              <a:buClr>
                <a:srgbClr val="EC008C"/>
              </a:buClr>
              <a:buSzPts val="1300"/>
              <a:tabLst>
                <a:tab pos="396875" algn="l"/>
              </a:tabLst>
            </a:pPr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REGISTRE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HORAS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NOS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RELÓGIOS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DIGITAIS.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4330FD4-1822-01C4-024F-76CC0A4D28E0}"/>
              </a:ext>
            </a:extLst>
          </p:cNvPr>
          <p:cNvSpPr txBox="1"/>
          <p:nvPr/>
        </p:nvSpPr>
        <p:spPr>
          <a:xfrm>
            <a:off x="2637205" y="3837309"/>
            <a:ext cx="369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: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8DFA0A0-5027-0633-9985-96F40304C03C}"/>
              </a:ext>
            </a:extLst>
          </p:cNvPr>
          <p:cNvSpPr txBox="1"/>
          <p:nvPr/>
        </p:nvSpPr>
        <p:spPr>
          <a:xfrm>
            <a:off x="5815147" y="3779539"/>
            <a:ext cx="369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:</a:t>
            </a:r>
          </a:p>
        </p:txBody>
      </p:sp>
      <p:pic>
        <p:nvPicPr>
          <p:cNvPr id="4" name="Google Shape;234;p24">
            <a:extLst>
              <a:ext uri="{FF2B5EF4-FFF2-40B4-BE49-F238E27FC236}">
                <a16:creationId xmlns:a16="http://schemas.microsoft.com/office/drawing/2014/main" id="{0C44E94E-0B6C-3948-02AD-10516B92FB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1527" y="327918"/>
            <a:ext cx="553054" cy="46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7295EA3-C4E8-9E41-A7CE-3463E57B8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11" t="50824" r="2485" b="27715"/>
          <a:stretch/>
        </p:blipFill>
        <p:spPr>
          <a:xfrm>
            <a:off x="5085561" y="1532735"/>
            <a:ext cx="1828692" cy="1873378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98322D7-7AE4-9E1F-42A9-C74B71FC36F2}"/>
              </a:ext>
            </a:extLst>
          </p:cNvPr>
          <p:cNvSpPr/>
          <p:nvPr/>
        </p:nvSpPr>
        <p:spPr>
          <a:xfrm>
            <a:off x="2278431" y="3779539"/>
            <a:ext cx="1087069" cy="57720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E231CB2-1E8C-968A-0D4A-C298B103E702}"/>
              </a:ext>
            </a:extLst>
          </p:cNvPr>
          <p:cNvSpPr/>
          <p:nvPr/>
        </p:nvSpPr>
        <p:spPr>
          <a:xfrm>
            <a:off x="5456371" y="3725763"/>
            <a:ext cx="1087069" cy="5692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59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3C158B5-A820-B378-3916-83C4368FC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11" t="2586" b="74627"/>
          <a:stretch/>
        </p:blipFill>
        <p:spPr>
          <a:xfrm>
            <a:off x="1818571" y="1532735"/>
            <a:ext cx="2239870" cy="207802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B4308FE-CFA9-A2D4-3500-CEF4FE72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794604"/>
            <a:ext cx="8376000" cy="569356"/>
          </a:xfrm>
        </p:spPr>
        <p:txBody>
          <a:bodyPr/>
          <a:lstStyle/>
          <a:p>
            <a:pPr lvl="0">
              <a:spcBef>
                <a:spcPts val="635"/>
              </a:spcBef>
              <a:spcAft>
                <a:spcPts val="0"/>
              </a:spcAft>
              <a:buClr>
                <a:srgbClr val="EC008C"/>
              </a:buClr>
              <a:buSzPts val="1300"/>
              <a:tabLst>
                <a:tab pos="396875" algn="l"/>
              </a:tabLst>
            </a:pPr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REGISTRE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HORAS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NOS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RELÓGIOS</a:t>
            </a:r>
            <a:r>
              <a:rPr lang="pt-PT" sz="2000" b="0" spc="-3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DIGITAIS.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7295EA3-C4E8-9E41-A7CE-3463E57B8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11" t="50824" r="2485" b="27715"/>
          <a:stretch/>
        </p:blipFill>
        <p:spPr>
          <a:xfrm>
            <a:off x="5085561" y="1532735"/>
            <a:ext cx="1828692" cy="1873378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98322D7-7AE4-9E1F-42A9-C74B71FC36F2}"/>
              </a:ext>
            </a:extLst>
          </p:cNvPr>
          <p:cNvSpPr/>
          <p:nvPr/>
        </p:nvSpPr>
        <p:spPr>
          <a:xfrm>
            <a:off x="2278429" y="3610764"/>
            <a:ext cx="1087069" cy="57720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E231CB2-1E8C-968A-0D4A-C298B103E702}"/>
              </a:ext>
            </a:extLst>
          </p:cNvPr>
          <p:cNvSpPr/>
          <p:nvPr/>
        </p:nvSpPr>
        <p:spPr>
          <a:xfrm>
            <a:off x="5456366" y="3561894"/>
            <a:ext cx="1087069" cy="5692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92E7EFE-4390-A6D6-D148-6E5304600594}"/>
              </a:ext>
            </a:extLst>
          </p:cNvPr>
          <p:cNvSpPr txBox="1"/>
          <p:nvPr/>
        </p:nvSpPr>
        <p:spPr>
          <a:xfrm>
            <a:off x="1882347" y="238726"/>
            <a:ext cx="20657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5" name="Google Shape;213;p24">
            <a:extLst>
              <a:ext uri="{FF2B5EF4-FFF2-40B4-BE49-F238E27FC236}">
                <a16:creationId xmlns:a16="http://schemas.microsoft.com/office/drawing/2014/main" id="{6FFA85BE-543E-B394-1036-D53108645B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7291" y="325123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B6505FA-84B5-3888-5B74-20D54A5592B4}"/>
              </a:ext>
            </a:extLst>
          </p:cNvPr>
          <p:cNvSpPr txBox="1"/>
          <p:nvPr/>
        </p:nvSpPr>
        <p:spPr>
          <a:xfrm>
            <a:off x="2439919" y="3668032"/>
            <a:ext cx="764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3:00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403F206-FA18-5B61-0DD5-3CE4CFFD7C9F}"/>
              </a:ext>
            </a:extLst>
          </p:cNvPr>
          <p:cNvSpPr txBox="1"/>
          <p:nvPr/>
        </p:nvSpPr>
        <p:spPr>
          <a:xfrm>
            <a:off x="5617858" y="3683127"/>
            <a:ext cx="764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9:00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3B8DDB0-05A4-4271-DBD8-F61213D4DDD4}"/>
              </a:ext>
            </a:extLst>
          </p:cNvPr>
          <p:cNvSpPr/>
          <p:nvPr/>
        </p:nvSpPr>
        <p:spPr>
          <a:xfrm>
            <a:off x="2278427" y="4327567"/>
            <a:ext cx="1087069" cy="57720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3A23CF-2359-762E-CE8F-D81735C0BCF5}"/>
              </a:ext>
            </a:extLst>
          </p:cNvPr>
          <p:cNvSpPr txBox="1"/>
          <p:nvPr/>
        </p:nvSpPr>
        <p:spPr>
          <a:xfrm>
            <a:off x="2359171" y="4416115"/>
            <a:ext cx="925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15:00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1CC1EFE-2258-DD3C-A749-81D1021DACFC}"/>
              </a:ext>
            </a:extLst>
          </p:cNvPr>
          <p:cNvSpPr/>
          <p:nvPr/>
        </p:nvSpPr>
        <p:spPr>
          <a:xfrm>
            <a:off x="5456366" y="4297611"/>
            <a:ext cx="1087069" cy="57720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BF7B16-D636-FC77-AE94-819F8512C655}"/>
              </a:ext>
            </a:extLst>
          </p:cNvPr>
          <p:cNvSpPr txBox="1"/>
          <p:nvPr/>
        </p:nvSpPr>
        <p:spPr>
          <a:xfrm>
            <a:off x="5617856" y="4386159"/>
            <a:ext cx="925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21:00</a:t>
            </a:r>
          </a:p>
        </p:txBody>
      </p:sp>
    </p:spTree>
    <p:extLst>
      <p:ext uri="{BB962C8B-B14F-4D97-AF65-F5344CB8AC3E}">
        <p14:creationId xmlns:p14="http://schemas.microsoft.com/office/powerpoint/2010/main" val="55294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9c03e3d857_0_223"/>
          <p:cNvSpPr txBox="1"/>
          <p:nvPr/>
        </p:nvSpPr>
        <p:spPr>
          <a:xfrm>
            <a:off x="3684393" y="1642028"/>
            <a:ext cx="4897496" cy="185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 eaLnBrk="0" hangingPunct="0">
              <a:spcBef>
                <a:spcPts val="5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IDENTIFICAMOS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HORA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UNIDADE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pt-BR" sz="2000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TEMPO;</a:t>
            </a:r>
          </a:p>
          <a:p>
            <a:pPr marL="342900" lvl="0" indent="-342900" eaLnBrk="0" hangingPunct="0">
              <a:spcBef>
                <a:spcPts val="5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  <a:tabLst>
                <a:tab pos="198120" algn="l"/>
              </a:tabLst>
            </a:pPr>
            <a:endParaRPr lang="pt-BR" sz="2000" spc="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UTILIZAMOS</a:t>
            </a:r>
            <a:r>
              <a:rPr lang="pt-BR" sz="2000" spc="-3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RELÓGIO DIGITAL PARA</a:t>
            </a:r>
            <a:r>
              <a:rPr lang="pt-BR" sz="2000" spc="-2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MARCAR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z="2000" spc="-2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TEMPO.</a:t>
            </a:r>
            <a:endParaRPr lang="pt-BR" sz="2000" spc="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533116" y="787491"/>
            <a:ext cx="8297185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LEMOV, D. </a:t>
            </a:r>
            <a:r>
              <a:rPr lang="pt-BR" sz="1800" b="0" i="1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Aula nota 10 3.0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: 63 técnicas para melhorar a gestão da sala de aula. Porto Alegre: Penso, 2023.</a:t>
            </a:r>
          </a:p>
          <a:p>
            <a:pPr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sz="1800" dirty="0">
                <a:solidFill>
                  <a:schemeClr val="tx1"/>
                </a:solidFill>
                <a:latin typeface="+mn-lt"/>
              </a:rPr>
              <a:t>OLIVEIRA, J. E.; DUARTE, J. R. (org.). </a:t>
            </a:r>
            <a:r>
              <a:rPr lang="pt-BR" sz="1800" i="1" dirty="0">
                <a:solidFill>
                  <a:schemeClr val="tx1"/>
                </a:solidFill>
                <a:latin typeface="+mn-lt"/>
              </a:rPr>
              <a:t>Caderno 1</a:t>
            </a:r>
            <a:r>
              <a:rPr lang="pt-BR" sz="1800" dirty="0">
                <a:latin typeface="+mn-lt"/>
              </a:rPr>
              <a:t> –</a:t>
            </a:r>
            <a:r>
              <a:rPr lang="pt-BR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1800" dirty="0"/>
              <a:t>Matemática</a:t>
            </a:r>
            <a:r>
              <a:rPr lang="pt-BR" sz="1800" dirty="0">
                <a:latin typeface="+mn-lt"/>
              </a:rPr>
              <a:t>, </a:t>
            </a:r>
            <a:r>
              <a:rPr lang="pt-BR" sz="1800" dirty="0">
                <a:solidFill>
                  <a:schemeClr val="tx1"/>
                </a:solidFill>
                <a:latin typeface="+mn-lt"/>
              </a:rPr>
              <a:t>2</a:t>
            </a:r>
            <a:r>
              <a:rPr lang="pt-BR" sz="1800" u="sng" baseline="30000" dirty="0">
                <a:solidFill>
                  <a:schemeClr val="tx1"/>
                </a:solidFill>
                <a:latin typeface="+mn-lt"/>
              </a:rPr>
              <a:t>o</a:t>
            </a:r>
            <a:r>
              <a:rPr lang="pt-BR" sz="1800" dirty="0">
                <a:latin typeface="+mn-lt"/>
              </a:rPr>
              <a:t> ano – Caderno de Atividades. Sobral: </a:t>
            </a:r>
            <a:r>
              <a:rPr lang="pt-BR" sz="1800" dirty="0" err="1">
                <a:latin typeface="+mn-lt"/>
              </a:rPr>
              <a:t>Lyceum</a:t>
            </a:r>
            <a:r>
              <a:rPr lang="pt-BR" sz="1800" dirty="0">
                <a:latin typeface="+mn-lt"/>
              </a:rPr>
              <a:t> – Consultoria Educacional Ltda., 2021. </a:t>
            </a:r>
            <a:endParaRPr lang="pt-BR" sz="1800" dirty="0">
              <a:solidFill>
                <a:schemeClr val="dk1"/>
              </a:solidFill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800" b="0" i="1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Currículo Paulista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, 2019.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xfrm>
            <a:off x="4652621" y="803683"/>
            <a:ext cx="3888300" cy="230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eaLnBrk="0" hangingPunct="0"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IDENTIFICAR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HORA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UNIDADE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TEMPO;</a:t>
            </a:r>
            <a:endParaRPr lang="pt-BR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eaLnBrk="0" hangingPunct="0">
              <a:spcBef>
                <a:spcPts val="135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RELÓGIO DIGITAL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PARA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MARCAR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TEMPO.</a:t>
            </a:r>
            <a:endParaRPr lang="pt-BR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13" name="Google Shape;113;g29c03e3d857_0_218"/>
          <p:cNvSpPr txBox="1"/>
          <p:nvPr/>
        </p:nvSpPr>
        <p:spPr>
          <a:xfrm>
            <a:off x="436825" y="803683"/>
            <a:ext cx="372466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MEDIDAS DE TEMPO: HORAS.</a:t>
            </a:r>
            <a:endParaRPr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358776" y="515449"/>
            <a:ext cx="8515402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Lista de </a:t>
            </a:r>
            <a:r>
              <a:rPr lang="pt-BR" sz="1400" b="1" dirty="0">
                <a:latin typeface="+mj-lt"/>
              </a:rPr>
              <a:t>i</a:t>
            </a: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magens e vídeos</a:t>
            </a:r>
            <a:endParaRPr lang="pt-BR" sz="1400" dirty="0">
              <a:latin typeface="+mj-lt"/>
            </a:endParaRPr>
          </a:p>
          <a:p>
            <a:pPr marL="0" marR="93345" indent="0" eaLnBrk="0" hangingPunct="0">
              <a:spcBef>
                <a:spcPts val="140"/>
              </a:spcBef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Imagem de capa: SEDUC</a:t>
            </a:r>
          </a:p>
          <a:p>
            <a:pPr marL="0" marR="93345" indent="0" eaLnBrk="0" hangingPunct="0">
              <a:spcBef>
                <a:spcPts val="140"/>
              </a:spcBef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Slide 3</a:t>
            </a:r>
            <a:r>
              <a:rPr lang="pt-BR" sz="1400" b="1" dirty="0">
                <a:latin typeface="+mn-lt"/>
              </a:rPr>
              <a:t> –</a:t>
            </a: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https://www.gettyimages.com.br/detail/ilustra%C3%A7%C3%A3o/realistic-wall-silver-clock-on-a-white-ilustra%C3%A7%C3%A3o-royalty-free/1256481036?phrase=REL%C3%93GIOS+ANAL%C3%93GICOS++PONTEIRO++&amp;adppopup=</a:t>
            </a:r>
            <a:r>
              <a:rPr lang="pt-BR" sz="1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true</a:t>
            </a:r>
            <a:r>
              <a:rPr lang="pt-BR" sz="1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pt-B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345" indent="0" eaLnBrk="0" hangingPunct="0">
              <a:spcBef>
                <a:spcPts val="140"/>
              </a:spcBef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https://www.gettyimages.com.br/detail/ilustra%C3%A7%C3%A3o/digital-led-alarm-clock-display-showing-ilustra%C3%A7%C3%A3o-royalty-free/1787689073?phrase=HORAS&amp;adppopup=</a:t>
            </a:r>
            <a:r>
              <a:rPr lang="pt-BR" sz="14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600"/>
              </a:spcAft>
            </a:pPr>
            <a:r>
              <a:rPr lang="pt-BR" sz="1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Slide 4</a:t>
            </a:r>
            <a:r>
              <a:rPr lang="pt-BR" sz="1400" b="1" dirty="0">
                <a:latin typeface="+mn-lt"/>
              </a:rPr>
              <a:t> –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kern="100" dirty="0">
                <a:solidFill>
                  <a:srgbClr val="0097A7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https://www.gettyimages.com.br/detail/ilustra%C3%A7%C3%A3o/rounc-clock-red-needles-ilustra%C3%A7%C3%A3o-royalty-free/490014972?phrase=REL%C3%93GIOS+ANAL%C3%93GICOS++COM+PONTEIRO++&amp;adppopup=</a:t>
            </a:r>
            <a:r>
              <a:rPr lang="pt-BR" sz="1400" kern="100" dirty="0" err="1">
                <a:solidFill>
                  <a:srgbClr val="0097A7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1400" kern="100" dirty="0">
                <a:solidFill>
                  <a:srgbClr val="0097A7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https://www.gettyimages.com.br/detail/ilustra%C3%A7%C3%A3o/fashionable-green-digital-alarm-clock-ilustra%C3%A7%C3%A3o-royalty-free/1856498524?phrase=HORAS+REL%C3%93GIOS+DIGITAL&amp;adppopup=</a:t>
            </a:r>
            <a:r>
              <a:rPr lang="pt-BR" sz="14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u="sng" kern="100" dirty="0">
              <a:solidFill>
                <a:srgbClr val="467886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345" lvl="0" indent="0" algn="just" defTabSz="914400" rtl="0" eaLnBrk="0" fontAlgn="auto" latinLnBrk="0" hangingPunct="0">
              <a:spcBef>
                <a:spcPts val="14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400" u="sng" kern="100" dirty="0">
              <a:solidFill>
                <a:srgbClr val="467886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345" indent="0" algn="just" eaLnBrk="0" hangingPunct="0">
              <a:spcBef>
                <a:spcPts val="140"/>
              </a:spcBef>
              <a:spcAft>
                <a:spcPts val="600"/>
              </a:spcAft>
              <a:buNone/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93345" indent="0" algn="just" eaLnBrk="0" hangingPunct="0">
              <a:spcBef>
                <a:spcPts val="140"/>
              </a:spcBef>
              <a:spcAft>
                <a:spcPts val="600"/>
              </a:spcAft>
              <a:buNone/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2700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: </a:t>
            </a:r>
            <a:endParaRPr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AA9D537-E76F-859C-5EFD-7961D725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675308"/>
            <a:ext cx="8455442" cy="3108858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Lista de </a:t>
            </a:r>
            <a:r>
              <a:rPr lang="pt-BR" sz="1400" b="1" dirty="0">
                <a:latin typeface="+mj-lt"/>
              </a:rPr>
              <a:t>i</a:t>
            </a: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magens e vídeos</a:t>
            </a:r>
            <a:endParaRPr lang="pt-BR" sz="1400" dirty="0">
              <a:latin typeface="+mj-lt"/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Slide 5</a:t>
            </a:r>
            <a:r>
              <a:rPr lang="pt-BR" sz="1400" b="1" dirty="0">
                <a:latin typeface="+mj-lt"/>
              </a:rPr>
              <a:t> –</a:t>
            </a:r>
            <a:r>
              <a:rPr lang="pt-BR" sz="1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https://www.gettyimages.com.br/detail/ilustra%C3%A7%C3%A3o/realistic-wall-silver-clock-on-a-white-ilustra%C3%A7%C3%A3o-royalty-free/1256481036?phrase=REL%C3%93GIOS+ANAL%C3%93GICOS++PONTEIRO++&amp;adppopup=</a:t>
            </a:r>
            <a:r>
              <a:rPr lang="pt-BR" sz="1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1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https://www.gettyimages.com.br/detail/ilustra%C3%A7%C3%A3o/fashionable-green-digital-alarm-clock-ilustra%C3%A7%C3%A3o-royalty-free/1856498524?phrase=HORAS+REL%C3%93GIOS+DIGITAL&amp;adppopup=</a:t>
            </a:r>
            <a:r>
              <a:rPr lang="pt-BR" sz="14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</a:pPr>
            <a:r>
              <a:rPr lang="pt-BR" sz="1400" b="1" dirty="0">
                <a:latin typeface="+mj-lt"/>
              </a:rPr>
              <a:t>Slide 6 –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u="sng" kern="100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https://www.gettyimages.com.br/detail/ilustra%C3%A7%C3%A3o/clock-face-ilustra%C3%A7%C3%A3o-royalty-free/1419835698?phrase=REL%C3%93GIOS+ANAL%C3%93GICOS++SEM+PONTEIRO&amp;adppopup=</a:t>
            </a:r>
            <a:r>
              <a:rPr lang="pt-BR" sz="1400" u="sng" kern="100" dirty="0" err="1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dirty="0">
              <a:latin typeface="+mj-lt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8883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9DE4135-9781-ED3B-7424-3B7A112B9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731173"/>
            <a:ext cx="8361175" cy="3200747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Lista de </a:t>
            </a:r>
            <a:r>
              <a:rPr lang="pt-BR" sz="1400" b="1" dirty="0">
                <a:latin typeface="+mj-lt"/>
              </a:rPr>
              <a:t>i</a:t>
            </a:r>
            <a:r>
              <a:rPr lang="pt-BR" sz="1400" b="1" dirty="0">
                <a:latin typeface="+mj-lt"/>
                <a:ea typeface="Arial"/>
                <a:cs typeface="Arial"/>
                <a:sym typeface="Arial"/>
              </a:rPr>
              <a:t>magens e vídeos</a:t>
            </a:r>
            <a:endParaRPr lang="pt-BR" sz="14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t-BR" sz="1400" b="1" dirty="0">
                <a:latin typeface="+mj-lt"/>
              </a:rPr>
              <a:t>Slides 6 e 7</a:t>
            </a:r>
            <a:r>
              <a:rPr lang="pt-BR" sz="1400" dirty="0">
                <a:latin typeface="+mj-lt"/>
              </a:rPr>
              <a:t> </a:t>
            </a:r>
            <a:r>
              <a:rPr lang="pt-BR" sz="1400" b="1" dirty="0">
                <a:latin typeface="+mj-lt"/>
              </a:rPr>
              <a:t>–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https://www.gettyimages.com.br/detail/ilustra%C3%A7%C3%A3o/group-of-three-ballerinas-an-african-american-ilustra%C3%A7%C3%A3o-royalty-free/1928219508?phrase=bailarina+ballet&amp;adppopup=</a:t>
            </a:r>
            <a:r>
              <a:rPr lang="pt-BR" sz="14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dirty="0">
              <a:latin typeface="+mj-lt"/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Slide 7</a:t>
            </a:r>
            <a:r>
              <a:rPr lang="pt-BR" sz="1400" b="1" dirty="0">
                <a:latin typeface="+mj-lt"/>
              </a:rPr>
              <a:t> –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</a:t>
            </a:r>
            <a:r>
              <a:rPr lang="pt-BR" sz="14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buSzPts val="1100"/>
              <a:defRPr/>
            </a:pPr>
            <a:r>
              <a:rPr lang="pt-BR" sz="1400" b="1" dirty="0">
                <a:latin typeface="+mj-lt"/>
              </a:rPr>
              <a:t>Slides 9 e 14 a 16 – </a:t>
            </a:r>
            <a:r>
              <a:rPr lang="pt-BR" sz="1400" dirty="0">
                <a:latin typeface="+mj-lt"/>
              </a:rPr>
              <a:t>Getty Images. Disponível em: </a:t>
            </a:r>
            <a:r>
              <a:rPr lang="pt-BR" sz="1400" dirty="0">
                <a:latin typeface="+mj-lt"/>
                <a:hlinkClick r:id="rId3"/>
              </a:rPr>
              <a:t>https://www.gettyimages.com.br/detail/ilustra%C3%A7%C3%A3o/analog-clock-icons-black-flat-design-vector-ilustra%C3%A7%C3%A3o-royalty-free/1126612598?phrase=REL%C3%93GIOS+ANAL%C3%93GICOS&amp;adppopup=</a:t>
            </a:r>
            <a:r>
              <a:rPr lang="pt-BR" sz="1400" dirty="0" err="1">
                <a:latin typeface="+mj-lt"/>
                <a:hlinkClick r:id="rId3"/>
              </a:rPr>
              <a:t>true</a:t>
            </a: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1400" dirty="0"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267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362612" y="1257835"/>
            <a:ext cx="8258700" cy="36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dirty="0"/>
              <a:t>A QUE HORAS COMEÇA A NOSSA AULA?</a:t>
            </a:r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endParaRPr lang="pt-BR" dirty="0"/>
          </a:p>
          <a:p>
            <a:pPr marL="444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•"/>
            </a:pPr>
            <a:r>
              <a:rPr lang="pt-BR" dirty="0"/>
              <a:t>QUAL HORÁRIO CADA RELÓGIO ESTÁ MARCANDO?</a:t>
            </a:r>
            <a:endParaRPr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1139396" y="696876"/>
            <a:ext cx="431505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CONVERSE COM A TURMA</a:t>
            </a:r>
            <a:endParaRPr dirty="0"/>
          </a:p>
        </p:txBody>
      </p:sp>
      <p:pic>
        <p:nvPicPr>
          <p:cNvPr id="2" name="Imagem 1" descr="Relógio de ponteiros&#10;&#10;Descrição gerada automaticamente">
            <a:extLst>
              <a:ext uri="{FF2B5EF4-FFF2-40B4-BE49-F238E27FC236}">
                <a16:creationId xmlns:a16="http://schemas.microsoft.com/office/drawing/2014/main" id="{68C928DB-8A40-34E8-C2B0-97C170FCE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179" y="2571750"/>
            <a:ext cx="1897255" cy="1906882"/>
          </a:xfrm>
          <a:prstGeom prst="rect">
            <a:avLst/>
          </a:prstGeom>
        </p:spPr>
      </p:pic>
      <p:pic>
        <p:nvPicPr>
          <p:cNvPr id="3" name="Imagem 2" descr="Relógio digital com números&#10;&#10;Descrição gerada automaticamente com confiança baixa">
            <a:extLst>
              <a:ext uri="{FF2B5EF4-FFF2-40B4-BE49-F238E27FC236}">
                <a16:creationId xmlns:a16="http://schemas.microsoft.com/office/drawing/2014/main" id="{304EA425-1F2E-CEF1-27A9-2D0EC2188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568" y="3068814"/>
            <a:ext cx="2084233" cy="1263677"/>
          </a:xfrm>
          <a:prstGeom prst="rect">
            <a:avLst/>
          </a:prstGeom>
        </p:spPr>
      </p:pic>
      <p:sp>
        <p:nvSpPr>
          <p:cNvPr id="7" name="Google Shape;119;p17">
            <a:extLst>
              <a:ext uri="{FF2B5EF4-FFF2-40B4-BE49-F238E27FC236}">
                <a16:creationId xmlns:a16="http://schemas.microsoft.com/office/drawing/2014/main" id="{409EE1C5-212E-D177-0EC5-89A9F0EEF3AE}"/>
              </a:ext>
            </a:extLst>
          </p:cNvPr>
          <p:cNvSpPr txBox="1">
            <a:spLocks/>
          </p:cNvSpPr>
          <p:nvPr/>
        </p:nvSpPr>
        <p:spPr>
          <a:xfrm rot="897">
            <a:off x="6296304" y="362559"/>
            <a:ext cx="2597150" cy="40073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HÁBITOS DE DISCUSSÃO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211;p24">
            <a:extLst>
              <a:ext uri="{FF2B5EF4-FFF2-40B4-BE49-F238E27FC236}">
                <a16:creationId xmlns:a16="http://schemas.microsoft.com/office/drawing/2014/main" id="{8D6CF438-5C95-9AD2-4FB5-3CBBD723415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879" y="664319"/>
            <a:ext cx="480333" cy="4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83;p5">
            <a:extLst>
              <a:ext uri="{FF2B5EF4-FFF2-40B4-BE49-F238E27FC236}">
                <a16:creationId xmlns:a16="http://schemas.microsoft.com/office/drawing/2014/main" id="{69A00D92-9A45-F2CC-DC8D-D1DAB72C437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09968" y="314787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345347" y="1191105"/>
            <a:ext cx="8453305" cy="373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LUIZA DISSE QUE VAI AO DENTISTA NA SEXTA-FEIRA, ÀS 3 HORAS DA TARDE. VEJA ESSE HORÁRIO EM UM RELÓGIO DE PONTEIROS. 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/>
            <a:endParaRPr lang="pt-BR" dirty="0"/>
          </a:p>
          <a:p>
            <a:pPr marL="101600" lvl="0" indent="0"/>
            <a:endParaRPr lang="pt-BR" dirty="0"/>
          </a:p>
          <a:p>
            <a:pPr marL="101600" lvl="0" indent="0"/>
            <a:endParaRPr lang="pt-BR" dirty="0"/>
          </a:p>
          <a:p>
            <a:pPr marL="101600" lvl="0" indent="0"/>
            <a:r>
              <a:rPr lang="pt-BR" dirty="0"/>
              <a:t>COMO ESSE MESMO HORÁRIO APARECE NO RELÓGIO DIGITAL?  VIRE E CONVERSE COM UM COLEGA, E REGISTRE NO SEU CADERNO.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345347" y="738327"/>
            <a:ext cx="9163539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 RELÓGIO DE PONTEIRO E RELÓGIO DIGITAL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pic>
        <p:nvPicPr>
          <p:cNvPr id="7" name="Imagem 6" descr="Desenho de um relógio de ponteiros&#10;&#10;Descrição gerada automaticamente com confiança média">
            <a:extLst>
              <a:ext uri="{FF2B5EF4-FFF2-40B4-BE49-F238E27FC236}">
                <a16:creationId xmlns:a16="http://schemas.microsoft.com/office/drawing/2014/main" id="{B907FD0F-174A-2C30-28F2-71159B1F57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4460" y="1912992"/>
            <a:ext cx="1435076" cy="1424272"/>
          </a:xfrm>
          <a:prstGeom prst="rect">
            <a:avLst/>
          </a:prstGeom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1485A61C-BA87-0E68-5807-A868867CB063}"/>
              </a:ext>
            </a:extLst>
          </p:cNvPr>
          <p:cNvSpPr txBox="1">
            <a:spLocks/>
          </p:cNvSpPr>
          <p:nvPr/>
        </p:nvSpPr>
        <p:spPr>
          <a:xfrm rot="897">
            <a:off x="6335206" y="316929"/>
            <a:ext cx="2597150" cy="40073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b="1" kern="1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VIREM E CONVERSEM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183;p5">
            <a:extLst>
              <a:ext uri="{FF2B5EF4-FFF2-40B4-BE49-F238E27FC236}">
                <a16:creationId xmlns:a16="http://schemas.microsoft.com/office/drawing/2014/main" id="{A900F5DE-96CC-73BF-65E6-640CC4F30F9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69862" y="314397"/>
            <a:ext cx="587150" cy="49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FCD59C-2B57-C3AC-48C6-FC6C004EF5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348" t="5439" r="20247" b="77173"/>
          <a:stretch/>
        </p:blipFill>
        <p:spPr>
          <a:xfrm>
            <a:off x="3738282" y="4029230"/>
            <a:ext cx="1810565" cy="901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F0BF429-5753-ED02-4AC5-8FD5CE12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22" y="532754"/>
            <a:ext cx="8376000" cy="492412"/>
          </a:xfrm>
        </p:spPr>
        <p:txBody>
          <a:bodyPr/>
          <a:lstStyle/>
          <a:p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VOCÊ SABE VER AS HORAS NO RELÓGIO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DIGITAL?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Imagem 5" descr="Relógio de ponteiros&#10;&#10;Descrição gerada automaticamente">
            <a:extLst>
              <a:ext uri="{FF2B5EF4-FFF2-40B4-BE49-F238E27FC236}">
                <a16:creationId xmlns:a16="http://schemas.microsoft.com/office/drawing/2014/main" id="{9F731353-D564-BBA2-2FAF-7DEBEF017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75" y="966248"/>
            <a:ext cx="1901001" cy="1910648"/>
          </a:xfrm>
          <a:prstGeom prst="rect">
            <a:avLst/>
          </a:prstGeom>
        </p:spPr>
      </p:pic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D77A3430-8C14-4DBF-F3BA-FCB31668F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358757"/>
              </p:ext>
            </p:extLst>
          </p:nvPr>
        </p:nvGraphicFramePr>
        <p:xfrm>
          <a:off x="2431292" y="1127712"/>
          <a:ext cx="6442260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42260">
                  <a:extLst>
                    <a:ext uri="{9D8B030D-6E8A-4147-A177-3AD203B41FA5}">
                      <a16:colId xmlns:a16="http://schemas.microsoft.com/office/drawing/2014/main" val="1714431630"/>
                    </a:ext>
                  </a:extLst>
                </a:gridCol>
              </a:tblGrid>
              <a:tr h="688646">
                <a:tc>
                  <a:txBody>
                    <a:bodyPr/>
                    <a:lstStyle/>
                    <a:p>
                      <a:r>
                        <a:rPr lang="pt-BR" sz="2000" dirty="0"/>
                        <a:t>NÃO SE ESQUEÇA: O PONTEIRO GRANDE MARCA OS MINUTOS, E O PEQUENO MARCA AS HORAS.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420894"/>
                  </a:ext>
                </a:extLst>
              </a:tr>
            </a:tbl>
          </a:graphicData>
        </a:graphic>
      </p:graphicFrame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9E07539-A229-8AEF-DEB2-284622EA50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7803" y="2130411"/>
            <a:ext cx="640574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72342C6-9FDE-3904-F7BA-80D8D269035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9098" y="2511210"/>
            <a:ext cx="1258131" cy="162352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18817BA-7B20-8531-3460-B836FB0A1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14" y="712561"/>
            <a:ext cx="7954637" cy="1107965"/>
          </a:xfrm>
        </p:spPr>
        <p:txBody>
          <a:bodyPr/>
          <a:lstStyle/>
          <a:p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BAILARINA ENSAIA MUITAS VEZES AO DIA. COLOQUE OS PONTEIROS NOS RELÓGIOS PARA INDICAR A HORA DE CADA ENSAIO DELA.</a:t>
            </a:r>
            <a:endParaRPr lang="pt-BR" sz="2000" b="0" dirty="0">
              <a:solidFill>
                <a:schemeClr val="tx1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06A668E-26A6-3BAC-5157-04A35166A16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2071" y="3322975"/>
            <a:ext cx="1137666" cy="1534435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263EC85-569A-8A2B-2DC7-E3E1BC91BA1D}"/>
              </a:ext>
            </a:extLst>
          </p:cNvPr>
          <p:cNvSpPr/>
          <p:nvPr/>
        </p:nvSpPr>
        <p:spPr>
          <a:xfrm>
            <a:off x="1789194" y="2259055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15:00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9484E65-4492-0FE6-2C5E-7E6FDABDAE9B}"/>
              </a:ext>
            </a:extLst>
          </p:cNvPr>
          <p:cNvSpPr/>
          <p:nvPr/>
        </p:nvSpPr>
        <p:spPr>
          <a:xfrm>
            <a:off x="4918066" y="2233039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14:00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954ECDD-580C-1E28-1EC0-515552330C04}"/>
              </a:ext>
            </a:extLst>
          </p:cNvPr>
          <p:cNvSpPr/>
          <p:nvPr/>
        </p:nvSpPr>
        <p:spPr>
          <a:xfrm>
            <a:off x="3353630" y="2259428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7:00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69D18B3-F7C0-407B-AB70-E8488B71DB71}"/>
              </a:ext>
            </a:extLst>
          </p:cNvPr>
          <p:cNvSpPr/>
          <p:nvPr/>
        </p:nvSpPr>
        <p:spPr>
          <a:xfrm>
            <a:off x="6429018" y="2259801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10:00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203AC40-9B92-FF9F-609B-A3764EE1D3AC}"/>
              </a:ext>
            </a:extLst>
          </p:cNvPr>
          <p:cNvGrpSpPr/>
          <p:nvPr/>
        </p:nvGrpSpPr>
        <p:grpSpPr>
          <a:xfrm>
            <a:off x="1611603" y="3240551"/>
            <a:ext cx="6077495" cy="1319872"/>
            <a:chOff x="1757655" y="3154532"/>
            <a:chExt cx="6077495" cy="1319872"/>
          </a:xfrm>
        </p:grpSpPr>
        <p:pic>
          <p:nvPicPr>
            <p:cNvPr id="11" name="Imagem 10" descr="Tela de computador com texto preto sobre fundo branco&#10;&#10;Descrição gerada automaticamente">
              <a:extLst>
                <a:ext uri="{FF2B5EF4-FFF2-40B4-BE49-F238E27FC236}">
                  <a16:creationId xmlns:a16="http://schemas.microsoft.com/office/drawing/2014/main" id="{1BB39A69-222C-2A75-105C-BD39A691E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7655" y="3168668"/>
              <a:ext cx="1298059" cy="1305736"/>
            </a:xfrm>
            <a:prstGeom prst="rect">
              <a:avLst/>
            </a:prstGeom>
          </p:spPr>
        </p:pic>
        <p:pic>
          <p:nvPicPr>
            <p:cNvPr id="21" name="Imagem 20" descr="Tela de computador com texto preto sobre fundo branco&#10;&#10;Descrição gerada automaticamente">
              <a:extLst>
                <a:ext uri="{FF2B5EF4-FFF2-40B4-BE49-F238E27FC236}">
                  <a16:creationId xmlns:a16="http://schemas.microsoft.com/office/drawing/2014/main" id="{6C2F7CA3-5876-9B6D-BDAF-CB734763F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3630" y="3154532"/>
              <a:ext cx="1298059" cy="1305736"/>
            </a:xfrm>
            <a:prstGeom prst="rect">
              <a:avLst/>
            </a:prstGeom>
          </p:spPr>
        </p:pic>
        <p:pic>
          <p:nvPicPr>
            <p:cNvPr id="22" name="Imagem 21" descr="Tela de computador com texto preto sobre fundo branco&#10;&#10;Descrição gerada automaticamente">
              <a:extLst>
                <a:ext uri="{FF2B5EF4-FFF2-40B4-BE49-F238E27FC236}">
                  <a16:creationId xmlns:a16="http://schemas.microsoft.com/office/drawing/2014/main" id="{D3B5AA46-2082-7173-20D8-C5830A103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79241" y="3154532"/>
              <a:ext cx="1298059" cy="1305736"/>
            </a:xfrm>
            <a:prstGeom prst="rect">
              <a:avLst/>
            </a:prstGeom>
          </p:spPr>
        </p:pic>
        <p:pic>
          <p:nvPicPr>
            <p:cNvPr id="23" name="Imagem 22" descr="Tela de computador com texto preto sobre fundo branco&#10;&#10;Descrição gerada automaticamente">
              <a:extLst>
                <a:ext uri="{FF2B5EF4-FFF2-40B4-BE49-F238E27FC236}">
                  <a16:creationId xmlns:a16="http://schemas.microsoft.com/office/drawing/2014/main" id="{046C7C7C-48B2-D82F-627F-3AA0C54A3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5174" y="3161758"/>
              <a:ext cx="1239976" cy="1247309"/>
            </a:xfrm>
            <a:prstGeom prst="rect">
              <a:avLst/>
            </a:prstGeom>
          </p:spPr>
        </p:pic>
      </p:grp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A96EC7D0-F7DB-9473-517C-25B992F4080E}"/>
              </a:ext>
            </a:extLst>
          </p:cNvPr>
          <p:cNvSpPr txBox="1">
            <a:spLocks/>
          </p:cNvSpPr>
          <p:nvPr/>
        </p:nvSpPr>
        <p:spPr>
          <a:xfrm rot="897">
            <a:off x="7522731" y="4789232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oogle Shape;234;p24">
            <a:extLst>
              <a:ext uri="{FF2B5EF4-FFF2-40B4-BE49-F238E27FC236}">
                <a16:creationId xmlns:a16="http://schemas.microsoft.com/office/drawing/2014/main" id="{01E80F78-5DEE-892E-F5C8-68F39D44EC4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3438" y="388001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140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>
            <a:extLst>
              <a:ext uri="{FF2B5EF4-FFF2-40B4-BE49-F238E27FC236}">
                <a16:creationId xmlns:a16="http://schemas.microsoft.com/office/drawing/2014/main" id="{58C2BF8E-68A9-E2AD-3145-1AAA362022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155" r="82290"/>
          <a:stretch/>
        </p:blipFill>
        <p:spPr>
          <a:xfrm>
            <a:off x="6218225" y="2734530"/>
            <a:ext cx="1620183" cy="1625747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BC0E8D7-41E6-D7EB-998E-B1E273DC8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0" t="3084" r="66819" b="75375"/>
          <a:stretch/>
        </p:blipFill>
        <p:spPr>
          <a:xfrm>
            <a:off x="4934965" y="2819580"/>
            <a:ext cx="1324776" cy="132932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E9FD3C2-438F-A78E-79B8-33A7751C81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7" t="51338" r="83154" b="27121"/>
          <a:stretch/>
        </p:blipFill>
        <p:spPr>
          <a:xfrm>
            <a:off x="3265649" y="2809223"/>
            <a:ext cx="1364959" cy="13293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B58D526-6DD0-F859-9AE0-E8E0073B71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931" t="3084" r="51099" b="75375"/>
          <a:stretch/>
        </p:blipFill>
        <p:spPr>
          <a:xfrm>
            <a:off x="1854277" y="2860323"/>
            <a:ext cx="1206929" cy="127968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72342C6-9FDE-3904-F7BA-80D8D269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37"/>
          <a:stretch/>
        </p:blipFill>
        <p:spPr>
          <a:xfrm>
            <a:off x="7715017" y="2526951"/>
            <a:ext cx="1174630" cy="162352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18817BA-7B20-8531-3460-B836FB0A1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00" y="711552"/>
            <a:ext cx="7552466" cy="1107965"/>
          </a:xfrm>
        </p:spPr>
        <p:txBody>
          <a:bodyPr/>
          <a:lstStyle/>
          <a:p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BAILARINA ENSAIA MUITAS VEZES </a:t>
            </a:r>
            <a:r>
              <a:rPr lang="pt-PT" sz="2000" b="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AO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DIA. COLOQUE OS PONTEIROS NOS RELÓGIOS PARA INDICAR A HORA DE CADA ENSAIO DELA.</a:t>
            </a:r>
            <a:endParaRPr lang="pt-BR" sz="2000" b="0" dirty="0">
              <a:solidFill>
                <a:schemeClr val="tx1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06A668E-26A6-3BAC-5157-04A35166A1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7100" y="3235129"/>
            <a:ext cx="1137666" cy="1534435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263EC85-569A-8A2B-2DC7-E3E1BC91BA1D}"/>
              </a:ext>
            </a:extLst>
          </p:cNvPr>
          <p:cNvSpPr/>
          <p:nvPr/>
        </p:nvSpPr>
        <p:spPr>
          <a:xfrm>
            <a:off x="1789192" y="2230825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15:00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9484E65-4492-0FE6-2C5E-7E6FDABDAE9B}"/>
              </a:ext>
            </a:extLst>
          </p:cNvPr>
          <p:cNvSpPr/>
          <p:nvPr/>
        </p:nvSpPr>
        <p:spPr>
          <a:xfrm>
            <a:off x="4918066" y="2233039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14:00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954ECDD-580C-1E28-1EC0-515552330C04}"/>
              </a:ext>
            </a:extLst>
          </p:cNvPr>
          <p:cNvSpPr/>
          <p:nvPr/>
        </p:nvSpPr>
        <p:spPr>
          <a:xfrm>
            <a:off x="3353629" y="2230826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7:00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69D18B3-F7C0-407B-AB70-E8488B71DB71}"/>
              </a:ext>
            </a:extLst>
          </p:cNvPr>
          <p:cNvSpPr/>
          <p:nvPr/>
        </p:nvSpPr>
        <p:spPr>
          <a:xfrm>
            <a:off x="6454937" y="2230826"/>
            <a:ext cx="1260080" cy="5922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10:00</a:t>
            </a:r>
          </a:p>
        </p:txBody>
      </p:sp>
      <p:pic>
        <p:nvPicPr>
          <p:cNvPr id="24" name="Google Shape;213;p24">
            <a:extLst>
              <a:ext uri="{FF2B5EF4-FFF2-40B4-BE49-F238E27FC236}">
                <a16:creationId xmlns:a16="http://schemas.microsoft.com/office/drawing/2014/main" id="{779F2EE0-47DC-76C6-6376-F535A90075B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65104" y="23258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359416-A411-3AA5-BEDE-6A13B834A383}"/>
              </a:ext>
            </a:extLst>
          </p:cNvPr>
          <p:cNvSpPr txBox="1"/>
          <p:nvPr/>
        </p:nvSpPr>
        <p:spPr>
          <a:xfrm>
            <a:off x="1854277" y="196582"/>
            <a:ext cx="2143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0DABB66A-D37B-E3B4-7096-06A19DC9F19F}"/>
              </a:ext>
            </a:extLst>
          </p:cNvPr>
          <p:cNvSpPr txBox="1">
            <a:spLocks/>
          </p:cNvSpPr>
          <p:nvPr/>
        </p:nvSpPr>
        <p:spPr>
          <a:xfrm rot="897">
            <a:off x="7478435" y="4769750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43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73371D5-50DA-E4D3-BCFE-155E65C5D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550" y="1533823"/>
            <a:ext cx="8258700" cy="3297000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FA39167-72F7-F861-E250-BF48B8C25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32" y="729929"/>
            <a:ext cx="7946549" cy="1477297"/>
          </a:xfrm>
        </p:spPr>
        <p:txBody>
          <a:bodyPr/>
          <a:lstStyle/>
          <a:p>
            <a:r>
              <a:rPr lang="pt-PT" sz="2000" b="0" spc="-1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CONSEGUIR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FAZER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TODAS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ATIVIDADES,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ELA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SAI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CASA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6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HORAS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MANHÃ.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DESENHE OS PONTEIROS, MARCANDO OS HORÁRIOS DA BAILARINA.</a:t>
            </a:r>
            <a:br>
              <a:rPr lang="pt-BR" sz="1800" spc="0" dirty="0">
                <a:effectLst/>
                <a:latin typeface="Calibri" panose="020F0502020204030204" pitchFamily="34" charset="0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51B358A-507A-6F2F-FCF7-1F9BE7CB4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186764"/>
              </p:ext>
            </p:extLst>
          </p:nvPr>
        </p:nvGraphicFramePr>
        <p:xfrm>
          <a:off x="1390126" y="2186783"/>
          <a:ext cx="6096000" cy="231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153743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295530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5883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 HORA ANTES </a:t>
                      </a:r>
                    </a:p>
                    <a:p>
                      <a:pPr algn="ctr"/>
                      <a:r>
                        <a:rPr lang="pt-BR" dirty="0"/>
                        <a:t>(ACORDA)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6 HORAS </a:t>
                      </a:r>
                    </a:p>
                    <a:p>
                      <a:pPr algn="ctr"/>
                      <a:r>
                        <a:rPr lang="pt-BR" dirty="0"/>
                        <a:t>(SAI DE CASA)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 HORA DEPOIS</a:t>
                      </a:r>
                    </a:p>
                    <a:p>
                      <a:pPr algn="ctr"/>
                      <a:r>
                        <a:rPr lang="pt-BR" dirty="0"/>
                        <a:t>(CHEGA À ESCOLA)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598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623923"/>
                  </a:ext>
                </a:extLst>
              </a:tr>
            </a:tbl>
          </a:graphicData>
        </a:graphic>
      </p:graphicFrame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3E6CC8F1-805D-3014-829F-4408C8CA5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085" y="2752224"/>
            <a:ext cx="1630418" cy="1640061"/>
          </a:xfrm>
          <a:prstGeom prst="rect">
            <a:avLst/>
          </a:prstGeom>
        </p:spPr>
      </p:pic>
      <p:pic>
        <p:nvPicPr>
          <p:cNvPr id="8" name="Imagem 7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B1881718-538C-DC6A-9E49-22AB62C15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451" y="2752224"/>
            <a:ext cx="1630418" cy="1640061"/>
          </a:xfrm>
          <a:prstGeom prst="rect">
            <a:avLst/>
          </a:prstGeom>
        </p:spPr>
      </p:pic>
      <p:pic>
        <p:nvPicPr>
          <p:cNvPr id="9" name="Imagem 8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D4AC82C8-8DAC-0167-62E5-9087E3A53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17" y="2783256"/>
            <a:ext cx="1630418" cy="1640061"/>
          </a:xfrm>
          <a:prstGeom prst="rect">
            <a:avLst/>
          </a:prstGeom>
        </p:spPr>
      </p:pic>
      <p:pic>
        <p:nvPicPr>
          <p:cNvPr id="10" name="Google Shape;234;p24">
            <a:extLst>
              <a:ext uri="{FF2B5EF4-FFF2-40B4-BE49-F238E27FC236}">
                <a16:creationId xmlns:a16="http://schemas.microsoft.com/office/drawing/2014/main" id="{A635FA91-177F-BBBF-A434-E3A39DE013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9528" y="299530"/>
            <a:ext cx="551870" cy="4800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F86B69C6-FC93-D6CC-D7A1-7C39019E1764}"/>
              </a:ext>
            </a:extLst>
          </p:cNvPr>
          <p:cNvSpPr txBox="1">
            <a:spLocks/>
          </p:cNvSpPr>
          <p:nvPr/>
        </p:nvSpPr>
        <p:spPr>
          <a:xfrm rot="897">
            <a:off x="7486171" y="4795844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0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73371D5-50DA-E4D3-BCFE-155E65C5D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550" y="1533823"/>
            <a:ext cx="8258700" cy="3297000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FA39167-72F7-F861-E250-BF48B8C25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1003355"/>
            <a:ext cx="8376000" cy="1107965"/>
          </a:xfrm>
        </p:spPr>
        <p:txBody>
          <a:bodyPr/>
          <a:lstStyle/>
          <a:p>
            <a:r>
              <a:rPr lang="pt-PT" sz="2000" b="0" spc="-1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CONSEGUIR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FAZER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TODAS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ATIVIDADES,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ELA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SAI</a:t>
            </a:r>
            <a:r>
              <a:rPr lang="pt-PT" sz="2000" b="0" spc="-45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CASA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ÀS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6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HORAS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</a:t>
            </a:r>
            <a:r>
              <a:rPr lang="pt-PT" sz="2000" b="0" spc="-4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MANHÃ. </a:t>
            </a:r>
            <a:r>
              <a:rPr lang="pt-PT" sz="2000" b="0" spc="0" dirty="0">
                <a:solidFill>
                  <a:schemeClr val="tx1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DESENHE OS PONTEIROS, MARCANDO OS HORÁRIOS DA BAILARINA.</a:t>
            </a:r>
            <a:endParaRPr lang="pt-BR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51B358A-507A-6F2F-FCF7-1F9BE7CB4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756471"/>
              </p:ext>
            </p:extLst>
          </p:nvPr>
        </p:nvGraphicFramePr>
        <p:xfrm>
          <a:off x="1182467" y="2290308"/>
          <a:ext cx="6096000" cy="231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153743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295530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5883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 HORA ANTES </a:t>
                      </a:r>
                    </a:p>
                    <a:p>
                      <a:pPr algn="ctr"/>
                      <a:r>
                        <a:rPr lang="pt-BR" dirty="0"/>
                        <a:t>(ACORDA)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6 HORAS </a:t>
                      </a:r>
                    </a:p>
                    <a:p>
                      <a:pPr algn="ctr"/>
                      <a:r>
                        <a:rPr lang="pt-BR" dirty="0"/>
                        <a:t>(SAI DE CASA)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 HORA DEPOIS</a:t>
                      </a:r>
                    </a:p>
                    <a:p>
                      <a:pPr algn="ctr"/>
                      <a:r>
                        <a:rPr lang="pt-BR" dirty="0"/>
                        <a:t>(CHEGA À ESCOLA)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598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623923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05C943B3-D3AA-86F4-78B8-2419A3425D24}"/>
              </a:ext>
            </a:extLst>
          </p:cNvPr>
          <p:cNvSpPr txBox="1"/>
          <p:nvPr/>
        </p:nvSpPr>
        <p:spPr>
          <a:xfrm>
            <a:off x="1845979" y="213767"/>
            <a:ext cx="2053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5" name="Google Shape;213;p24">
            <a:extLst>
              <a:ext uri="{FF2B5EF4-FFF2-40B4-BE49-F238E27FC236}">
                <a16:creationId xmlns:a16="http://schemas.microsoft.com/office/drawing/2014/main" id="{C48B7DE2-124C-88DD-6537-D84DA581C8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7907" y="285782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158999C-1DB4-1203-9496-4635646D29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465" t="27286" r="17694" b="50000"/>
          <a:stretch/>
        </p:blipFill>
        <p:spPr>
          <a:xfrm>
            <a:off x="1383694" y="2969507"/>
            <a:ext cx="1582421" cy="156011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9C8D587-362B-4439-9A8D-621EB9E645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057" t="27286" b="50000"/>
          <a:stretch/>
        </p:blipFill>
        <p:spPr>
          <a:xfrm>
            <a:off x="3324585" y="2933769"/>
            <a:ext cx="1833457" cy="159585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D70DE78-2E3B-5EF7-ED0E-7B0E039C46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51171" r="34034" b="26531"/>
          <a:stretch/>
        </p:blipFill>
        <p:spPr>
          <a:xfrm>
            <a:off x="5399451" y="2896299"/>
            <a:ext cx="1645162" cy="1579842"/>
          </a:xfrm>
          <a:prstGeom prst="rect">
            <a:avLst/>
          </a:prstGeom>
        </p:spPr>
      </p:pic>
      <p:sp>
        <p:nvSpPr>
          <p:cNvPr id="7" name="Google Shape;119;p17">
            <a:extLst>
              <a:ext uri="{FF2B5EF4-FFF2-40B4-BE49-F238E27FC236}">
                <a16:creationId xmlns:a16="http://schemas.microsoft.com/office/drawing/2014/main" id="{DD5E29B3-3BD3-ECDD-320D-F01B53EAFA77}"/>
              </a:ext>
            </a:extLst>
          </p:cNvPr>
          <p:cNvSpPr txBox="1">
            <a:spLocks/>
          </p:cNvSpPr>
          <p:nvPr/>
        </p:nvSpPr>
        <p:spPr>
          <a:xfrm rot="897">
            <a:off x="7488633" y="4802958"/>
            <a:ext cx="1424453" cy="3403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CONTINUA...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1310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10A30AAD-DEE6-4A3C-8E43-D44234CC73BC}"/>
</file>

<file path=customXml/itemProps2.xml><?xml version="1.0" encoding="utf-8"?>
<ds:datastoreItem xmlns:ds="http://schemas.openxmlformats.org/officeDocument/2006/customXml" ds:itemID="{084D2064-B7CE-4676-8745-8ACE2C57F660}"/>
</file>

<file path=customXml/itemProps3.xml><?xml version="1.0" encoding="utf-8"?>
<ds:datastoreItem xmlns:ds="http://schemas.openxmlformats.org/officeDocument/2006/customXml" ds:itemID="{9348B684-2DF3-4B13-87A1-91C14903EAB6}"/>
</file>

<file path=docProps/app.xml><?xml version="1.0" encoding="utf-8"?>
<Properties xmlns="http://schemas.openxmlformats.org/officeDocument/2006/extended-properties" xmlns:vt="http://schemas.openxmlformats.org/officeDocument/2006/docPropsVTypes">
  <TotalTime>3773</TotalTime>
  <Words>2442</Words>
  <Application>Microsoft Office PowerPoint</Application>
  <PresentationFormat>Apresentação na tela (16:9)</PresentationFormat>
  <Paragraphs>234</Paragraphs>
  <Slides>23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3" baseType="lpstr">
      <vt:lpstr>Lato</vt:lpstr>
      <vt:lpstr>Grandstander SemiBold</vt:lpstr>
      <vt:lpstr>Calibri</vt:lpstr>
      <vt:lpstr>Grandstander</vt:lpstr>
      <vt:lpstr>Wingdings</vt:lpstr>
      <vt:lpstr>Arial</vt:lpstr>
      <vt:lpstr>docs-Open Sans</vt:lpstr>
      <vt:lpstr>Grandstander Medium</vt:lpstr>
      <vt:lpstr>Aptos</vt:lpstr>
      <vt:lpstr>Simple Light</vt:lpstr>
      <vt:lpstr>Apresentação do PowerPoint</vt:lpstr>
      <vt:lpstr>Apresentação do PowerPoint</vt:lpstr>
      <vt:lpstr>CONVERSE COM A TURMA</vt:lpstr>
      <vt:lpstr> RELÓGIO DE PONTEIRO E RELÓGIO DIGITAL</vt:lpstr>
      <vt:lpstr>VOCÊ SABE VER AS HORAS NO RELÓGIO DIGITAL? </vt:lpstr>
      <vt:lpstr>1. A BAILARINA ENSAIA MUITAS VEZES AO DIA. COLOQUE OS PONTEIROS NOS RELÓGIOS PARA INDICAR A HORA DE CADA ENSAIO DELA.</vt:lpstr>
      <vt:lpstr>1. A BAILARINA ENSAIA MUITAS VEZES AO DIA. COLOQUE OS PONTEIROS NOS RELÓGIOS PARA INDICAR A HORA DE CADA ENSAIO DELA.</vt:lpstr>
      <vt:lpstr>2. PARA CONSEGUIR FAZER TODAS AS ATIVIDADES, ELA SAI DE CASA ÀS 6 HORAS DA MANHÃ. DESENHE OS PONTEIROS, MARCANDO OS HORÁRIOS DA BAILARINA. </vt:lpstr>
      <vt:lpstr>2. PARA CONSEGUIR FAZER TODAS AS ATIVIDADES, ELA SAI DE CASA ÀS 6 HORAS DA MANHÃ. DESENHE OS PONTEIROS, MARCANDO OS HORÁRIOS DA BAILARINA.</vt:lpstr>
      <vt:lpstr>3. JÁ REGISTRAMOS OS HORÁRIOS DA BAILARINA. AGORA, VAMOS REGISTRAR JUNTOS OS NOSSOS HORÁRIOS.</vt:lpstr>
      <vt:lpstr>3. JÁ REGISTRAMOS OS HORÁRIOS DA BAILARINA. AGORA, VAMOS REGISTRAR JUNTOS OS NOSSOS HORÁRIOS.</vt:lpstr>
      <vt:lpstr>Apresentação do PowerPoint</vt:lpstr>
      <vt:lpstr>Apresentação do PowerPoint</vt:lpstr>
      <vt:lpstr>4. OBSERVE AS HORAS QUE APARECEM NOS RELÓGIOS DE PONTEIRO E ANOTE-AS NO RELÓGIO DIGITAL.</vt:lpstr>
      <vt:lpstr>4. OBSERVE AS HORAS QUE APARECEM NOS RELÓGIOS DE PONTEIRO E ANOTE-AS NO RELÓGIO DIGITAL.</vt:lpstr>
      <vt:lpstr>5. REGISTRE AS HORAS NOS RELÓGIOS DIGITAIS.</vt:lpstr>
      <vt:lpstr>5. REGISTRE AS HORAS NOS RELÓGIOS DIGITAIS.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28</cp:revision>
  <dcterms:modified xsi:type="dcterms:W3CDTF">2024-11-22T17:43:04Z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