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78" r:id="rId8"/>
    <p:sldId id="273" r:id="rId9"/>
    <p:sldId id="280" r:id="rId10"/>
    <p:sldId id="274" r:id="rId11"/>
    <p:sldId id="284" r:id="rId12"/>
    <p:sldId id="275" r:id="rId13"/>
    <p:sldId id="282" r:id="rId14"/>
    <p:sldId id="277" r:id="rId15"/>
    <p:sldId id="283" r:id="rId16"/>
    <p:sldId id="263" r:id="rId17"/>
    <p:sldId id="265" r:id="rId18"/>
    <p:sldId id="266" r:id="rId19"/>
    <p:sldId id="268" r:id="rId20"/>
  </p:sldIdLst>
  <p:sldSz cx="9144000" cy="5143500" type="screen16x9"/>
  <p:notesSz cx="6858000" cy="9144000"/>
  <p:embeddedFontLst>
    <p:embeddedFont>
      <p:font typeface="Grandstander" panose="020B0604020202020204" charset="0"/>
      <p:regular r:id="rId22"/>
      <p:bold r:id="rId23"/>
      <p:italic r:id="rId24"/>
      <p:boldItalic r:id="rId25"/>
    </p:embeddedFont>
    <p:embeddedFont>
      <p:font typeface="Grandstander Medium" panose="020B0604020202020204" charset="0"/>
      <p:regular r:id="rId26"/>
      <p:bold r:id="rId27"/>
      <p:italic r:id="rId28"/>
      <p:boldItalic r:id="rId29"/>
    </p:embeddedFont>
    <p:embeddedFont>
      <p:font typeface="Grandstander SemiBold" panose="020B0604020202020204" charset="0"/>
      <p:regular r:id="rId30"/>
      <p:bold r:id="rId31"/>
      <p:italic r:id="rId32"/>
      <p:boldItalic r:id="rId33"/>
    </p:embeddedFont>
    <p:embeddedFont>
      <p:font typeface="Lato" panose="020F0502020204030203" pitchFamily="34" charset="0"/>
      <p:regular r:id="rId34"/>
      <p:bold r:id="rId35"/>
      <p:italic r:id="rId36"/>
      <p:boldItalic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4" roundtripDataSignature="AMtx7mik8+S/cBXA7ijFpoP+JAVP54KW0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48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E2706EA-6F46-4A0D-B81F-455CEC2F9B11}">
  <a:tblStyle styleId="{7E2706EA-6F46-4A0D-B81F-455CEC2F9B11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BEEEF"/>
          </a:solidFill>
        </a:fill>
      </a:tcStyle>
    </a:wholeTbl>
    <a:band1H>
      <a:tcTxStyle/>
      <a:tcStyle>
        <a:tcBdr/>
        <a:fill>
          <a:solidFill>
            <a:srgbClr val="D5DBDE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5DBDE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3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3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265" autoAdjust="0"/>
    <p:restoredTop sz="81108" autoAdjust="0"/>
  </p:normalViewPr>
  <p:slideViewPr>
    <p:cSldViewPr snapToGrid="0">
      <p:cViewPr varScale="1">
        <p:scale>
          <a:sx n="114" d="100"/>
          <a:sy n="114" d="100"/>
        </p:scale>
        <p:origin x="1104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47" Type="http://schemas.openxmlformats.org/officeDocument/2006/relationships/theme" Target="theme/theme1.xml"/><Relationship Id="rId50" Type="http://schemas.openxmlformats.org/officeDocument/2006/relationships/customXml" Target="../customXml/item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49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4" Type="http://customschemas.google.com/relationships/presentationmetadata" Target="metadata"/><Relationship Id="rId52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customXml" Target="../customXml/item2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46" Type="http://schemas.openxmlformats.org/officeDocument/2006/relationships/viewProps" Target="viewProps.xml"/><Relationship Id="rId20" Type="http://schemas.openxmlformats.org/officeDocument/2006/relationships/slide" Target="slides/slide1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viane Da Costa Batista Pereira" userId="b305db61-b707-4b19-b05e-6db442671656" providerId="ADAL" clId="{2B7ED176-7806-49A4-940E-F00BA218B322}"/>
    <pc:docChg chg="modSld">
      <pc:chgData name="Viviane Da Costa Batista Pereira" userId="b305db61-b707-4b19-b05e-6db442671656" providerId="ADAL" clId="{2B7ED176-7806-49A4-940E-F00BA218B322}" dt="2024-11-22T18:07:59.999" v="241" actId="20577"/>
      <pc:docMkLst>
        <pc:docMk/>
      </pc:docMkLst>
      <pc:sldChg chg="modNotesTx">
        <pc:chgData name="Viviane Da Costa Batista Pereira" userId="b305db61-b707-4b19-b05e-6db442671656" providerId="ADAL" clId="{2B7ED176-7806-49A4-940E-F00BA218B322}" dt="2024-11-22T17:58:21.435" v="109" actId="20577"/>
        <pc:sldMkLst>
          <pc:docMk/>
          <pc:sldMk cId="0" sldId="258"/>
        </pc:sldMkLst>
      </pc:sldChg>
      <pc:sldChg chg="modNotesTx">
        <pc:chgData name="Viviane Da Costa Batista Pereira" userId="b305db61-b707-4b19-b05e-6db442671656" providerId="ADAL" clId="{2B7ED176-7806-49A4-940E-F00BA218B322}" dt="2024-11-22T17:58:47.802" v="157" actId="20577"/>
        <pc:sldMkLst>
          <pc:docMk/>
          <pc:sldMk cId="0" sldId="260"/>
        </pc:sldMkLst>
      </pc:sldChg>
      <pc:sldChg chg="modNotesTx">
        <pc:chgData name="Viviane Da Costa Batista Pereira" userId="b305db61-b707-4b19-b05e-6db442671656" providerId="ADAL" clId="{2B7ED176-7806-49A4-940E-F00BA218B322}" dt="2024-11-22T18:05:41.957" v="160" actId="6549"/>
        <pc:sldMkLst>
          <pc:docMk/>
          <pc:sldMk cId="4164425270" sldId="274"/>
        </pc:sldMkLst>
      </pc:sldChg>
      <pc:sldChg chg="modNotesTx">
        <pc:chgData name="Viviane Da Costa Batista Pereira" userId="b305db61-b707-4b19-b05e-6db442671656" providerId="ADAL" clId="{2B7ED176-7806-49A4-940E-F00BA218B322}" dt="2024-11-22T18:07:59.999" v="241" actId="20577"/>
        <pc:sldMkLst>
          <pc:docMk/>
          <pc:sldMk cId="2509007258" sldId="275"/>
        </pc:sldMkLst>
      </pc:sldChg>
      <pc:sldChg chg="modSp mod">
        <pc:chgData name="Viviane Da Costa Batista Pereira" userId="b305db61-b707-4b19-b05e-6db442671656" providerId="ADAL" clId="{2B7ED176-7806-49A4-940E-F00BA218B322}" dt="2024-11-22T17:59:38.614" v="159" actId="20577"/>
        <pc:sldMkLst>
          <pc:docMk/>
          <pc:sldMk cId="3186798671" sldId="278"/>
        </pc:sldMkLst>
        <pc:graphicFrameChg chg="modGraphic">
          <ac:chgData name="Viviane Da Costa Batista Pereira" userId="b305db61-b707-4b19-b05e-6db442671656" providerId="ADAL" clId="{2B7ED176-7806-49A4-940E-F00BA218B322}" dt="2024-11-22T17:59:38.614" v="159" actId="20577"/>
          <ac:graphicFrameMkLst>
            <pc:docMk/>
            <pc:sldMk cId="3186798671" sldId="278"/>
            <ac:graphicFrameMk id="4" creationId="{614C2BBA-E4B8-B7C7-65E8-D079E61D6A5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</p:txBody>
      </p:sp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799824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</p:txBody>
      </p:sp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981141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572984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188334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Caro professor,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Para a atividade 5,  os estudantes devem escrever a sequência numérica da atividade 4. Já para a atividade 6, devem ler o número escrito por extenso na coluna da esquerda e então circular o número que o corresponde. </a:t>
            </a:r>
            <a:endParaRPr dirty="0"/>
          </a:p>
        </p:txBody>
      </p:sp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881990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213965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9c03e3d857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2" name="Google Shape;162;g29c03e3d857_0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9" name="Google Shape;17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9" name="Google Shape;19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9c03e3d857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g29c03e3d857_0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 algn="l" rtl="0" fontAlgn="t">
              <a:buNone/>
            </a:pPr>
            <a:r>
              <a:rPr lang="pt-BR" b="0" i="0" u="none" strike="noStrike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n-lt"/>
              </a:rPr>
              <a:t>(EF01MA04) Contar a quantidade de objetos de coleções até 100 unidades e apresentar o resultado por registros verbais e simbólicos, em situações de seu interesse, como jogos, brincadeiras, materiais da sala de aula, entre outros.</a:t>
            </a:r>
          </a:p>
          <a:p>
            <a:pPr marL="158750" indent="0" algn="l" rtl="0" fontAlgn="t">
              <a:buNone/>
            </a:pPr>
            <a:r>
              <a:rPr lang="pt-BR" b="0" i="0" u="none" strike="noStrike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n-lt"/>
              </a:rPr>
              <a:t>(EF02MA09) Construir sequências de números naturais em ordem crescente ou decrescente a partir de um número qualquer, utilizando uma regularidade estabelecida.</a:t>
            </a:r>
            <a:endParaRPr lang="pt-BR" b="0" i="0" dirty="0">
              <a:solidFill>
                <a:srgbClr val="000000"/>
              </a:solidFill>
              <a:effectLst/>
              <a:highlight>
                <a:srgbClr val="FFFFFF"/>
              </a:highlight>
              <a:latin typeface="+mn-l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Caro professor,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Use a animação do slide e realize a atividade coletivamente.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i="1" dirty="0"/>
              <a:t>Qual é o maior número que você sabe escrever e ler?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i="1" dirty="0"/>
              <a:t>Quais algarismos você utilizou para escrevê-lo?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i="1" dirty="0"/>
              <a:t>Como se lê o número que está na imagem abaixo?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Para essa conversa, os estudantes falarão no coletivo, porém, depois, deverá ser feita também, individualmente, a escrita do número 198. Peça para eles pensarem quantos e quais algarismos vão utilizar. Acompanhe de perto os estudantes que ainda nãos escrevem convencionalmente números com 3 ordens.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</p:txBody>
      </p:sp>
      <p:sp>
        <p:nvSpPr>
          <p:cNvPr id="117" name="Google Shape;11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95885" indent="0" algn="just" ea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None/>
            </a:pP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Caro Professor, </a:t>
            </a:r>
          </a:p>
          <a:p>
            <a:pPr marL="0" marR="95885" indent="0" algn="just" ea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None/>
            </a:pP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Confeccione antecipadamente cartões de 0 a 9. Organize os estudantes em grupos (4 estudantes cada) e distribua cartões</a:t>
            </a:r>
            <a:r>
              <a:rPr lang="pt-BR" sz="1100" spc="-4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com</a:t>
            </a:r>
            <a:r>
              <a:rPr lang="pt-BR" sz="1100" spc="-4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3</a:t>
            </a:r>
            <a:r>
              <a:rPr lang="pt-BR" sz="1100" spc="-4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algarismos</a:t>
            </a:r>
            <a:r>
              <a:rPr lang="pt-BR" sz="1100" spc="-4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diferentes</a:t>
            </a:r>
            <a:r>
              <a:rPr lang="pt-BR" sz="1100" spc="-4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para</a:t>
            </a:r>
            <a:r>
              <a:rPr lang="pt-BR" sz="1100" spc="-4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cada grupo.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Os</a:t>
            </a:r>
            <a:r>
              <a:rPr lang="pt-BR" sz="1100" spc="-4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grupos</a:t>
            </a:r>
            <a:r>
              <a:rPr lang="pt-BR" sz="1100" spc="-4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devem</a:t>
            </a:r>
            <a:r>
              <a:rPr lang="pt-BR" sz="1100" spc="-4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formar</a:t>
            </a:r>
            <a:r>
              <a:rPr lang="pt-BR" sz="1100" spc="-4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diferentes</a:t>
            </a:r>
            <a:r>
              <a:rPr lang="pt-BR" sz="1100" spc="-4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números</a:t>
            </a:r>
            <a:r>
              <a:rPr lang="pt-BR" sz="1100" spc="-4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com</a:t>
            </a:r>
            <a:r>
              <a:rPr lang="pt-BR" sz="1100" spc="-4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os</a:t>
            </a:r>
            <a:r>
              <a:rPr lang="pt-BR" sz="1100" spc="-4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algarismos. Peça para escolherem, primeiramente, dois cartões, formarem um número e registrá-lo no caderno. Desde o primeiro número representado pelos grupos, vá até a lousa e anote-os para discutir no coletivo: </a:t>
            </a:r>
          </a:p>
          <a:p>
            <a:pPr marL="342900" lvl="0" indent="-342900" eaLnBrk="0" hangingPunct="0">
              <a:spcBef>
                <a:spcPts val="135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"/>
              <a:tabLst>
                <a:tab pos="226695" algn="l"/>
              </a:tabLst>
            </a:pP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Qual</a:t>
            </a:r>
            <a:r>
              <a:rPr lang="pt-BR" sz="11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foi</a:t>
            </a:r>
            <a:r>
              <a:rPr lang="pt-BR" sz="11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o</a:t>
            </a:r>
            <a:r>
              <a:rPr lang="pt-BR" sz="1100" i="1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maior</a:t>
            </a:r>
            <a:r>
              <a:rPr lang="pt-BR" sz="1100" i="1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número</a:t>
            </a:r>
            <a:r>
              <a:rPr lang="pt-BR" sz="11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formado?</a:t>
            </a:r>
            <a:r>
              <a:rPr lang="pt-BR" sz="1100" i="1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E</a:t>
            </a:r>
            <a:r>
              <a:rPr lang="pt-BR" sz="1100" i="1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o</a:t>
            </a:r>
            <a:r>
              <a:rPr lang="pt-BR" sz="1100" i="1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1100" i="1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menor?</a:t>
            </a:r>
            <a:endParaRPr lang="pt-BR" sz="1100" spc="0" dirty="0">
              <a:effectLst/>
              <a:latin typeface="+mn-lt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342900" lvl="0" indent="-342900" eaLnBrk="0" hangingPunct="0">
              <a:spcBef>
                <a:spcPts val="135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"/>
              <a:tabLst>
                <a:tab pos="226695" algn="l"/>
              </a:tabLst>
            </a:pP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Quais combinações podemos montar, por exemplo,  com os cartões 4  e 5? </a:t>
            </a:r>
            <a:r>
              <a:rPr lang="pt-BR" sz="1100" i="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(45 e 54)</a:t>
            </a:r>
            <a:r>
              <a:rPr lang="pt-BR" sz="1100" i="1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</a:p>
          <a:p>
            <a:pPr marL="0" lvl="0" indent="0" eaLnBrk="0" hangingPunct="0">
              <a:spcBef>
                <a:spcPts val="135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None/>
              <a:tabLst>
                <a:tab pos="226695" algn="l"/>
              </a:tabLst>
            </a:pPr>
            <a:endParaRPr lang="pt-BR" sz="1100" i="0" spc="0" dirty="0">
              <a:solidFill>
                <a:srgbClr val="231F20"/>
              </a:solidFill>
              <a:effectLst/>
              <a:latin typeface="+mn-lt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0" lvl="0" indent="0" eaLnBrk="0" hangingPunct="0">
              <a:spcBef>
                <a:spcPts val="135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None/>
              <a:tabLst>
                <a:tab pos="226695" algn="l"/>
              </a:tabLst>
            </a:pPr>
            <a:r>
              <a:rPr lang="pt-BR" sz="1100" i="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Solicite para os grupos outros números com dois algarismo, revezando a utilização com os 3 cartões. </a:t>
            </a:r>
          </a:p>
          <a:p>
            <a:pPr marL="0" lvl="0" indent="0" eaLnBrk="0" hangingPunct="0">
              <a:spcBef>
                <a:spcPts val="135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None/>
              <a:tabLst>
                <a:tab pos="226695" algn="l"/>
              </a:tabLst>
            </a:pPr>
            <a:r>
              <a:rPr lang="pt-BR" sz="1100" i="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Depois, p</a:t>
            </a:r>
            <a:r>
              <a:rPr lang="pt-BR" sz="1100" i="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eça para utilizarem 3 cartões para representarem um número na ordem das centenas (3 algarismos).  Acompanhe este momento e anote também na lousa os números que registraram, discutindo qual foi o maior número escrito por eles, escrevendo-os em ordem crescente. </a:t>
            </a:r>
            <a:endParaRPr lang="pt-BR" sz="1100" i="0" spc="0" dirty="0">
              <a:effectLst/>
              <a:latin typeface="+mn-lt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</p:txBody>
      </p:sp>
      <p:sp>
        <p:nvSpPr>
          <p:cNvPr id="126" name="Google Shape;12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Caro professor,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Peça para os estudantes observarem quais são os números que estão cobertos pelos barco. Solicite que escrevam tais números (em cima do barco), observando quem vem antes e quem vem depois dele.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 barcohttps://www.gettyimages.com.br/detail/ilustra%C3%A7%C3%A3o/toy-sea-boat-isolated-on-white-background-ilustra%C3%A7%C3%A3o-royalty-free/1820286618?phrase=navio+fundo+branco&amp;adppopup=true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Caro professor,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Peça para os estudantes escreverem cada número que está coberto pelos barcos e, depois, que registrem sua escrita por extenso.  </a:t>
            </a:r>
            <a:endParaRPr dirty="0"/>
          </a:p>
        </p:txBody>
      </p:sp>
      <p:sp>
        <p:nvSpPr>
          <p:cNvPr id="148" name="Google Shape;14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8" name="Google Shape;14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208196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Caro professor,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Peça para os estudantes pintarem ou circularem os resultados obtidos na contagem das bolinhas (abaixo de cada conjunto de bolinhas há 3 números, sendo que um deles corresponde à resposta correta).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Como as crianças precisam avançar em suas estratégias de cálculos (para além da contagem), peça para escreverem, abaixo de cada proposta, as sentenças com seus resultados.  </a:t>
            </a:r>
            <a:endParaRPr dirty="0"/>
          </a:p>
        </p:txBody>
      </p:sp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858303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</p:txBody>
      </p:sp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37837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Matemática">
  <p:cSld name="1. Capa - Matemátic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31700" y="255450"/>
            <a:ext cx="1037050" cy="101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2" name="Google Shape;1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9878" y="255449"/>
            <a:ext cx="1090250" cy="86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34025" y="4630550"/>
            <a:ext cx="2034725" cy="26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22450" y="402600"/>
            <a:ext cx="1090250" cy="409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93950" y="607487"/>
            <a:ext cx="1037050" cy="100421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8"/>
          <p:cNvSpPr txBox="1"/>
          <p:nvPr/>
        </p:nvSpPr>
        <p:spPr>
          <a:xfrm rot="-5400000">
            <a:off x="8622225" y="110790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7" name="Google Shape;17;p8"/>
          <p:cNvSpPr/>
          <p:nvPr/>
        </p:nvSpPr>
        <p:spPr>
          <a:xfrm rot="-48255" flipH="1">
            <a:off x="8006887" y="784003"/>
            <a:ext cx="812180" cy="424256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000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8" name="Google Shape;78;p16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6"/>
          <p:cNvSpPr txBox="1"/>
          <p:nvPr/>
        </p:nvSpPr>
        <p:spPr>
          <a:xfrm rot="-59266">
            <a:off x="134913" y="147496"/>
            <a:ext cx="2175323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0" name="Google Shape;80;p16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lang="pt-BR"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81" name="Google Shape;81;p16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2" name="Google Shape;82;p16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8. Aprofundando 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5" name="Google Shape;85;p18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8"/>
          <p:cNvSpPr txBox="1"/>
          <p:nvPr/>
        </p:nvSpPr>
        <p:spPr>
          <a:xfrm rot="-60427">
            <a:off x="134914" y="147892"/>
            <a:ext cx="208232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APROFUNDANDO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7" name="Google Shape;87;p18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lang="pt-BR"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10. Sem seçã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9c03e3d857_0_15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92" name="Google Shape;92;g29c03e3d857_0_153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g29c03e3d857_0_153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lang="pt-BR"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94" name="Google Shape;94;g29c03e3d857_0_153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5" name="Google Shape;95;g29c03e3d857_0_153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 e objetiv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0" name="Google Shape;20;p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9"/>
          <p:cNvSpPr/>
          <p:nvPr/>
        </p:nvSpPr>
        <p:spPr>
          <a:xfrm>
            <a:off x="4550725" y="225325"/>
            <a:ext cx="4411200" cy="4701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1"/>
          </p:nvPr>
        </p:nvSpPr>
        <p:spPr>
          <a:xfrm>
            <a:off x="48188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" name="Google Shape;23;p9"/>
          <p:cNvSpPr txBox="1"/>
          <p:nvPr/>
        </p:nvSpPr>
        <p:spPr>
          <a:xfrm rot="-59810">
            <a:off x="134959" y="152901"/>
            <a:ext cx="153473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4" name="Google Shape;24;p9"/>
          <p:cNvSpPr txBox="1"/>
          <p:nvPr/>
        </p:nvSpPr>
        <p:spPr>
          <a:xfrm rot="-59789">
            <a:off x="4478371" y="137005"/>
            <a:ext cx="3363809" cy="386162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2"/>
          </p:nvPr>
        </p:nvSpPr>
        <p:spPr>
          <a:xfrm>
            <a:off x="4343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6" name="Google Shape;26;p9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lang="pt-BR"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9" name="Google Shape;29;p13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13"/>
          <p:cNvSpPr txBox="1"/>
          <p:nvPr/>
        </p:nvSpPr>
        <p:spPr>
          <a:xfrm rot="-59551">
            <a:off x="134926" y="148991"/>
            <a:ext cx="1991699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31" name="Google Shape;31;p13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lang="pt-BR"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2" name="Google Shape;32;p13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3" name="Google Shape;33;p13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9. Nova seçã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29c03e3d857_0_14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6" name="Google Shape;36;g29c03e3d857_0_144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g29c03e3d857_0_144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lang="pt-BR"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8" name="Google Shape;38;g29c03e3d857_0_144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9" name="Google Shape;39;g29c03e3d857_0_144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0" name="Google Shape;40;g29c03e3d857_0_144"/>
          <p:cNvSpPr txBox="1">
            <a:spLocks noGrp="1"/>
          </p:cNvSpPr>
          <p:nvPr>
            <p:ph type="subTitle" idx="2"/>
          </p:nvPr>
        </p:nvSpPr>
        <p:spPr>
          <a:xfrm rot="-60000">
            <a:off x="131681" y="157220"/>
            <a:ext cx="4336952" cy="3675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80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aticando">
  <p:cSld name="5. Pratic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43" name="Google Shape;43;p15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15"/>
          <p:cNvSpPr txBox="1"/>
          <p:nvPr/>
        </p:nvSpPr>
        <p:spPr>
          <a:xfrm rot="-59133">
            <a:off x="134946" y="151223"/>
            <a:ext cx="174415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5" name="Google Shape;45;p15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lang="pt-BR"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6" name="Google Shape;46;p15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7" name="Google Shape;47;p15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0" name="Google Shape;50;p17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17"/>
          <p:cNvSpPr txBox="1"/>
          <p:nvPr/>
        </p:nvSpPr>
        <p:spPr>
          <a:xfrm rot="-59852">
            <a:off x="134836" y="138777"/>
            <a:ext cx="315347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2" name="Google Shape;52;p17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lang="pt-BR"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53" name="Google Shape;53;p17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360650" y="504800"/>
            <a:ext cx="3001025" cy="42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7"/>
          <p:cNvSpPr txBox="1">
            <a:spLocks noGrp="1"/>
          </p:cNvSpPr>
          <p:nvPr>
            <p:ph type="body" idx="1"/>
          </p:nvPr>
        </p:nvSpPr>
        <p:spPr>
          <a:xfrm>
            <a:off x="3521638" y="740325"/>
            <a:ext cx="51855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11. Referênci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7" name="Google Shape;57;p1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19"/>
          <p:cNvSpPr txBox="1"/>
          <p:nvPr/>
        </p:nvSpPr>
        <p:spPr>
          <a:xfrm rot="-60039">
            <a:off x="134940" y="150748"/>
            <a:ext cx="1769370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9" name="Google Shape;59;p19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lang="pt-BR"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0" name="Google Shape;60;p19"/>
          <p:cNvSpPr txBox="1">
            <a:spLocks noGrp="1"/>
          </p:cNvSpPr>
          <p:nvPr>
            <p:ph type="body" idx="1"/>
          </p:nvPr>
        </p:nvSpPr>
        <p:spPr>
          <a:xfrm>
            <a:off x="459300" y="797675"/>
            <a:ext cx="8295900" cy="3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2. Fechamen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11"/>
          <p:cNvGrpSpPr/>
          <p:nvPr/>
        </p:nvGrpSpPr>
        <p:grpSpPr>
          <a:xfrm>
            <a:off x="3213025" y="1212517"/>
            <a:ext cx="3022750" cy="2990400"/>
            <a:chOff x="3060625" y="1076550"/>
            <a:chExt cx="3022750" cy="2990400"/>
          </a:xfrm>
        </p:grpSpPr>
        <p:pic>
          <p:nvPicPr>
            <p:cNvPr id="63" name="Google Shape;63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4" name="Google Shape;64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5" name="Google Shape;65;p11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lang="pt-BR"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O que é?">
  <p:cSld name="4. O que é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1" name="Google Shape;71;p14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14"/>
          <p:cNvSpPr txBox="1"/>
          <p:nvPr/>
        </p:nvSpPr>
        <p:spPr>
          <a:xfrm rot="-59722">
            <a:off x="134972" y="154375"/>
            <a:ext cx="136430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73" name="Google Shape;73;p14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lang="pt-BR"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74" name="Google Shape;74;p14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7" name="Google Shape;7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" name="Google Shape;8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8" r:id="rId9"/>
    <p:sldLayoutId id="2147483659" r:id="rId10"/>
    <p:sldLayoutId id="2147483660" r:id="rId11"/>
    <p:sldLayoutId id="214748366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toy-sea-boat-isolated-on-white-background-ilustra%C3%A7%C3%A3o-royalty-free/1820286618?phrase=navio+fundo+branco&amp;adppopup=true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13" Type="http://schemas.openxmlformats.org/officeDocument/2006/relationships/package" Target="../embeddings/Microsoft_Excel_Worksheet5.xlsx"/><Relationship Id="rId18" Type="http://schemas.openxmlformats.org/officeDocument/2006/relationships/image" Target="../media/image24.emf"/><Relationship Id="rId3" Type="http://schemas.openxmlformats.org/officeDocument/2006/relationships/package" Target="../embeddings/Microsoft_Excel_Worksheet.xlsx"/><Relationship Id="rId7" Type="http://schemas.openxmlformats.org/officeDocument/2006/relationships/package" Target="../embeddings/Microsoft_Excel_Worksheet2.xlsx"/><Relationship Id="rId12" Type="http://schemas.openxmlformats.org/officeDocument/2006/relationships/image" Target="../media/image21.emf"/><Relationship Id="rId17" Type="http://schemas.openxmlformats.org/officeDocument/2006/relationships/package" Target="../embeddings/Microsoft_Excel_Worksheet7.xlsx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23.e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emf"/><Relationship Id="rId11" Type="http://schemas.openxmlformats.org/officeDocument/2006/relationships/package" Target="../embeddings/Microsoft_Excel_Worksheet4.xlsx"/><Relationship Id="rId5" Type="http://schemas.openxmlformats.org/officeDocument/2006/relationships/package" Target="../embeddings/Microsoft_Excel_Worksheet1.xlsx"/><Relationship Id="rId15" Type="http://schemas.openxmlformats.org/officeDocument/2006/relationships/package" Target="../embeddings/Microsoft_Excel_Worksheet6.xlsx"/><Relationship Id="rId10" Type="http://schemas.openxmlformats.org/officeDocument/2006/relationships/image" Target="../media/image20.emf"/><Relationship Id="rId19" Type="http://schemas.openxmlformats.org/officeDocument/2006/relationships/image" Target="../media/image25.png"/><Relationship Id="rId4" Type="http://schemas.openxmlformats.org/officeDocument/2006/relationships/image" Target="../media/image17.emf"/><Relationship Id="rId9" Type="http://schemas.openxmlformats.org/officeDocument/2006/relationships/package" Target="../embeddings/Microsoft_Excel_Worksheet3.xlsx"/><Relationship Id="rId14" Type="http://schemas.openxmlformats.org/officeDocument/2006/relationships/image" Target="../media/image22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13" Type="http://schemas.openxmlformats.org/officeDocument/2006/relationships/package" Target="../embeddings/Microsoft_Excel_Worksheet13.xlsx"/><Relationship Id="rId18" Type="http://schemas.openxmlformats.org/officeDocument/2006/relationships/image" Target="../media/image24.emf"/><Relationship Id="rId3" Type="http://schemas.openxmlformats.org/officeDocument/2006/relationships/package" Target="../embeddings/Microsoft_Excel_Worksheet8.xlsx"/><Relationship Id="rId7" Type="http://schemas.openxmlformats.org/officeDocument/2006/relationships/package" Target="../embeddings/Microsoft_Excel_Worksheet10.xlsx"/><Relationship Id="rId12" Type="http://schemas.openxmlformats.org/officeDocument/2006/relationships/image" Target="../media/image29.emf"/><Relationship Id="rId17" Type="http://schemas.openxmlformats.org/officeDocument/2006/relationships/package" Target="../embeddings/Microsoft_Excel_Worksheet15.xlsx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30.e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emf"/><Relationship Id="rId11" Type="http://schemas.openxmlformats.org/officeDocument/2006/relationships/package" Target="../embeddings/Microsoft_Excel_Worksheet12.xlsx"/><Relationship Id="rId5" Type="http://schemas.openxmlformats.org/officeDocument/2006/relationships/package" Target="../embeddings/Microsoft_Excel_Worksheet9.xlsx"/><Relationship Id="rId15" Type="http://schemas.openxmlformats.org/officeDocument/2006/relationships/package" Target="../embeddings/Microsoft_Excel_Worksheet14.xlsx"/><Relationship Id="rId10" Type="http://schemas.openxmlformats.org/officeDocument/2006/relationships/image" Target="../media/image28.emf"/><Relationship Id="rId19" Type="http://schemas.openxmlformats.org/officeDocument/2006/relationships/image" Target="../media/image16.png"/><Relationship Id="rId4" Type="http://schemas.openxmlformats.org/officeDocument/2006/relationships/image" Target="../media/image26.emf"/><Relationship Id="rId9" Type="http://schemas.openxmlformats.org/officeDocument/2006/relationships/package" Target="../embeddings/Microsoft_Excel_Worksheet11.xlsx"/><Relationship Id="rId14" Type="http://schemas.openxmlformats.org/officeDocument/2006/relationships/image" Target="../media/image2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"/>
          <p:cNvSpPr/>
          <p:nvPr/>
        </p:nvSpPr>
        <p:spPr>
          <a:xfrm rot="-48394" flipH="1">
            <a:off x="236565" y="4090382"/>
            <a:ext cx="1342633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1600" b="0" i="0" u="sng" strike="noStrike" cap="none" baseline="3000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"/>
          <p:cNvSpPr/>
          <p:nvPr/>
        </p:nvSpPr>
        <p:spPr>
          <a:xfrm rot="49167">
            <a:off x="235961" y="4552633"/>
            <a:ext cx="3691878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0" u="none" strike="noStrike" cap="non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"/>
          <p:cNvSpPr txBox="1"/>
          <p:nvPr/>
        </p:nvSpPr>
        <p:spPr>
          <a:xfrm>
            <a:off x="461400" y="1999425"/>
            <a:ext cx="8221200" cy="1480800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3921"/>
              </a:srgbClr>
            </a:outerShdw>
          </a:effectLst>
        </p:spPr>
        <p:txBody>
          <a:bodyPr spcFirstLastPara="1" wrap="square" lIns="90000" tIns="18000" rIns="91425" bIns="18000" anchor="ctr" anchorCtr="0">
            <a:norm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600" b="1" i="0" u="none" strike="noStrike" cap="none" dirty="0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VAMOS REGISTRAR NUMERAIS?</a:t>
            </a:r>
            <a:endParaRPr sz="3600" b="1" i="0" u="none" strike="noStrike" cap="none" dirty="0">
              <a:solidFill>
                <a:srgbClr val="000000"/>
              </a:solidFill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103" name="Google Shape;103;p1"/>
          <p:cNvSpPr/>
          <p:nvPr/>
        </p:nvSpPr>
        <p:spPr>
          <a:xfrm rot="-48481" flipH="1">
            <a:off x="7973178" y="297652"/>
            <a:ext cx="893489" cy="68619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42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</a:t>
            </a:r>
            <a:r>
              <a:rPr lang="pt-BR" sz="4200" u="sng" baseline="300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2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"/>
          <p:cNvSpPr txBox="1"/>
          <p:nvPr/>
        </p:nvSpPr>
        <p:spPr>
          <a:xfrm rot="-59535">
            <a:off x="3223103" y="3634314"/>
            <a:ext cx="2702505" cy="386054"/>
          </a:xfrm>
          <a:prstGeom prst="rect">
            <a:avLst/>
          </a:prstGeom>
          <a:solidFill>
            <a:srgbClr val="4B5EAA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MATEMÁTICA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05" name="Google Shape;105;p1"/>
          <p:cNvSpPr txBox="1"/>
          <p:nvPr/>
        </p:nvSpPr>
        <p:spPr>
          <a:xfrm rot="-59878">
            <a:off x="4020872" y="1700599"/>
            <a:ext cx="1102367" cy="355256"/>
          </a:xfrm>
          <a:prstGeom prst="rect">
            <a:avLst/>
          </a:prstGeom>
          <a:solidFill>
            <a:srgbClr val="4B5EAA"/>
          </a:solidFill>
          <a:ln>
            <a:noFill/>
          </a:ln>
        </p:spPr>
        <p:txBody>
          <a:bodyPr spcFirstLastPara="1" wrap="square" lIns="90000" tIns="54000" rIns="91425" bIns="54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19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50;p10">
            <a:extLst>
              <a:ext uri="{FF2B5EF4-FFF2-40B4-BE49-F238E27FC236}">
                <a16:creationId xmlns:a16="http://schemas.microsoft.com/office/drawing/2014/main" id="{461E92A3-B9EA-9559-8F8C-E19A5DF38510}"/>
              </a:ext>
            </a:extLst>
          </p:cNvPr>
          <p:cNvSpPr txBox="1"/>
          <p:nvPr/>
        </p:nvSpPr>
        <p:spPr>
          <a:xfrm rot="897">
            <a:off x="7556836" y="4704948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2E305C3C-D380-BE63-4267-31355C398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9102641"/>
              </p:ext>
            </p:extLst>
          </p:nvPr>
        </p:nvGraphicFramePr>
        <p:xfrm>
          <a:off x="699740" y="1719206"/>
          <a:ext cx="3379321" cy="2289360"/>
        </p:xfrm>
        <a:graphic>
          <a:graphicData uri="http://schemas.openxmlformats.org/drawingml/2006/table">
            <a:tbl>
              <a:tblPr>
                <a:tableStyleId>{7E2706EA-6F46-4A0D-B81F-455CEC2F9B11}</a:tableStyleId>
              </a:tblPr>
              <a:tblGrid>
                <a:gridCol w="727387">
                  <a:extLst>
                    <a:ext uri="{9D8B030D-6E8A-4147-A177-3AD203B41FA5}">
                      <a16:colId xmlns:a16="http://schemas.microsoft.com/office/drawing/2014/main" val="3590215046"/>
                    </a:ext>
                  </a:extLst>
                </a:gridCol>
                <a:gridCol w="2651934">
                  <a:extLst>
                    <a:ext uri="{9D8B030D-6E8A-4147-A177-3AD203B41FA5}">
                      <a16:colId xmlns:a16="http://schemas.microsoft.com/office/drawing/2014/main" val="1039622448"/>
                    </a:ext>
                  </a:extLst>
                </a:gridCol>
              </a:tblGrid>
              <a:tr h="28617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1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UM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0221962"/>
                  </a:ext>
                </a:extLst>
              </a:tr>
              <a:tr h="28617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2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888860"/>
                  </a:ext>
                </a:extLst>
              </a:tr>
              <a:tr h="28617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3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TRÊS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2806858"/>
                  </a:ext>
                </a:extLst>
              </a:tr>
              <a:tr h="286170">
                <a:tc>
                  <a:txBody>
                    <a:bodyPr/>
                    <a:lstStyle/>
                    <a:p>
                      <a:pPr algn="ctr" fontAlgn="ctr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QUATRO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0859335"/>
                  </a:ext>
                </a:extLst>
              </a:tr>
              <a:tr h="28617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5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CINCO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2178964"/>
                  </a:ext>
                </a:extLst>
              </a:tr>
              <a:tr h="28617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6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SEIS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2233506"/>
                  </a:ext>
                </a:extLst>
              </a:tr>
              <a:tr h="28617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7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1143721"/>
                  </a:ext>
                </a:extLst>
              </a:tr>
              <a:tr h="286170">
                <a:tc>
                  <a:txBody>
                    <a:bodyPr/>
                    <a:lstStyle/>
                    <a:p>
                      <a:pPr algn="ctr" fontAlgn="ctr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OITO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1283326"/>
                  </a:ext>
                </a:extLst>
              </a:tr>
            </a:tbl>
          </a:graphicData>
        </a:graphic>
      </p:graphicFrame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208544A9-5F1A-4B14-DE03-C62D432B43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849514"/>
              </p:ext>
            </p:extLst>
          </p:nvPr>
        </p:nvGraphicFramePr>
        <p:xfrm>
          <a:off x="4347509" y="1719206"/>
          <a:ext cx="3787961" cy="2313112"/>
        </p:xfrm>
        <a:graphic>
          <a:graphicData uri="http://schemas.openxmlformats.org/drawingml/2006/table">
            <a:tbl>
              <a:tblPr>
                <a:tableStyleId>{7E2706EA-6F46-4A0D-B81F-455CEC2F9B11}</a:tableStyleId>
              </a:tblPr>
              <a:tblGrid>
                <a:gridCol w="821794">
                  <a:extLst>
                    <a:ext uri="{9D8B030D-6E8A-4147-A177-3AD203B41FA5}">
                      <a16:colId xmlns:a16="http://schemas.microsoft.com/office/drawing/2014/main" val="3866171247"/>
                    </a:ext>
                  </a:extLst>
                </a:gridCol>
                <a:gridCol w="2966167">
                  <a:extLst>
                    <a:ext uri="{9D8B030D-6E8A-4147-A177-3AD203B41FA5}">
                      <a16:colId xmlns:a16="http://schemas.microsoft.com/office/drawing/2014/main" val="1336358230"/>
                    </a:ext>
                  </a:extLst>
                </a:gridCol>
              </a:tblGrid>
              <a:tr h="28913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9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702520"/>
                  </a:ext>
                </a:extLst>
              </a:tr>
              <a:tr h="28913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10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DEZ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4544047"/>
                  </a:ext>
                </a:extLst>
              </a:tr>
              <a:tr h="28913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u="none" strike="noStrike" dirty="0">
                          <a:effectLst/>
                        </a:rPr>
                        <a:t>11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ONZE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1158344"/>
                  </a:ext>
                </a:extLst>
              </a:tr>
              <a:tr h="28913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12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DOZE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4173426"/>
                  </a:ext>
                </a:extLst>
              </a:tr>
              <a:tr h="28913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13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949628"/>
                  </a:ext>
                </a:extLst>
              </a:tr>
              <a:tr h="28913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14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QUATORZE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0972464"/>
                  </a:ext>
                </a:extLst>
              </a:tr>
              <a:tr h="289139">
                <a:tc>
                  <a:txBody>
                    <a:bodyPr/>
                    <a:lstStyle/>
                    <a:p>
                      <a:pPr algn="ctr" fontAlgn="ctr"/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QUINZE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9463389"/>
                  </a:ext>
                </a:extLst>
              </a:tr>
              <a:tr h="28913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149699"/>
                  </a:ext>
                </a:extLst>
              </a:tr>
            </a:tbl>
          </a:graphicData>
        </a:graphic>
      </p:graphicFrame>
      <p:pic>
        <p:nvPicPr>
          <p:cNvPr id="20" name="Google Shape;273;p24">
            <a:extLst>
              <a:ext uri="{FF2B5EF4-FFF2-40B4-BE49-F238E27FC236}">
                <a16:creationId xmlns:a16="http://schemas.microsoft.com/office/drawing/2014/main" id="{F86C5E19-39D7-AF95-4A96-03D6E59913B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35470" y="258102"/>
            <a:ext cx="651783" cy="48577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9F1C4D56-3C6D-805C-0B27-187908D380EF}"/>
              </a:ext>
            </a:extLst>
          </p:cNvPr>
          <p:cNvSpPr txBox="1"/>
          <p:nvPr/>
        </p:nvSpPr>
        <p:spPr>
          <a:xfrm>
            <a:off x="502357" y="745933"/>
            <a:ext cx="86416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74489D"/>
                </a:solidFill>
              </a:rPr>
              <a:t>3. </a:t>
            </a:r>
            <a:r>
              <a:rPr lang="pt-BR" sz="2000" dirty="0"/>
              <a:t>LEIA O NOME DOS NUMERAIS E PREENCHA AS INFORMAÇÕES QUE ESTÃO FALTANDO. </a:t>
            </a:r>
          </a:p>
        </p:txBody>
      </p:sp>
    </p:spTree>
    <p:extLst>
      <p:ext uri="{BB962C8B-B14F-4D97-AF65-F5344CB8AC3E}">
        <p14:creationId xmlns:p14="http://schemas.microsoft.com/office/powerpoint/2010/main" val="41644252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50;p10">
            <a:extLst>
              <a:ext uri="{FF2B5EF4-FFF2-40B4-BE49-F238E27FC236}">
                <a16:creationId xmlns:a16="http://schemas.microsoft.com/office/drawing/2014/main" id="{461E92A3-B9EA-9559-8F8C-E19A5DF38510}"/>
              </a:ext>
            </a:extLst>
          </p:cNvPr>
          <p:cNvSpPr txBox="1"/>
          <p:nvPr/>
        </p:nvSpPr>
        <p:spPr>
          <a:xfrm rot="897">
            <a:off x="7556836" y="4704948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2E305C3C-D380-BE63-4267-31355C398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5801704"/>
              </p:ext>
            </p:extLst>
          </p:nvPr>
        </p:nvGraphicFramePr>
        <p:xfrm>
          <a:off x="699740" y="1719206"/>
          <a:ext cx="3379321" cy="2289360"/>
        </p:xfrm>
        <a:graphic>
          <a:graphicData uri="http://schemas.openxmlformats.org/drawingml/2006/table">
            <a:tbl>
              <a:tblPr>
                <a:tableStyleId>{7E2706EA-6F46-4A0D-B81F-455CEC2F9B11}</a:tableStyleId>
              </a:tblPr>
              <a:tblGrid>
                <a:gridCol w="727387">
                  <a:extLst>
                    <a:ext uri="{9D8B030D-6E8A-4147-A177-3AD203B41FA5}">
                      <a16:colId xmlns:a16="http://schemas.microsoft.com/office/drawing/2014/main" val="3590215046"/>
                    </a:ext>
                  </a:extLst>
                </a:gridCol>
                <a:gridCol w="2651934">
                  <a:extLst>
                    <a:ext uri="{9D8B030D-6E8A-4147-A177-3AD203B41FA5}">
                      <a16:colId xmlns:a16="http://schemas.microsoft.com/office/drawing/2014/main" val="1039622448"/>
                    </a:ext>
                  </a:extLst>
                </a:gridCol>
              </a:tblGrid>
              <a:tr h="28617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1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UM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0221962"/>
                  </a:ext>
                </a:extLst>
              </a:tr>
              <a:tr h="28617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2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DOIS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888860"/>
                  </a:ext>
                </a:extLst>
              </a:tr>
              <a:tr h="28617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3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TRÊS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2806858"/>
                  </a:ext>
                </a:extLst>
              </a:tr>
              <a:tr h="28617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QUATRO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0859335"/>
                  </a:ext>
                </a:extLst>
              </a:tr>
              <a:tr h="28617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5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CINCO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2178964"/>
                  </a:ext>
                </a:extLst>
              </a:tr>
              <a:tr h="28617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6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SEIS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2233506"/>
                  </a:ext>
                </a:extLst>
              </a:tr>
              <a:tr h="28617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7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SETE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1143721"/>
                  </a:ext>
                </a:extLst>
              </a:tr>
              <a:tr h="28617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OITO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1283326"/>
                  </a:ext>
                </a:extLst>
              </a:tr>
            </a:tbl>
          </a:graphicData>
        </a:graphic>
      </p:graphicFrame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208544A9-5F1A-4B14-DE03-C62D432B43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0437216"/>
              </p:ext>
            </p:extLst>
          </p:nvPr>
        </p:nvGraphicFramePr>
        <p:xfrm>
          <a:off x="4347509" y="1719206"/>
          <a:ext cx="3787961" cy="2313112"/>
        </p:xfrm>
        <a:graphic>
          <a:graphicData uri="http://schemas.openxmlformats.org/drawingml/2006/table">
            <a:tbl>
              <a:tblPr>
                <a:tableStyleId>{7E2706EA-6F46-4A0D-B81F-455CEC2F9B11}</a:tableStyleId>
              </a:tblPr>
              <a:tblGrid>
                <a:gridCol w="821794">
                  <a:extLst>
                    <a:ext uri="{9D8B030D-6E8A-4147-A177-3AD203B41FA5}">
                      <a16:colId xmlns:a16="http://schemas.microsoft.com/office/drawing/2014/main" val="3866171247"/>
                    </a:ext>
                  </a:extLst>
                </a:gridCol>
                <a:gridCol w="2966167">
                  <a:extLst>
                    <a:ext uri="{9D8B030D-6E8A-4147-A177-3AD203B41FA5}">
                      <a16:colId xmlns:a16="http://schemas.microsoft.com/office/drawing/2014/main" val="1336358230"/>
                    </a:ext>
                  </a:extLst>
                </a:gridCol>
              </a:tblGrid>
              <a:tr h="28913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9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NOVE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702520"/>
                  </a:ext>
                </a:extLst>
              </a:tr>
              <a:tr h="28913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10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DEZ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4544047"/>
                  </a:ext>
                </a:extLst>
              </a:tr>
              <a:tr h="28913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u="none" strike="noStrike" dirty="0">
                          <a:effectLst/>
                        </a:rPr>
                        <a:t>11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ONZE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1158344"/>
                  </a:ext>
                </a:extLst>
              </a:tr>
              <a:tr h="28913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12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DOZE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4173426"/>
                  </a:ext>
                </a:extLst>
              </a:tr>
              <a:tr h="28913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13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TREZE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949628"/>
                  </a:ext>
                </a:extLst>
              </a:tr>
              <a:tr h="28913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14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QUATORZE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0972464"/>
                  </a:ext>
                </a:extLst>
              </a:tr>
              <a:tr h="28913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QUINZE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9463389"/>
                  </a:ext>
                </a:extLst>
              </a:tr>
              <a:tr h="28913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DEZESSEIS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149699"/>
                  </a:ext>
                </a:extLst>
              </a:tr>
            </a:tbl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id="{9F1C4D56-3C6D-805C-0B27-187908D380EF}"/>
              </a:ext>
            </a:extLst>
          </p:cNvPr>
          <p:cNvSpPr txBox="1"/>
          <p:nvPr/>
        </p:nvSpPr>
        <p:spPr>
          <a:xfrm>
            <a:off x="502357" y="745933"/>
            <a:ext cx="86416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74489D"/>
                </a:solidFill>
              </a:rPr>
              <a:t>3. </a:t>
            </a:r>
            <a:r>
              <a:rPr lang="pt-BR" sz="2000" dirty="0"/>
              <a:t>LEIA O NOME DOS NUMERAIS E PREENCHA AS INFORMAÇÕES QUE ESTÃO FALTANDO. </a:t>
            </a:r>
          </a:p>
        </p:txBody>
      </p:sp>
      <p:sp>
        <p:nvSpPr>
          <p:cNvPr id="6" name="Google Shape;158;p20">
            <a:extLst>
              <a:ext uri="{FF2B5EF4-FFF2-40B4-BE49-F238E27FC236}">
                <a16:creationId xmlns:a16="http://schemas.microsoft.com/office/drawing/2014/main" id="{343651A4-9267-FA85-F678-D3F31D5CB8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69556" y="145585"/>
            <a:ext cx="2164087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dirty="0"/>
              <a:t>CORREÇÃO</a:t>
            </a:r>
            <a:endParaRPr dirty="0"/>
          </a:p>
        </p:txBody>
      </p:sp>
      <p:pic>
        <p:nvPicPr>
          <p:cNvPr id="8" name="Google Shape;213;p24">
            <a:extLst>
              <a:ext uri="{FF2B5EF4-FFF2-40B4-BE49-F238E27FC236}">
                <a16:creationId xmlns:a16="http://schemas.microsoft.com/office/drawing/2014/main" id="{2F4DC422-4CBD-CA95-461C-A0BD7F72775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15251" y="314909"/>
            <a:ext cx="424543" cy="4789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789645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50;p10">
            <a:extLst>
              <a:ext uri="{FF2B5EF4-FFF2-40B4-BE49-F238E27FC236}">
                <a16:creationId xmlns:a16="http://schemas.microsoft.com/office/drawing/2014/main" id="{461E92A3-B9EA-9559-8F8C-E19A5DF38510}"/>
              </a:ext>
            </a:extLst>
          </p:cNvPr>
          <p:cNvSpPr txBox="1"/>
          <p:nvPr/>
        </p:nvSpPr>
        <p:spPr>
          <a:xfrm rot="897">
            <a:off x="7499554" y="4717436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" name="Google Shape;273;p24">
            <a:extLst>
              <a:ext uri="{FF2B5EF4-FFF2-40B4-BE49-F238E27FC236}">
                <a16:creationId xmlns:a16="http://schemas.microsoft.com/office/drawing/2014/main" id="{6BBEA922-95E1-F426-D2E8-0D06B8AACD3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87417" y="266700"/>
            <a:ext cx="651783" cy="48577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67551C6C-360A-7AD3-04AB-5368DF5170A9}"/>
              </a:ext>
            </a:extLst>
          </p:cNvPr>
          <p:cNvSpPr txBox="1"/>
          <p:nvPr/>
        </p:nvSpPr>
        <p:spPr>
          <a:xfrm>
            <a:off x="218577" y="630555"/>
            <a:ext cx="84482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74489D"/>
                </a:solidFill>
              </a:rPr>
              <a:t>4. </a:t>
            </a:r>
            <a:r>
              <a:rPr lang="pt-BR" sz="2000" dirty="0"/>
              <a:t>PREENCHA A CRUZADINHA COM O NOME DOS NUMERAIS.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3724F22-00A7-9438-64FF-ACF400468EC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 bwMode="auto">
          <a:xfrm>
            <a:off x="2151558" y="1257168"/>
            <a:ext cx="4582285" cy="36407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90072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50;p10">
            <a:extLst>
              <a:ext uri="{FF2B5EF4-FFF2-40B4-BE49-F238E27FC236}">
                <a16:creationId xmlns:a16="http://schemas.microsoft.com/office/drawing/2014/main" id="{461E92A3-B9EA-9559-8F8C-E19A5DF38510}"/>
              </a:ext>
            </a:extLst>
          </p:cNvPr>
          <p:cNvSpPr txBox="1"/>
          <p:nvPr/>
        </p:nvSpPr>
        <p:spPr>
          <a:xfrm rot="897">
            <a:off x="7544269" y="4717437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8DFB2F4-4B93-EED9-A203-65E2D338B92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559" y="1103338"/>
            <a:ext cx="4770698" cy="379069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58;p20">
            <a:extLst>
              <a:ext uri="{FF2B5EF4-FFF2-40B4-BE49-F238E27FC236}">
                <a16:creationId xmlns:a16="http://schemas.microsoft.com/office/drawing/2014/main" id="{9801CE43-74E0-D5C2-FFA4-2AEFD62642A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02786" y="149260"/>
            <a:ext cx="2164087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dirty="0"/>
              <a:t>CORREÇÃO</a:t>
            </a:r>
            <a:endParaRPr dirty="0"/>
          </a:p>
        </p:txBody>
      </p:sp>
      <p:pic>
        <p:nvPicPr>
          <p:cNvPr id="7" name="Google Shape;213;p24">
            <a:extLst>
              <a:ext uri="{FF2B5EF4-FFF2-40B4-BE49-F238E27FC236}">
                <a16:creationId xmlns:a16="http://schemas.microsoft.com/office/drawing/2014/main" id="{53C9CE10-7A52-6A0B-D126-4A56DFD6C40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23046" y="277082"/>
            <a:ext cx="424543" cy="4789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486FE965-DB67-C9C0-2393-826CFA761E5C}"/>
              </a:ext>
            </a:extLst>
          </p:cNvPr>
          <p:cNvSpPr txBox="1"/>
          <p:nvPr/>
        </p:nvSpPr>
        <p:spPr>
          <a:xfrm>
            <a:off x="296411" y="703228"/>
            <a:ext cx="79457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74489D"/>
                </a:solidFill>
              </a:rPr>
              <a:t>4. </a:t>
            </a:r>
            <a:r>
              <a:rPr lang="pt-BR" sz="2000" dirty="0"/>
              <a:t>PREENCHA A CRUZADINHA COM O NOME DOS NUMERAIS.</a:t>
            </a:r>
          </a:p>
        </p:txBody>
      </p:sp>
    </p:spTree>
    <p:extLst>
      <p:ext uri="{BB962C8B-B14F-4D97-AF65-F5344CB8AC3E}">
        <p14:creationId xmlns:p14="http://schemas.microsoft.com/office/powerpoint/2010/main" val="29531240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30B95990-2F75-F4CD-0EAB-B30F05FCFD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367342"/>
              </p:ext>
            </p:extLst>
          </p:nvPr>
        </p:nvGraphicFramePr>
        <p:xfrm>
          <a:off x="2127983" y="2445255"/>
          <a:ext cx="4646338" cy="2091370"/>
        </p:xfrm>
        <a:graphic>
          <a:graphicData uri="http://schemas.openxmlformats.org/drawingml/2006/table">
            <a:tbl>
              <a:tblPr>
                <a:tableStyleId>{7E2706EA-6F46-4A0D-B81F-455CEC2F9B11}</a:tableStyleId>
              </a:tblPr>
              <a:tblGrid>
                <a:gridCol w="1849795">
                  <a:extLst>
                    <a:ext uri="{9D8B030D-6E8A-4147-A177-3AD203B41FA5}">
                      <a16:colId xmlns:a16="http://schemas.microsoft.com/office/drawing/2014/main" val="569921288"/>
                    </a:ext>
                  </a:extLst>
                </a:gridCol>
                <a:gridCol w="932181">
                  <a:extLst>
                    <a:ext uri="{9D8B030D-6E8A-4147-A177-3AD203B41FA5}">
                      <a16:colId xmlns:a16="http://schemas.microsoft.com/office/drawing/2014/main" val="443355539"/>
                    </a:ext>
                  </a:extLst>
                </a:gridCol>
                <a:gridCol w="932181">
                  <a:extLst>
                    <a:ext uri="{9D8B030D-6E8A-4147-A177-3AD203B41FA5}">
                      <a16:colId xmlns:a16="http://schemas.microsoft.com/office/drawing/2014/main" val="4144386802"/>
                    </a:ext>
                  </a:extLst>
                </a:gridCol>
                <a:gridCol w="932181">
                  <a:extLst>
                    <a:ext uri="{9D8B030D-6E8A-4147-A177-3AD203B41FA5}">
                      <a16:colId xmlns:a16="http://schemas.microsoft.com/office/drawing/2014/main" val="2082230531"/>
                    </a:ext>
                  </a:extLst>
                </a:gridCol>
              </a:tblGrid>
              <a:tr h="41827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UM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21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>
                          <a:effectLst/>
                        </a:rPr>
                        <a:t>20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>
                          <a:effectLst/>
                        </a:rPr>
                        <a:t>1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0994184"/>
                  </a:ext>
                </a:extLst>
              </a:tr>
              <a:tr h="41827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QUATRO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304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>
                          <a:effectLst/>
                        </a:rPr>
                        <a:t>34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>
                          <a:effectLst/>
                        </a:rPr>
                        <a:t>4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5819814"/>
                  </a:ext>
                </a:extLst>
              </a:tr>
              <a:tr h="41827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>
                          <a:effectLst/>
                        </a:rPr>
                        <a:t>NOVE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10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9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>
                          <a:effectLst/>
                        </a:rPr>
                        <a:t>19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4594306"/>
                  </a:ext>
                </a:extLst>
              </a:tr>
              <a:tr h="41827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>
                          <a:effectLst/>
                        </a:rPr>
                        <a:t>OITO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>
                          <a:effectLst/>
                        </a:rPr>
                        <a:t>8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18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80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439721"/>
                  </a:ext>
                </a:extLst>
              </a:tr>
              <a:tr h="41827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ONZE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>
                          <a:effectLst/>
                        </a:rPr>
                        <a:t>10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>
                          <a:effectLst/>
                        </a:rPr>
                        <a:t>11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12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5625097"/>
                  </a:ext>
                </a:extLst>
              </a:tr>
            </a:tbl>
          </a:graphicData>
        </a:graphic>
      </p:graphicFrame>
      <p:pic>
        <p:nvPicPr>
          <p:cNvPr id="7" name="Google Shape;220;p24">
            <a:extLst>
              <a:ext uri="{FF2B5EF4-FFF2-40B4-BE49-F238E27FC236}">
                <a16:creationId xmlns:a16="http://schemas.microsoft.com/office/drawing/2014/main" id="{9B8F8C33-07E5-BD82-9F70-A9869A3F21B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57735" y="426534"/>
            <a:ext cx="687161" cy="59871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16D75B84-9296-6301-B383-D7CF0246DB1F}"/>
              </a:ext>
            </a:extLst>
          </p:cNvPr>
          <p:cNvSpPr txBox="1"/>
          <p:nvPr/>
        </p:nvSpPr>
        <p:spPr>
          <a:xfrm>
            <a:off x="299104" y="632161"/>
            <a:ext cx="83040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74489D"/>
                </a:solidFill>
              </a:rPr>
              <a:t>5. </a:t>
            </a:r>
            <a:r>
              <a:rPr lang="pt-BR" sz="2000" dirty="0"/>
              <a:t>ESCREVA NA ORDEM CRESCENTE OS NUMERAIS DA ATIVIDADE 4.</a:t>
            </a:r>
          </a:p>
          <a:p>
            <a:r>
              <a:rPr lang="pt-BR" sz="2000" dirty="0"/>
              <a:t>_________________________________________________________</a:t>
            </a:r>
          </a:p>
          <a:p>
            <a:endParaRPr lang="pt-BR" sz="2000" b="1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4A1555B-A35B-9EE9-A5B7-60B215F9E97F}"/>
              </a:ext>
            </a:extLst>
          </p:cNvPr>
          <p:cNvSpPr txBox="1"/>
          <p:nvPr/>
        </p:nvSpPr>
        <p:spPr>
          <a:xfrm>
            <a:off x="299104" y="1613161"/>
            <a:ext cx="8161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000" dirty="0"/>
          </a:p>
          <a:p>
            <a:r>
              <a:rPr lang="pt-BR" sz="2000" dirty="0">
                <a:solidFill>
                  <a:srgbClr val="74489D"/>
                </a:solidFill>
              </a:rPr>
              <a:t>6. </a:t>
            </a:r>
            <a:r>
              <a:rPr lang="pt-BR" sz="2000" dirty="0"/>
              <a:t>CIRCULE O NÚMERO INDICADO.</a:t>
            </a:r>
          </a:p>
        </p:txBody>
      </p:sp>
    </p:spTree>
    <p:extLst>
      <p:ext uri="{BB962C8B-B14F-4D97-AF65-F5344CB8AC3E}">
        <p14:creationId xmlns:p14="http://schemas.microsoft.com/office/powerpoint/2010/main" val="37955173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9C0E6DEB-C15F-E052-7F72-7FE28A5794FA}"/>
              </a:ext>
            </a:extLst>
          </p:cNvPr>
          <p:cNvSpPr txBox="1"/>
          <p:nvPr/>
        </p:nvSpPr>
        <p:spPr>
          <a:xfrm>
            <a:off x="336195" y="733950"/>
            <a:ext cx="8264586" cy="1066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74489D"/>
                </a:solidFill>
              </a:rPr>
              <a:t>5. </a:t>
            </a:r>
            <a:r>
              <a:rPr lang="pt-BR" sz="2000" dirty="0"/>
              <a:t>ESCREVA NA ORDEM CRESCENTE OS NUMERAIS DA ATIVIDADE 4.</a:t>
            </a:r>
          </a:p>
          <a:p>
            <a:endParaRPr lang="pt-BR" sz="900" b="1" dirty="0"/>
          </a:p>
          <a:p>
            <a:pPr marL="109855" eaLnBrk="0" hangingPunct="0">
              <a:lnSpc>
                <a:spcPts val="1370"/>
              </a:lnSpc>
            </a:pPr>
            <a:r>
              <a:rPr lang="pt-BR" sz="2000" b="1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10, 11, 12, 13, 14, 15, 16,</a:t>
            </a:r>
            <a:r>
              <a:rPr lang="pt-BR" sz="2000" b="1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2000" b="1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17, 18, </a:t>
            </a:r>
            <a:r>
              <a:rPr lang="pt-BR" sz="2000" b="1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19.</a:t>
            </a:r>
            <a:endParaRPr lang="pt-BR" sz="2000" b="1" dirty="0">
              <a:effectLst/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E0D5B351-D20C-5F99-89F8-B1FEF7A45B63}"/>
              </a:ext>
            </a:extLst>
          </p:cNvPr>
          <p:cNvSpPr txBox="1"/>
          <p:nvPr/>
        </p:nvSpPr>
        <p:spPr>
          <a:xfrm>
            <a:off x="330263" y="1787214"/>
            <a:ext cx="8161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000" dirty="0"/>
          </a:p>
          <a:p>
            <a:r>
              <a:rPr lang="pt-BR" sz="2000" dirty="0">
                <a:solidFill>
                  <a:srgbClr val="74489D"/>
                </a:solidFill>
              </a:rPr>
              <a:t>6. </a:t>
            </a:r>
            <a:r>
              <a:rPr lang="pt-BR" sz="2000" dirty="0"/>
              <a:t>CIRCULE O NÚMERO INDICADO.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30B95990-2F75-F4CD-0EAB-B30F05FCFD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0269361"/>
              </p:ext>
            </p:extLst>
          </p:nvPr>
        </p:nvGraphicFramePr>
        <p:xfrm>
          <a:off x="2088164" y="2678170"/>
          <a:ext cx="4341534" cy="1967135"/>
        </p:xfrm>
        <a:graphic>
          <a:graphicData uri="http://schemas.openxmlformats.org/drawingml/2006/table">
            <a:tbl>
              <a:tblPr>
                <a:tableStyleId>{7E2706EA-6F46-4A0D-B81F-455CEC2F9B11}</a:tableStyleId>
              </a:tblPr>
              <a:tblGrid>
                <a:gridCol w="1728447">
                  <a:extLst>
                    <a:ext uri="{9D8B030D-6E8A-4147-A177-3AD203B41FA5}">
                      <a16:colId xmlns:a16="http://schemas.microsoft.com/office/drawing/2014/main" val="569921288"/>
                    </a:ext>
                  </a:extLst>
                </a:gridCol>
                <a:gridCol w="871029">
                  <a:extLst>
                    <a:ext uri="{9D8B030D-6E8A-4147-A177-3AD203B41FA5}">
                      <a16:colId xmlns:a16="http://schemas.microsoft.com/office/drawing/2014/main" val="443355539"/>
                    </a:ext>
                  </a:extLst>
                </a:gridCol>
                <a:gridCol w="871029">
                  <a:extLst>
                    <a:ext uri="{9D8B030D-6E8A-4147-A177-3AD203B41FA5}">
                      <a16:colId xmlns:a16="http://schemas.microsoft.com/office/drawing/2014/main" val="4144386802"/>
                    </a:ext>
                  </a:extLst>
                </a:gridCol>
                <a:gridCol w="871029">
                  <a:extLst>
                    <a:ext uri="{9D8B030D-6E8A-4147-A177-3AD203B41FA5}">
                      <a16:colId xmlns:a16="http://schemas.microsoft.com/office/drawing/2014/main" val="2082230531"/>
                    </a:ext>
                  </a:extLst>
                </a:gridCol>
              </a:tblGrid>
              <a:tr h="39342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UM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>
                          <a:effectLst/>
                        </a:rPr>
                        <a:t>21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20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1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0994184"/>
                  </a:ext>
                </a:extLst>
              </a:tr>
              <a:tr h="39342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QUATRO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304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34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4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5819814"/>
                  </a:ext>
                </a:extLst>
              </a:tr>
              <a:tr h="39342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NOVE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10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9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19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4594306"/>
                  </a:ext>
                </a:extLst>
              </a:tr>
              <a:tr h="39342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OITO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8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18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80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439721"/>
                  </a:ext>
                </a:extLst>
              </a:tr>
              <a:tr h="39342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ONZE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>
                          <a:effectLst/>
                        </a:rPr>
                        <a:t>10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11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12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5625097"/>
                  </a:ext>
                </a:extLst>
              </a:tr>
            </a:tbl>
          </a:graphicData>
        </a:graphic>
      </p:graphicFrame>
      <p:sp>
        <p:nvSpPr>
          <p:cNvPr id="6" name="Google Shape;158;p20">
            <a:extLst>
              <a:ext uri="{FF2B5EF4-FFF2-40B4-BE49-F238E27FC236}">
                <a16:creationId xmlns:a16="http://schemas.microsoft.com/office/drawing/2014/main" id="{07AE5836-EC0B-C89C-31F7-3970A7717F8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25837" y="143858"/>
            <a:ext cx="2164087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dirty="0"/>
              <a:t>CORREÇÃO</a:t>
            </a:r>
            <a:endParaRPr dirty="0"/>
          </a:p>
        </p:txBody>
      </p:sp>
      <p:sp>
        <p:nvSpPr>
          <p:cNvPr id="7" name="Fluxograma: Conector 6">
            <a:extLst>
              <a:ext uri="{FF2B5EF4-FFF2-40B4-BE49-F238E27FC236}">
                <a16:creationId xmlns:a16="http://schemas.microsoft.com/office/drawing/2014/main" id="{70EBE2AA-9B26-A8D4-7764-22514914E26A}"/>
              </a:ext>
            </a:extLst>
          </p:cNvPr>
          <p:cNvSpPr/>
          <p:nvPr/>
        </p:nvSpPr>
        <p:spPr>
          <a:xfrm>
            <a:off x="5749416" y="2554238"/>
            <a:ext cx="524108" cy="471438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Fluxograma: Conector 7">
            <a:extLst>
              <a:ext uri="{FF2B5EF4-FFF2-40B4-BE49-F238E27FC236}">
                <a16:creationId xmlns:a16="http://schemas.microsoft.com/office/drawing/2014/main" id="{EA4C34D6-96F8-C797-EDAE-4AE1F74F7C56}"/>
              </a:ext>
            </a:extLst>
          </p:cNvPr>
          <p:cNvSpPr/>
          <p:nvPr/>
        </p:nvSpPr>
        <p:spPr>
          <a:xfrm>
            <a:off x="5740010" y="3044424"/>
            <a:ext cx="524108" cy="471438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Fluxograma: Conector 8">
            <a:extLst>
              <a:ext uri="{FF2B5EF4-FFF2-40B4-BE49-F238E27FC236}">
                <a16:creationId xmlns:a16="http://schemas.microsoft.com/office/drawing/2014/main" id="{6A08F5AE-D63D-66A8-40F7-5C3B5B4AB2B1}"/>
              </a:ext>
            </a:extLst>
          </p:cNvPr>
          <p:cNvSpPr/>
          <p:nvPr/>
        </p:nvSpPr>
        <p:spPr>
          <a:xfrm>
            <a:off x="3996877" y="3801165"/>
            <a:ext cx="524108" cy="471438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Fluxograma: Conector 9">
            <a:extLst>
              <a:ext uri="{FF2B5EF4-FFF2-40B4-BE49-F238E27FC236}">
                <a16:creationId xmlns:a16="http://schemas.microsoft.com/office/drawing/2014/main" id="{789F9CAD-19CE-7287-EE8B-BC8F62CAC504}"/>
              </a:ext>
            </a:extLst>
          </p:cNvPr>
          <p:cNvSpPr/>
          <p:nvPr/>
        </p:nvSpPr>
        <p:spPr>
          <a:xfrm>
            <a:off x="4852386" y="3419144"/>
            <a:ext cx="524108" cy="471438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Fluxograma: Conector 11">
            <a:extLst>
              <a:ext uri="{FF2B5EF4-FFF2-40B4-BE49-F238E27FC236}">
                <a16:creationId xmlns:a16="http://schemas.microsoft.com/office/drawing/2014/main" id="{01A7B1F4-3312-29A8-CD65-B8D5A1633858}"/>
              </a:ext>
            </a:extLst>
          </p:cNvPr>
          <p:cNvSpPr/>
          <p:nvPr/>
        </p:nvSpPr>
        <p:spPr>
          <a:xfrm>
            <a:off x="4869164" y="4203636"/>
            <a:ext cx="524108" cy="471438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4" name="Google Shape;213;p24">
            <a:extLst>
              <a:ext uri="{FF2B5EF4-FFF2-40B4-BE49-F238E27FC236}">
                <a16:creationId xmlns:a16="http://schemas.microsoft.com/office/drawing/2014/main" id="{C77FFA9F-BD73-12D2-B0CB-26397055C79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40409" y="384198"/>
            <a:ext cx="424543" cy="4789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51424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9c03e3d857_0_223"/>
          <p:cNvSpPr txBox="1">
            <a:spLocks noGrp="1"/>
          </p:cNvSpPr>
          <p:nvPr>
            <p:ph type="body" idx="1"/>
          </p:nvPr>
        </p:nvSpPr>
        <p:spPr>
          <a:xfrm>
            <a:off x="3521638" y="740325"/>
            <a:ext cx="51855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indent="-342900" eaLnBrk="0" hangingPunct="0">
              <a:spcBef>
                <a:spcPts val="10"/>
              </a:spcBef>
              <a:spcAft>
                <a:spcPts val="600"/>
              </a:spcAft>
              <a:tabLst>
                <a:tab pos="198120" algn="l"/>
              </a:tabLst>
            </a:pP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LEMOS,</a:t>
            </a:r>
            <a:r>
              <a:rPr lang="pt-BR" sz="2000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ESCREVEMOS,</a:t>
            </a:r>
            <a:r>
              <a:rPr lang="pt-BR" sz="20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COMPARAMOS</a:t>
            </a:r>
            <a:r>
              <a:rPr lang="pt-BR" sz="2000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E</a:t>
            </a:r>
            <a:r>
              <a:rPr lang="pt-BR" sz="20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ORDENAMOS NÚMEROS</a:t>
            </a:r>
            <a:r>
              <a:rPr lang="pt-BR" sz="2000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NATURAIS;</a:t>
            </a:r>
          </a:p>
          <a:p>
            <a:pPr marL="342900" indent="-342900" eaLnBrk="0" hangingPunct="0">
              <a:spcBef>
                <a:spcPts val="135"/>
              </a:spcBef>
              <a:spcAft>
                <a:spcPts val="600"/>
              </a:spcAft>
              <a:tabLst>
                <a:tab pos="198120" algn="l"/>
              </a:tabLst>
            </a:pP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RELACIONAMOS</a:t>
            </a:r>
            <a:r>
              <a:rPr lang="pt-BR" sz="200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QUANTIDADE</a:t>
            </a:r>
            <a:r>
              <a:rPr lang="pt-BR" sz="200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AO</a:t>
            </a:r>
            <a:r>
              <a:rPr lang="pt-BR" sz="20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SÍMBOLO</a:t>
            </a:r>
            <a:r>
              <a:rPr lang="pt-BR" sz="20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QUE</a:t>
            </a:r>
            <a:r>
              <a:rPr lang="pt-BR" sz="200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A</a:t>
            </a:r>
            <a:r>
              <a:rPr lang="pt-BR" sz="200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REPRESENTA;</a:t>
            </a:r>
          </a:p>
          <a:p>
            <a:pPr marL="342900" marR="95885" indent="-342900" eaLnBrk="0" hangingPunct="0">
              <a:spcBef>
                <a:spcPts val="10"/>
              </a:spcBef>
              <a:spcAft>
                <a:spcPts val="600"/>
              </a:spcAft>
              <a:tabLst>
                <a:tab pos="198120" algn="l"/>
              </a:tabLst>
            </a:pP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REPRESENTAMOS SEQUÊNCIAS DE NÚMEROS NATURAIS EM ORDEM CRESCENTE A PARTIR DE UM NÚMERO QUAL</a:t>
            </a:r>
            <a:r>
              <a:rPr lang="pt-BR" sz="20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QUER.</a:t>
            </a:r>
            <a:endParaRPr lang="pt-BR" sz="2000" spc="0" dirty="0">
              <a:effectLst/>
              <a:latin typeface="+mn-lt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215900" rtl="0">
              <a:spcBef>
                <a:spcPts val="0"/>
              </a:spcBef>
              <a:spcAft>
                <a:spcPts val="600"/>
              </a:spcAft>
              <a:buSzPts val="2000"/>
              <a:buNone/>
            </a:pPr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2"/>
          <p:cNvSpPr txBox="1"/>
          <p:nvPr/>
        </p:nvSpPr>
        <p:spPr>
          <a:xfrm>
            <a:off x="423862" y="689377"/>
            <a:ext cx="8296275" cy="3016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LEMOV, D. </a:t>
            </a:r>
            <a:r>
              <a:rPr lang="pt-BR" sz="2000" b="0" i="1" u="none" strike="noStrike" cap="none" dirty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Aula nota 10 3.0</a:t>
            </a:r>
            <a:r>
              <a:rPr lang="pt-BR" sz="2000" b="0" i="0" u="none" strike="noStrike" cap="none" dirty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: 63 técnicas para melhorar a gestão da sala de aula. Porto Alegre: Penso, 2023.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pt-BR" sz="2000" dirty="0">
              <a:solidFill>
                <a:schemeClr val="dk1"/>
              </a:solidFill>
              <a:latin typeface="+mn-l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000" b="0" i="0" u="none" strike="noStrike" cap="none" dirty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SÃO PAULO (Estado). Secretaria da Educação. </a:t>
            </a:r>
            <a:r>
              <a:rPr lang="pt-BR" sz="2000" b="0" i="1" u="none" strike="noStrike" cap="none" dirty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Currículo Paulista</a:t>
            </a:r>
            <a:r>
              <a:rPr lang="pt-BR" sz="2000" b="0" i="0" u="none" strike="noStrike" cap="none" dirty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, 2019.</a:t>
            </a:r>
            <a:endParaRPr lang="pt-BR" sz="2000" dirty="0">
              <a:latin typeface="+mn-l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pt-BR" sz="2000" b="0" i="0" u="none" strike="noStrike" cap="none" dirty="0">
              <a:solidFill>
                <a:schemeClr val="dk1"/>
              </a:solidFill>
              <a:latin typeface="+mn-lt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000" dirty="0">
                <a:solidFill>
                  <a:schemeClr val="tx1"/>
                </a:solidFill>
                <a:latin typeface="+mn-lt"/>
              </a:rPr>
              <a:t>OLIVEIRA, J. E. de; ROSSI, J. R. D. (org.). </a:t>
            </a:r>
            <a:r>
              <a:rPr lang="pt-BR" sz="2000" i="1" dirty="0">
                <a:solidFill>
                  <a:schemeClr val="tx1"/>
                </a:solidFill>
                <a:latin typeface="+mn-lt"/>
              </a:rPr>
              <a:t>2º</a:t>
            </a:r>
            <a:r>
              <a:rPr lang="pt-BR" sz="2000" i="1" dirty="0">
                <a:latin typeface="+mn-lt"/>
              </a:rPr>
              <a:t> Ano – Matemática, </a:t>
            </a:r>
            <a:r>
              <a:rPr lang="pt-BR" sz="2000" dirty="0">
                <a:latin typeface="+mn-lt"/>
              </a:rPr>
              <a:t>Caderno 1. Sobral: </a:t>
            </a:r>
            <a:r>
              <a:rPr lang="pt-BR" sz="2000" dirty="0" err="1">
                <a:latin typeface="+mn-lt"/>
              </a:rPr>
              <a:t>Lyceum</a:t>
            </a:r>
            <a:r>
              <a:rPr lang="pt-BR" sz="2000" dirty="0">
                <a:latin typeface="+mn-lt"/>
              </a:rPr>
              <a:t> – Consultoria Educacional Ltda., 2021. (Caderno de Atividades, 1)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3"/>
          <p:cNvSpPr txBox="1">
            <a:spLocks noGrp="1"/>
          </p:cNvSpPr>
          <p:nvPr>
            <p:ph type="body" idx="1"/>
          </p:nvPr>
        </p:nvSpPr>
        <p:spPr>
          <a:xfrm>
            <a:off x="424050" y="789437"/>
            <a:ext cx="8295900" cy="3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270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</a:pPr>
            <a:r>
              <a:rPr lang="pt-BR" sz="1600" b="1" dirty="0">
                <a:latin typeface="Arial"/>
                <a:ea typeface="Arial"/>
                <a:cs typeface="Arial"/>
                <a:sym typeface="Arial"/>
              </a:rPr>
              <a:t>Lista de imagens e vídeos</a:t>
            </a:r>
            <a:endParaRPr dirty="0"/>
          </a:p>
          <a:p>
            <a:pPr marL="127000" indent="0"/>
            <a:endParaRPr lang="pt-BR" sz="1600" b="1" dirty="0">
              <a:latin typeface="Arial"/>
              <a:ea typeface="Arial"/>
              <a:cs typeface="Arial"/>
              <a:sym typeface="Arial"/>
            </a:endParaRPr>
          </a:p>
          <a:p>
            <a:pPr marL="127000" indent="0"/>
            <a:r>
              <a:rPr lang="pt-BR" sz="1600" b="1" dirty="0">
                <a:latin typeface="Arial"/>
                <a:ea typeface="Arial"/>
                <a:cs typeface="Arial"/>
                <a:sym typeface="Arial"/>
              </a:rPr>
              <a:t>Imagem da capa: </a:t>
            </a:r>
            <a:r>
              <a:rPr lang="pt-BR" sz="1600" dirty="0">
                <a:latin typeface="Arial"/>
                <a:ea typeface="Arial"/>
                <a:cs typeface="Arial"/>
                <a:sym typeface="Arial"/>
              </a:rPr>
              <a:t>SEDUC</a:t>
            </a:r>
          </a:p>
          <a:p>
            <a:pPr marL="127000" indent="0"/>
            <a:endParaRPr lang="pt-BR" sz="1600" b="1" dirty="0">
              <a:latin typeface="Arial"/>
              <a:ea typeface="Arial"/>
              <a:cs typeface="Arial"/>
              <a:sym typeface="Arial"/>
            </a:endParaRPr>
          </a:p>
          <a:p>
            <a:pPr marL="127000" indent="0"/>
            <a:r>
              <a:rPr lang="pt-BR" sz="1600" b="1" dirty="0">
                <a:latin typeface="Arial"/>
                <a:ea typeface="Arial"/>
                <a:cs typeface="Arial"/>
                <a:sym typeface="Arial"/>
              </a:rPr>
              <a:t>Slides </a:t>
            </a:r>
            <a:r>
              <a:rPr lang="pt-BR" b="1" dirty="0"/>
              <a:t>5 e 6 – </a:t>
            </a:r>
            <a:r>
              <a:rPr lang="pt-BR" dirty="0"/>
              <a:t>Getty Images. Disponível em: </a:t>
            </a:r>
            <a:r>
              <a:rPr lang="pt-BR" dirty="0">
                <a:hlinkClick r:id="rId3"/>
              </a:rPr>
              <a:t>https://www.gettyimages.com.br/detail/ilustra%C3%A7%C3%A3o/toy-sea-boat-isolated-on-white-background-ilustra%C3%A7%C3%A3o-royalty-free/1820286618?phrase=navio+fundo+branco&amp;adppopup=true</a:t>
            </a:r>
            <a:endParaRPr lang="pt-BR" dirty="0"/>
          </a:p>
          <a:p>
            <a:pPr marL="127000" indent="0"/>
            <a:endParaRPr lang="pt-BR" dirty="0"/>
          </a:p>
          <a:p>
            <a:pPr marL="127000" indent="0"/>
            <a:endParaRPr lang="pt-BR" dirty="0"/>
          </a:p>
          <a:p>
            <a:pPr marL="1270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</a:pPr>
            <a:endParaRPr lang="pt-BR" dirty="0"/>
          </a:p>
          <a:p>
            <a:pPr marL="1270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</a:pPr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9c03e3d857_0_218"/>
          <p:cNvSpPr txBox="1">
            <a:spLocks noGrp="1"/>
          </p:cNvSpPr>
          <p:nvPr>
            <p:ph type="body" idx="1"/>
          </p:nvPr>
        </p:nvSpPr>
        <p:spPr>
          <a:xfrm>
            <a:off x="4716132" y="575927"/>
            <a:ext cx="4121925" cy="4197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indent="-342900" eaLnBrk="0" hangingPunct="0">
              <a:spcBef>
                <a:spcPts val="10"/>
              </a:spcBef>
              <a:spcAft>
                <a:spcPts val="1200"/>
              </a:spcAft>
              <a:tabLst>
                <a:tab pos="198120" algn="l"/>
              </a:tabLst>
            </a:pP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LER,</a:t>
            </a:r>
            <a:r>
              <a:rPr lang="pt-BR" sz="2000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ESCREVER,</a:t>
            </a:r>
            <a:r>
              <a:rPr lang="pt-BR" sz="20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COMPARAR</a:t>
            </a:r>
            <a:r>
              <a:rPr lang="pt-BR" sz="2000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E</a:t>
            </a:r>
            <a:r>
              <a:rPr lang="pt-BR" sz="20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ORDENAR</a:t>
            </a:r>
            <a:r>
              <a:rPr lang="pt-BR" sz="2000" spc="-5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NÚMEROS</a:t>
            </a:r>
            <a:r>
              <a:rPr lang="pt-BR" sz="2000" spc="-6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NATURAIS;</a:t>
            </a:r>
          </a:p>
          <a:p>
            <a:pPr marL="342900" indent="-342900" eaLnBrk="0" hangingPunct="0">
              <a:spcBef>
                <a:spcPts val="135"/>
              </a:spcBef>
              <a:spcAft>
                <a:spcPts val="1200"/>
              </a:spcAft>
              <a:tabLst>
                <a:tab pos="198120" algn="l"/>
              </a:tabLst>
            </a:pP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RELACIONAR</a:t>
            </a:r>
            <a:r>
              <a:rPr lang="pt-BR" sz="200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QUANTIDADE</a:t>
            </a:r>
            <a:r>
              <a:rPr lang="pt-BR" sz="200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AO</a:t>
            </a:r>
            <a:r>
              <a:rPr lang="pt-BR" sz="20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SÍMBOLO</a:t>
            </a:r>
            <a:r>
              <a:rPr lang="pt-BR" sz="20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QUE</a:t>
            </a:r>
            <a:r>
              <a:rPr lang="pt-BR" sz="200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A</a:t>
            </a:r>
            <a:r>
              <a:rPr lang="pt-BR" sz="200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REPRESENTA;</a:t>
            </a:r>
          </a:p>
          <a:p>
            <a:pPr marL="342900" marR="95885" indent="-342900" eaLnBrk="0" hangingPunct="0">
              <a:lnSpc>
                <a:spcPct val="108000"/>
              </a:lnSpc>
              <a:spcBef>
                <a:spcPts val="10"/>
              </a:spcBef>
              <a:spcAft>
                <a:spcPts val="1200"/>
              </a:spcAft>
              <a:tabLst>
                <a:tab pos="198120" algn="l"/>
              </a:tabLst>
            </a:pP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REPRESENTAR SEQUÊNCIAS DE NÚMEROS NATURAIS EM ORDEM CRESCENTE A PARTIR DE UM NÚMERO QUAL</a:t>
            </a:r>
            <a:r>
              <a:rPr lang="pt-BR" sz="20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QUER.</a:t>
            </a:r>
            <a:endParaRPr lang="pt-BR" sz="2000" spc="0" dirty="0">
              <a:effectLst/>
              <a:latin typeface="+mn-lt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215900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ts val="2000"/>
              <a:buNone/>
            </a:pPr>
            <a:endParaRPr lang="pt-BR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lvl="0" indent="-215900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ts val="2000"/>
              <a:buNone/>
            </a:pPr>
            <a:endParaRPr lang="pt-BR" dirty="0"/>
          </a:p>
          <a:p>
            <a:pPr marL="342900" lvl="0" indent="-215900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ts val="2000"/>
              <a:buNone/>
            </a:pPr>
            <a:endParaRPr lang="pt-BR" dirty="0"/>
          </a:p>
          <a:p>
            <a:pPr marL="342900" lvl="0" indent="-215900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ts val="2000"/>
              <a:buNone/>
            </a:pPr>
            <a:endParaRPr lang="pt-BR" dirty="0"/>
          </a:p>
          <a:p>
            <a:pPr marL="342900" lvl="0" indent="-215900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ts val="2000"/>
              <a:buNone/>
            </a:pPr>
            <a:endParaRPr dirty="0"/>
          </a:p>
        </p:txBody>
      </p:sp>
      <p:sp>
        <p:nvSpPr>
          <p:cNvPr id="111" name="Google Shape;111;g29c03e3d857_0_218"/>
          <p:cNvSpPr txBox="1">
            <a:spLocks noGrp="1"/>
          </p:cNvSpPr>
          <p:nvPr>
            <p:ph type="body" idx="2"/>
          </p:nvPr>
        </p:nvSpPr>
        <p:spPr>
          <a:xfrm>
            <a:off x="434375" y="575927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indent="-342900" algn="just" eaLnBrk="0" hangingPunct="0">
              <a:spcBef>
                <a:spcPts val="10"/>
              </a:spcBef>
              <a:spcAft>
                <a:spcPts val="1200"/>
              </a:spcAft>
              <a:tabLst>
                <a:tab pos="198120" algn="l"/>
              </a:tabLst>
            </a:pPr>
            <a:r>
              <a:rPr lang="pt-BR" dirty="0">
                <a:solidFill>
                  <a:srgbClr val="231F20"/>
                </a:solidFill>
                <a:latin typeface="+mn-lt"/>
                <a:cs typeface="Calibri" panose="020F0502020204030204" pitchFamily="34" charset="0"/>
              </a:rPr>
              <a:t>NÚMEROS E </a:t>
            </a:r>
          </a:p>
          <a:p>
            <a:pPr marL="342900" indent="-342900" algn="just" eaLnBrk="0" hangingPunct="0">
              <a:spcBef>
                <a:spcPts val="10"/>
              </a:spcBef>
              <a:spcAft>
                <a:spcPts val="1200"/>
              </a:spcAft>
              <a:tabLst>
                <a:tab pos="198120" algn="l"/>
              </a:tabLst>
            </a:pPr>
            <a:r>
              <a:rPr lang="pt-BR" dirty="0">
                <a:solidFill>
                  <a:srgbClr val="231F20"/>
                </a:solidFill>
                <a:latin typeface="+mn-lt"/>
                <a:cs typeface="Calibri" panose="020F0502020204030204" pitchFamily="34" charset="0"/>
              </a:rPr>
              <a:t>SEQUÊNCIAS NUMÉRICAS.</a:t>
            </a:r>
            <a:endParaRPr dirty="0">
              <a:solidFill>
                <a:srgbClr val="231F20"/>
              </a:solidFill>
              <a:latin typeface="+mn-lt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"/>
          <p:cNvSpPr txBox="1">
            <a:spLocks noGrp="1"/>
          </p:cNvSpPr>
          <p:nvPr>
            <p:ph type="body" idx="1"/>
          </p:nvPr>
        </p:nvSpPr>
        <p:spPr>
          <a:xfrm>
            <a:off x="456450" y="1239626"/>
            <a:ext cx="8122471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dirty="0"/>
              <a:t>QUAL É O MAIOR NÚMERO QUE VOCÊ SABE ESCREVER E LER?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dirty="0"/>
              <a:t>QUAIS ALGARISMOS VOCÊ UTILIZOU PARA ESCREVÊ-LO?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dirty="0"/>
              <a:t>COMO SE LÊ O NÚMERO QUE ESTÁ NA IMAGEM ABAIXO?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 </a:t>
            </a:r>
          </a:p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endParaRPr lang="pt-BR" dirty="0"/>
          </a:p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endParaRPr lang="pt-BR" dirty="0"/>
          </a:p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endParaRPr lang="pt-BR" dirty="0"/>
          </a:p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</a:pPr>
            <a:endParaRPr lang="pt-BR" dirty="0"/>
          </a:p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endParaRPr dirty="0"/>
          </a:p>
        </p:txBody>
      </p:sp>
      <p:sp>
        <p:nvSpPr>
          <p:cNvPr id="120" name="Google Shape;120;p2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dirty="0"/>
              <a:t>      CONVERSE COM A TURMA</a:t>
            </a:r>
            <a:endParaRPr dirty="0"/>
          </a:p>
        </p:txBody>
      </p:sp>
      <p:sp>
        <p:nvSpPr>
          <p:cNvPr id="2" name="Google Shape;119;p17">
            <a:extLst>
              <a:ext uri="{FF2B5EF4-FFF2-40B4-BE49-F238E27FC236}">
                <a16:creationId xmlns:a16="http://schemas.microsoft.com/office/drawing/2014/main" id="{6C43A8C7-4C06-7CA3-763A-854F541B106D}"/>
              </a:ext>
            </a:extLst>
          </p:cNvPr>
          <p:cNvSpPr txBox="1">
            <a:spLocks/>
          </p:cNvSpPr>
          <p:nvPr/>
        </p:nvSpPr>
        <p:spPr>
          <a:xfrm rot="897">
            <a:off x="6235246" y="337775"/>
            <a:ext cx="2597150" cy="41211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algn="ctr"/>
            <a:r>
              <a:rPr lang="pt-BR" sz="1400" b="1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HÁBITOS DE DISCUSSÃO</a:t>
            </a:r>
            <a:endParaRPr lang="pt-BR" sz="1100" kern="100" dirty="0">
              <a:solidFill>
                <a:schemeClr val="tx1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Google Shape;250;p24">
            <a:extLst>
              <a:ext uri="{FF2B5EF4-FFF2-40B4-BE49-F238E27FC236}">
                <a16:creationId xmlns:a16="http://schemas.microsoft.com/office/drawing/2014/main" id="{085B1A40-6CC7-3033-10DC-FC97F31CC28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8726" y="673625"/>
            <a:ext cx="480333" cy="49121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18748023-5963-1E37-C3B3-550FEFCF2B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9972911"/>
              </p:ext>
            </p:extLst>
          </p:nvPr>
        </p:nvGraphicFramePr>
        <p:xfrm>
          <a:off x="4193569" y="3331175"/>
          <a:ext cx="756862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56862">
                  <a:extLst>
                    <a:ext uri="{9D8B030D-6E8A-4147-A177-3AD203B41FA5}">
                      <a16:colId xmlns:a16="http://schemas.microsoft.com/office/drawing/2014/main" val="560592627"/>
                    </a:ext>
                  </a:extLst>
                </a:gridCol>
              </a:tblGrid>
              <a:tr h="374344">
                <a:tc>
                  <a:txBody>
                    <a:bodyPr/>
                    <a:lstStyle/>
                    <a:p>
                      <a:r>
                        <a:rPr lang="pt-BR" sz="2400" b="1" dirty="0">
                          <a:solidFill>
                            <a:schemeClr val="tx1"/>
                          </a:solidFill>
                        </a:rPr>
                        <a:t>198</a:t>
                      </a:r>
                    </a:p>
                  </a:txBody>
                  <a:tcPr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6289743"/>
                  </a:ext>
                </a:extLst>
              </a:tr>
            </a:tbl>
          </a:graphicData>
        </a:graphic>
      </p:graphicFrame>
      <p:pic>
        <p:nvPicPr>
          <p:cNvPr id="3" name="Google Shape;117;p17">
            <a:extLst>
              <a:ext uri="{FF2B5EF4-FFF2-40B4-BE49-F238E27FC236}">
                <a16:creationId xmlns:a16="http://schemas.microsoft.com/office/drawing/2014/main" id="{375D5CD6-908B-D912-D2DF-D534909FFFE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2515" y="295692"/>
            <a:ext cx="587150" cy="4962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739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rPr lang="pt-BR" dirty="0"/>
              <a:t>     </a:t>
            </a:r>
            <a:endParaRPr dirty="0"/>
          </a:p>
        </p:txBody>
      </p:sp>
      <p:sp>
        <p:nvSpPr>
          <p:cNvPr id="129" name="Google Shape;129;p3"/>
          <p:cNvSpPr txBox="1">
            <a:spLocks noGrp="1"/>
          </p:cNvSpPr>
          <p:nvPr>
            <p:ph type="title"/>
          </p:nvPr>
        </p:nvSpPr>
        <p:spPr>
          <a:xfrm>
            <a:off x="311550" y="828678"/>
            <a:ext cx="8579426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sz="2000" b="0" dirty="0"/>
              <a:t>EM GRUPO, ORGANIZE TRÊS CARTÕES E FORME  TRÊS NÚMEROS DIFERENTES.</a:t>
            </a:r>
          </a:p>
        </p:txBody>
      </p:sp>
      <p:sp>
        <p:nvSpPr>
          <p:cNvPr id="130" name="Google Shape;130;p3"/>
          <p:cNvSpPr txBox="1">
            <a:spLocks noGrp="1"/>
          </p:cNvSpPr>
          <p:nvPr>
            <p:ph type="subTitle" idx="2"/>
          </p:nvPr>
        </p:nvSpPr>
        <p:spPr>
          <a:xfrm rot="-60000">
            <a:off x="131877" y="179635"/>
            <a:ext cx="1768210" cy="3675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VIVENCIANDO</a:t>
            </a:r>
            <a:endParaRPr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770FDF39-DF44-77B1-7942-FE0865E892B6}"/>
              </a:ext>
            </a:extLst>
          </p:cNvPr>
          <p:cNvSpPr/>
          <p:nvPr/>
        </p:nvSpPr>
        <p:spPr>
          <a:xfrm>
            <a:off x="3525235" y="3354041"/>
            <a:ext cx="579120" cy="461665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532EAA9D-6937-FECE-D825-6C7EB1177526}"/>
              </a:ext>
            </a:extLst>
          </p:cNvPr>
          <p:cNvSpPr/>
          <p:nvPr/>
        </p:nvSpPr>
        <p:spPr>
          <a:xfrm>
            <a:off x="4296370" y="2647781"/>
            <a:ext cx="579120" cy="461665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75C9D3F0-D105-6E51-E12D-4C41C243C282}"/>
              </a:ext>
            </a:extLst>
          </p:cNvPr>
          <p:cNvSpPr/>
          <p:nvPr/>
        </p:nvSpPr>
        <p:spPr>
          <a:xfrm>
            <a:off x="5250093" y="3584873"/>
            <a:ext cx="579120" cy="461665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4BE030A3-DA47-FFED-C549-91915ECA8F85}"/>
              </a:ext>
            </a:extLst>
          </p:cNvPr>
          <p:cNvSpPr/>
          <p:nvPr/>
        </p:nvSpPr>
        <p:spPr>
          <a:xfrm>
            <a:off x="5459902" y="1932091"/>
            <a:ext cx="579120" cy="461665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0E0412EB-523B-69D3-82AF-6417EA072C53}"/>
              </a:ext>
            </a:extLst>
          </p:cNvPr>
          <p:cNvSpPr/>
          <p:nvPr/>
        </p:nvSpPr>
        <p:spPr>
          <a:xfrm>
            <a:off x="2376410" y="2611529"/>
            <a:ext cx="579120" cy="461665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A05F60ED-33F2-18E2-655E-F9817A70DF77}"/>
              </a:ext>
            </a:extLst>
          </p:cNvPr>
          <p:cNvSpPr/>
          <p:nvPr/>
        </p:nvSpPr>
        <p:spPr>
          <a:xfrm>
            <a:off x="6537499" y="2818298"/>
            <a:ext cx="579120" cy="461665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23" name="Retângulo: Cantos Arredondados 22">
            <a:extLst>
              <a:ext uri="{FF2B5EF4-FFF2-40B4-BE49-F238E27FC236}">
                <a16:creationId xmlns:a16="http://schemas.microsoft.com/office/drawing/2014/main" id="{2EFBBBED-1A09-4D8F-9192-8E0E7E867FB1}"/>
              </a:ext>
            </a:extLst>
          </p:cNvPr>
          <p:cNvSpPr/>
          <p:nvPr/>
        </p:nvSpPr>
        <p:spPr>
          <a:xfrm>
            <a:off x="7714237" y="1825467"/>
            <a:ext cx="579120" cy="461665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A629368F-6D08-5A77-CED5-C0AD120CA506}"/>
              </a:ext>
            </a:extLst>
          </p:cNvPr>
          <p:cNvSpPr/>
          <p:nvPr/>
        </p:nvSpPr>
        <p:spPr>
          <a:xfrm>
            <a:off x="3104980" y="1912110"/>
            <a:ext cx="579120" cy="461665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5" name="Retângulo: Cantos Arredondados 24">
            <a:extLst>
              <a:ext uri="{FF2B5EF4-FFF2-40B4-BE49-F238E27FC236}">
                <a16:creationId xmlns:a16="http://schemas.microsoft.com/office/drawing/2014/main" id="{1742CDD9-8B68-05E1-F9B3-21C230102C75}"/>
              </a:ext>
            </a:extLst>
          </p:cNvPr>
          <p:cNvSpPr/>
          <p:nvPr/>
        </p:nvSpPr>
        <p:spPr>
          <a:xfrm>
            <a:off x="1221257" y="3291150"/>
            <a:ext cx="579120" cy="461665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6" name="Google Shape;119;p17">
            <a:extLst>
              <a:ext uri="{FF2B5EF4-FFF2-40B4-BE49-F238E27FC236}">
                <a16:creationId xmlns:a16="http://schemas.microsoft.com/office/drawing/2014/main" id="{2B112989-FC65-C9AF-76EF-E50239CF6170}"/>
              </a:ext>
            </a:extLst>
          </p:cNvPr>
          <p:cNvSpPr txBox="1">
            <a:spLocks/>
          </p:cNvSpPr>
          <p:nvPr/>
        </p:nvSpPr>
        <p:spPr>
          <a:xfrm rot="897">
            <a:off x="7116680" y="278205"/>
            <a:ext cx="1774235" cy="462592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algn="ctr"/>
            <a:r>
              <a:rPr lang="pt-BR" sz="1400" b="1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TODOS JUNTOS</a:t>
            </a:r>
            <a:endParaRPr lang="pt-BR" sz="1100" kern="100" dirty="0">
              <a:solidFill>
                <a:schemeClr val="tx1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Google Shape;123;p17">
            <a:extLst>
              <a:ext uri="{FF2B5EF4-FFF2-40B4-BE49-F238E27FC236}">
                <a16:creationId xmlns:a16="http://schemas.microsoft.com/office/drawing/2014/main" id="{0F9AF9AE-595B-7FE0-96B9-0531E4F7486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76759" y="281456"/>
            <a:ext cx="521436" cy="496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50;p10">
            <a:extLst>
              <a:ext uri="{FF2B5EF4-FFF2-40B4-BE49-F238E27FC236}">
                <a16:creationId xmlns:a16="http://schemas.microsoft.com/office/drawing/2014/main" id="{461E92A3-B9EA-9559-8F8C-E19A5DF38510}"/>
              </a:ext>
            </a:extLst>
          </p:cNvPr>
          <p:cNvSpPr txBox="1"/>
          <p:nvPr/>
        </p:nvSpPr>
        <p:spPr>
          <a:xfrm rot="897">
            <a:off x="7582004" y="4770312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08B5BCCD-1EDE-6F49-957F-E8E3AF856604}"/>
              </a:ext>
            </a:extLst>
          </p:cNvPr>
          <p:cNvSpPr txBox="1"/>
          <p:nvPr/>
        </p:nvSpPr>
        <p:spPr>
          <a:xfrm>
            <a:off x="295306" y="772565"/>
            <a:ext cx="86738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74489D"/>
                </a:solidFill>
              </a:rPr>
              <a:t>1. </a:t>
            </a:r>
            <a:r>
              <a:rPr lang="pt-BR" sz="2000" dirty="0"/>
              <a:t>OBSERVE E DESCUBRA OS NÚMEROS QUE FORAM COBERTOS PELO BARCO.</a:t>
            </a:r>
          </a:p>
        </p:txBody>
      </p:sp>
      <p:graphicFrame>
        <p:nvGraphicFramePr>
          <p:cNvPr id="21" name="Tabela 20">
            <a:extLst>
              <a:ext uri="{FF2B5EF4-FFF2-40B4-BE49-F238E27FC236}">
                <a16:creationId xmlns:a16="http://schemas.microsoft.com/office/drawing/2014/main" id="{7B85CA36-B59B-9DF4-8771-A5B8544E8F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6787957"/>
              </p:ext>
            </p:extLst>
          </p:nvPr>
        </p:nvGraphicFramePr>
        <p:xfrm>
          <a:off x="2363659" y="1480451"/>
          <a:ext cx="5007538" cy="3038377"/>
        </p:xfrm>
        <a:graphic>
          <a:graphicData uri="http://schemas.openxmlformats.org/drawingml/2006/table">
            <a:tbl>
              <a:tblPr>
                <a:tableStyleId>{7E2706EA-6F46-4A0D-B81F-455CEC2F9B11}</a:tableStyleId>
              </a:tblPr>
              <a:tblGrid>
                <a:gridCol w="473323">
                  <a:extLst>
                    <a:ext uri="{9D8B030D-6E8A-4147-A177-3AD203B41FA5}">
                      <a16:colId xmlns:a16="http://schemas.microsoft.com/office/drawing/2014/main" val="3294257285"/>
                    </a:ext>
                  </a:extLst>
                </a:gridCol>
                <a:gridCol w="516352">
                  <a:extLst>
                    <a:ext uri="{9D8B030D-6E8A-4147-A177-3AD203B41FA5}">
                      <a16:colId xmlns:a16="http://schemas.microsoft.com/office/drawing/2014/main" val="28386098"/>
                    </a:ext>
                  </a:extLst>
                </a:gridCol>
                <a:gridCol w="500216">
                  <a:extLst>
                    <a:ext uri="{9D8B030D-6E8A-4147-A177-3AD203B41FA5}">
                      <a16:colId xmlns:a16="http://schemas.microsoft.com/office/drawing/2014/main" val="2398618437"/>
                    </a:ext>
                  </a:extLst>
                </a:gridCol>
                <a:gridCol w="516352">
                  <a:extLst>
                    <a:ext uri="{9D8B030D-6E8A-4147-A177-3AD203B41FA5}">
                      <a16:colId xmlns:a16="http://schemas.microsoft.com/office/drawing/2014/main" val="981205925"/>
                    </a:ext>
                  </a:extLst>
                </a:gridCol>
                <a:gridCol w="516352">
                  <a:extLst>
                    <a:ext uri="{9D8B030D-6E8A-4147-A177-3AD203B41FA5}">
                      <a16:colId xmlns:a16="http://schemas.microsoft.com/office/drawing/2014/main" val="702062635"/>
                    </a:ext>
                  </a:extLst>
                </a:gridCol>
                <a:gridCol w="500216">
                  <a:extLst>
                    <a:ext uri="{9D8B030D-6E8A-4147-A177-3AD203B41FA5}">
                      <a16:colId xmlns:a16="http://schemas.microsoft.com/office/drawing/2014/main" val="1999489218"/>
                    </a:ext>
                  </a:extLst>
                </a:gridCol>
                <a:gridCol w="500216">
                  <a:extLst>
                    <a:ext uri="{9D8B030D-6E8A-4147-A177-3AD203B41FA5}">
                      <a16:colId xmlns:a16="http://schemas.microsoft.com/office/drawing/2014/main" val="3484575486"/>
                    </a:ext>
                  </a:extLst>
                </a:gridCol>
                <a:gridCol w="494837">
                  <a:extLst>
                    <a:ext uri="{9D8B030D-6E8A-4147-A177-3AD203B41FA5}">
                      <a16:colId xmlns:a16="http://schemas.microsoft.com/office/drawing/2014/main" val="3448462701"/>
                    </a:ext>
                  </a:extLst>
                </a:gridCol>
                <a:gridCol w="494837">
                  <a:extLst>
                    <a:ext uri="{9D8B030D-6E8A-4147-A177-3AD203B41FA5}">
                      <a16:colId xmlns:a16="http://schemas.microsoft.com/office/drawing/2014/main" val="1251043056"/>
                    </a:ext>
                  </a:extLst>
                </a:gridCol>
                <a:gridCol w="494837">
                  <a:extLst>
                    <a:ext uri="{9D8B030D-6E8A-4147-A177-3AD203B41FA5}">
                      <a16:colId xmlns:a16="http://schemas.microsoft.com/office/drawing/2014/main" val="2452786058"/>
                    </a:ext>
                  </a:extLst>
                </a:gridCol>
              </a:tblGrid>
              <a:tr h="4958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 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2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3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4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>
                          <a:effectLst/>
                        </a:rPr>
                        <a:t>5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>
                          <a:effectLst/>
                        </a:rPr>
                        <a:t>6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>
                          <a:effectLst/>
                        </a:rPr>
                        <a:t>7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>
                          <a:effectLst/>
                        </a:rPr>
                        <a:t>8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>
                          <a:effectLst/>
                        </a:rPr>
                        <a:t>9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10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4181222"/>
                  </a:ext>
                </a:extLst>
              </a:tr>
              <a:tr h="50851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>
                          <a:effectLst/>
                        </a:rPr>
                        <a:t>11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12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13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14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15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16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>
                          <a:effectLst/>
                        </a:rPr>
                        <a:t>17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 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>
                          <a:effectLst/>
                        </a:rPr>
                        <a:t>19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>
                          <a:effectLst/>
                        </a:rPr>
                        <a:t>20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8768111"/>
                  </a:ext>
                </a:extLst>
              </a:tr>
              <a:tr h="50851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>
                          <a:effectLst/>
                        </a:rPr>
                        <a:t>21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>
                          <a:effectLst/>
                        </a:rPr>
                        <a:t>22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23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>
                          <a:effectLst/>
                        </a:rPr>
                        <a:t>24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>
                          <a:effectLst/>
                        </a:rPr>
                        <a:t>25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 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27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>
                          <a:effectLst/>
                        </a:rPr>
                        <a:t>28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>
                          <a:effectLst/>
                        </a:rPr>
                        <a:t>29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>
                          <a:effectLst/>
                        </a:rPr>
                        <a:t>30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8543718"/>
                  </a:ext>
                </a:extLst>
              </a:tr>
              <a:tr h="50851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>
                          <a:effectLst/>
                        </a:rPr>
                        <a:t>31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>
                          <a:effectLst/>
                        </a:rPr>
                        <a:t>32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>
                          <a:effectLst/>
                        </a:rPr>
                        <a:t>33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>
                          <a:effectLst/>
                        </a:rPr>
                        <a:t>34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>
                          <a:effectLst/>
                        </a:rPr>
                        <a:t>35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36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37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38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 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>
                          <a:effectLst/>
                        </a:rPr>
                        <a:t>40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9097217"/>
                  </a:ext>
                </a:extLst>
              </a:tr>
              <a:tr h="50851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>
                          <a:effectLst/>
                        </a:rPr>
                        <a:t>41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 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>
                          <a:effectLst/>
                        </a:rPr>
                        <a:t>43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44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>
                          <a:effectLst/>
                        </a:rPr>
                        <a:t>45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>
                          <a:effectLst/>
                        </a:rPr>
                        <a:t>46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>
                          <a:effectLst/>
                        </a:rPr>
                        <a:t>47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48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49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50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497114"/>
                  </a:ext>
                </a:extLst>
              </a:tr>
              <a:tr h="50851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>
                          <a:effectLst/>
                        </a:rPr>
                        <a:t>51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>
                          <a:effectLst/>
                        </a:rPr>
                        <a:t>52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>
                          <a:effectLst/>
                        </a:rPr>
                        <a:t>53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 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55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56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57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58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59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60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834650"/>
                  </a:ext>
                </a:extLst>
              </a:tr>
            </a:tbl>
          </a:graphicData>
        </a:graphic>
      </p:graphicFrame>
      <p:pic>
        <p:nvPicPr>
          <p:cNvPr id="17" name="Imagem 16">
            <a:extLst>
              <a:ext uri="{FF2B5EF4-FFF2-40B4-BE49-F238E27FC236}">
                <a16:creationId xmlns:a16="http://schemas.microsoft.com/office/drawing/2014/main" id="{EF866BB9-AE07-D0E1-25B1-CEA3750F129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464445" y="1607341"/>
            <a:ext cx="287047" cy="297602"/>
          </a:xfrm>
          <a:prstGeom prst="rect">
            <a:avLst/>
          </a:prstGeom>
        </p:spPr>
      </p:pic>
      <p:pic>
        <p:nvPicPr>
          <p:cNvPr id="8" name="Google Shape;253;p24">
            <a:extLst>
              <a:ext uri="{FF2B5EF4-FFF2-40B4-BE49-F238E27FC236}">
                <a16:creationId xmlns:a16="http://schemas.microsoft.com/office/drawing/2014/main" id="{D8C99906-4BCC-0EC7-C030-44C149BFB0B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17526" y="293405"/>
            <a:ext cx="559254" cy="3741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66361C9F-ED6F-E92B-5569-89BCB9928C2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993787" y="2094720"/>
            <a:ext cx="287047" cy="297602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E0B273B6-D46E-1301-0DF5-EC32CC9FAC3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997907" y="2575465"/>
            <a:ext cx="287047" cy="297602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C51C8437-B5C2-0ED9-DA5C-069931D0A9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455515" y="3108707"/>
            <a:ext cx="287047" cy="297602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E48024E9-186C-BD87-83B8-7D983344050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942770" y="3624755"/>
            <a:ext cx="287047" cy="297602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3DEB57A9-412E-0E38-2F4E-56B27C461DB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947704" y="4149856"/>
            <a:ext cx="287047" cy="29760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614C2BBA-E4B8-B7C7-65E8-D079E61D6A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4282807"/>
              </p:ext>
            </p:extLst>
          </p:nvPr>
        </p:nvGraphicFramePr>
        <p:xfrm>
          <a:off x="1952064" y="1670535"/>
          <a:ext cx="5239872" cy="2566393"/>
        </p:xfrm>
        <a:graphic>
          <a:graphicData uri="http://schemas.openxmlformats.org/drawingml/2006/table">
            <a:tbl>
              <a:tblPr>
                <a:tableStyleId>{7E2706EA-6F46-4A0D-B81F-455CEC2F9B11}</a:tableStyleId>
              </a:tblPr>
              <a:tblGrid>
                <a:gridCol w="882505">
                  <a:extLst>
                    <a:ext uri="{9D8B030D-6E8A-4147-A177-3AD203B41FA5}">
                      <a16:colId xmlns:a16="http://schemas.microsoft.com/office/drawing/2014/main" val="2558358152"/>
                    </a:ext>
                  </a:extLst>
                </a:gridCol>
                <a:gridCol w="882505">
                  <a:extLst>
                    <a:ext uri="{9D8B030D-6E8A-4147-A177-3AD203B41FA5}">
                      <a16:colId xmlns:a16="http://schemas.microsoft.com/office/drawing/2014/main" val="2295721771"/>
                    </a:ext>
                  </a:extLst>
                </a:gridCol>
                <a:gridCol w="3474862">
                  <a:extLst>
                    <a:ext uri="{9D8B030D-6E8A-4147-A177-3AD203B41FA5}">
                      <a16:colId xmlns:a16="http://schemas.microsoft.com/office/drawing/2014/main" val="346470501"/>
                    </a:ext>
                  </a:extLst>
                </a:gridCol>
              </a:tblGrid>
              <a:tr h="439953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 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1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</a:rPr>
                        <a:t>UM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416587"/>
                  </a:ext>
                </a:extLst>
              </a:tr>
              <a:tr h="439953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 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 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 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6253557"/>
                  </a:ext>
                </a:extLst>
              </a:tr>
              <a:tr h="439953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 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 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 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0675275"/>
                  </a:ext>
                </a:extLst>
              </a:tr>
              <a:tr h="439953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 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 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 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1918181"/>
                  </a:ext>
                </a:extLst>
              </a:tr>
              <a:tr h="439953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 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 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 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37056"/>
                  </a:ext>
                </a:extLst>
              </a:tr>
              <a:tr h="366628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 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 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 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2791832"/>
                  </a:ext>
                </a:extLst>
              </a:tr>
            </a:tbl>
          </a:graphicData>
        </a:graphic>
      </p:graphicFrame>
      <p:pic>
        <p:nvPicPr>
          <p:cNvPr id="3" name="Google Shape;273;p24">
            <a:extLst>
              <a:ext uri="{FF2B5EF4-FFF2-40B4-BE49-F238E27FC236}">
                <a16:creationId xmlns:a16="http://schemas.microsoft.com/office/drawing/2014/main" id="{A7ABEB9C-1A70-D431-D37F-EF7FA6B49FD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94060" y="260835"/>
            <a:ext cx="651783" cy="4857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" name="Agrupar 7">
            <a:extLst>
              <a:ext uri="{FF2B5EF4-FFF2-40B4-BE49-F238E27FC236}">
                <a16:creationId xmlns:a16="http://schemas.microsoft.com/office/drawing/2014/main" id="{70F87664-1978-2C4A-ADFE-EC6859997756}"/>
              </a:ext>
            </a:extLst>
          </p:cNvPr>
          <p:cNvGrpSpPr/>
          <p:nvPr/>
        </p:nvGrpSpPr>
        <p:grpSpPr>
          <a:xfrm>
            <a:off x="2214449" y="1772544"/>
            <a:ext cx="282107" cy="2464384"/>
            <a:chOff x="2214449" y="1772544"/>
            <a:chExt cx="282107" cy="2464384"/>
          </a:xfrm>
        </p:grpSpPr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E6E716F6-343B-AA75-C29D-5045115663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2214449" y="1772544"/>
              <a:ext cx="282107" cy="292480"/>
            </a:xfrm>
            <a:prstGeom prst="rect">
              <a:avLst/>
            </a:prstGeom>
          </p:spPr>
        </p:pic>
        <p:pic>
          <p:nvPicPr>
            <p:cNvPr id="2" name="Imagem 1">
              <a:extLst>
                <a:ext uri="{FF2B5EF4-FFF2-40B4-BE49-F238E27FC236}">
                  <a16:creationId xmlns:a16="http://schemas.microsoft.com/office/drawing/2014/main" id="{286100C9-ECD8-E6D6-C507-8527783186E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2214449" y="2206925"/>
              <a:ext cx="282107" cy="292480"/>
            </a:xfrm>
            <a:prstGeom prst="rect">
              <a:avLst/>
            </a:prstGeom>
          </p:spPr>
        </p:pic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F2C8E818-23A9-569B-57CD-0324850138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2214449" y="2641306"/>
              <a:ext cx="282107" cy="292480"/>
            </a:xfrm>
            <a:prstGeom prst="rect">
              <a:avLst/>
            </a:prstGeom>
          </p:spPr>
        </p:pic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id="{EA4D10F7-1902-38F4-6389-3C20C3BC2DE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2214449" y="3075687"/>
              <a:ext cx="282107" cy="292480"/>
            </a:xfrm>
            <a:prstGeom prst="rect">
              <a:avLst/>
            </a:prstGeom>
          </p:spPr>
        </p:pic>
        <p:pic>
          <p:nvPicPr>
            <p:cNvPr id="13" name="Imagem 12">
              <a:extLst>
                <a:ext uri="{FF2B5EF4-FFF2-40B4-BE49-F238E27FC236}">
                  <a16:creationId xmlns:a16="http://schemas.microsoft.com/office/drawing/2014/main" id="{A7846DBB-2335-EC56-343F-3C87431EFB1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2214449" y="3510068"/>
              <a:ext cx="282107" cy="292480"/>
            </a:xfrm>
            <a:prstGeom prst="rect">
              <a:avLst/>
            </a:prstGeom>
          </p:spPr>
        </p:pic>
        <p:pic>
          <p:nvPicPr>
            <p:cNvPr id="14" name="Imagem 13">
              <a:extLst>
                <a:ext uri="{FF2B5EF4-FFF2-40B4-BE49-F238E27FC236}">
                  <a16:creationId xmlns:a16="http://schemas.microsoft.com/office/drawing/2014/main" id="{AB88A8C0-18D3-5EB0-2FAC-0996070CBB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2214449" y="3944448"/>
              <a:ext cx="282107" cy="292480"/>
            </a:xfrm>
            <a:prstGeom prst="rect">
              <a:avLst/>
            </a:prstGeom>
          </p:spPr>
        </p:pic>
      </p:grpSp>
      <p:sp>
        <p:nvSpPr>
          <p:cNvPr id="6" name="CaixaDeTexto 5">
            <a:extLst>
              <a:ext uri="{FF2B5EF4-FFF2-40B4-BE49-F238E27FC236}">
                <a16:creationId xmlns:a16="http://schemas.microsoft.com/office/drawing/2014/main" id="{81FD1E76-32E3-A049-5478-18261B9C2B7D}"/>
              </a:ext>
            </a:extLst>
          </p:cNvPr>
          <p:cNvSpPr txBox="1"/>
          <p:nvPr/>
        </p:nvSpPr>
        <p:spPr>
          <a:xfrm>
            <a:off x="344449" y="730433"/>
            <a:ext cx="78496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74489D"/>
                </a:solidFill>
              </a:rPr>
              <a:t>A. </a:t>
            </a:r>
            <a:r>
              <a:rPr lang="pt-BR" sz="2000" dirty="0"/>
              <a:t>QUAIS NUMERAIS FORAM COBERTOS PELO BARCO?</a:t>
            </a:r>
          </a:p>
        </p:txBody>
      </p:sp>
      <p:sp>
        <p:nvSpPr>
          <p:cNvPr id="7" name="Google Shape;150;p10">
            <a:extLst>
              <a:ext uri="{FF2B5EF4-FFF2-40B4-BE49-F238E27FC236}">
                <a16:creationId xmlns:a16="http://schemas.microsoft.com/office/drawing/2014/main" id="{6EE2BD28-93F1-B986-4EFE-A6C118707E28}"/>
              </a:ext>
            </a:extLst>
          </p:cNvPr>
          <p:cNvSpPr txBox="1"/>
          <p:nvPr/>
        </p:nvSpPr>
        <p:spPr>
          <a:xfrm rot="897">
            <a:off x="7500491" y="4702215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aixaDeTexto 33">
            <a:extLst>
              <a:ext uri="{FF2B5EF4-FFF2-40B4-BE49-F238E27FC236}">
                <a16:creationId xmlns:a16="http://schemas.microsoft.com/office/drawing/2014/main" id="{3BF5E10C-437D-2AB7-7C84-C3CE614636D3}"/>
              </a:ext>
            </a:extLst>
          </p:cNvPr>
          <p:cNvSpPr txBox="1"/>
          <p:nvPr/>
        </p:nvSpPr>
        <p:spPr>
          <a:xfrm>
            <a:off x="436728" y="873055"/>
            <a:ext cx="8707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74489D"/>
                </a:solidFill>
              </a:rPr>
              <a:t>A. </a:t>
            </a:r>
            <a:r>
              <a:rPr lang="pt-BR" sz="2000" dirty="0"/>
              <a:t>QUAIS NUMERAIS FORAM COBERTOS PELO BARCO?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614C2BBA-E4B8-B7C7-65E8-D079E61D6A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5890085"/>
              </p:ext>
            </p:extLst>
          </p:nvPr>
        </p:nvGraphicFramePr>
        <p:xfrm>
          <a:off x="1922929" y="1704052"/>
          <a:ext cx="5239872" cy="2575050"/>
        </p:xfrm>
        <a:graphic>
          <a:graphicData uri="http://schemas.openxmlformats.org/drawingml/2006/table">
            <a:tbl>
              <a:tblPr>
                <a:tableStyleId>{7E2706EA-6F46-4A0D-B81F-455CEC2F9B11}</a:tableStyleId>
              </a:tblPr>
              <a:tblGrid>
                <a:gridCol w="882505">
                  <a:extLst>
                    <a:ext uri="{9D8B030D-6E8A-4147-A177-3AD203B41FA5}">
                      <a16:colId xmlns:a16="http://schemas.microsoft.com/office/drawing/2014/main" val="2558358152"/>
                    </a:ext>
                  </a:extLst>
                </a:gridCol>
                <a:gridCol w="882505">
                  <a:extLst>
                    <a:ext uri="{9D8B030D-6E8A-4147-A177-3AD203B41FA5}">
                      <a16:colId xmlns:a16="http://schemas.microsoft.com/office/drawing/2014/main" val="2295721771"/>
                    </a:ext>
                  </a:extLst>
                </a:gridCol>
                <a:gridCol w="3474862">
                  <a:extLst>
                    <a:ext uri="{9D8B030D-6E8A-4147-A177-3AD203B41FA5}">
                      <a16:colId xmlns:a16="http://schemas.microsoft.com/office/drawing/2014/main" val="346470501"/>
                    </a:ext>
                  </a:extLst>
                </a:gridCol>
              </a:tblGrid>
              <a:tr h="439953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 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>
                          <a:effectLst/>
                        </a:rPr>
                        <a:t>1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 UM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416587"/>
                  </a:ext>
                </a:extLst>
              </a:tr>
              <a:tr h="439953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 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u="none" strike="noStrike" dirty="0">
                          <a:effectLst/>
                        </a:rPr>
                        <a:t> 18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u="none" strike="noStrike" dirty="0">
                          <a:effectLst/>
                        </a:rPr>
                        <a:t> DEZOITO 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6253557"/>
                  </a:ext>
                </a:extLst>
              </a:tr>
              <a:tr h="439953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 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u="none" strike="noStrike" dirty="0">
                          <a:effectLst/>
                        </a:rPr>
                        <a:t> 26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u="none" strike="noStrike" dirty="0">
                          <a:effectLst/>
                        </a:rPr>
                        <a:t> VINTE E SEIS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0675275"/>
                  </a:ext>
                </a:extLst>
              </a:tr>
              <a:tr h="439953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 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u="none" strike="noStrike" dirty="0">
                          <a:effectLst/>
                        </a:rPr>
                        <a:t> 39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u="none" strike="noStrike" dirty="0">
                          <a:effectLst/>
                        </a:rPr>
                        <a:t> TRINTA E NOVE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1918181"/>
                  </a:ext>
                </a:extLst>
              </a:tr>
              <a:tr h="439953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 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u="none" strike="noStrike" dirty="0">
                          <a:effectLst/>
                        </a:rPr>
                        <a:t> 42 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u="none" strike="noStrike" dirty="0">
                          <a:effectLst/>
                        </a:rPr>
                        <a:t> QUARENTA E DOIS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37056"/>
                  </a:ext>
                </a:extLst>
              </a:tr>
              <a:tr h="366628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 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u="none" strike="noStrike" dirty="0">
                          <a:effectLst/>
                        </a:rPr>
                        <a:t> 54 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u="none" strike="noStrike" dirty="0">
                          <a:effectLst/>
                        </a:rPr>
                        <a:t> CINQUENTA E QUATRO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2791832"/>
                  </a:ext>
                </a:extLst>
              </a:tr>
            </a:tbl>
          </a:graphicData>
        </a:graphic>
      </p:graphicFrame>
      <p:sp>
        <p:nvSpPr>
          <p:cNvPr id="11" name="CaixaDeTexto 10">
            <a:extLst>
              <a:ext uri="{FF2B5EF4-FFF2-40B4-BE49-F238E27FC236}">
                <a16:creationId xmlns:a16="http://schemas.microsoft.com/office/drawing/2014/main" id="{1C90890A-96A0-07A3-5E6C-B6466C075DB8}"/>
              </a:ext>
            </a:extLst>
          </p:cNvPr>
          <p:cNvSpPr txBox="1"/>
          <p:nvPr/>
        </p:nvSpPr>
        <p:spPr>
          <a:xfrm>
            <a:off x="1804134" y="211335"/>
            <a:ext cx="2519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CORREÇÃO</a:t>
            </a:r>
          </a:p>
        </p:txBody>
      </p:sp>
      <p:pic>
        <p:nvPicPr>
          <p:cNvPr id="12" name="Google Shape;213;p24">
            <a:extLst>
              <a:ext uri="{FF2B5EF4-FFF2-40B4-BE49-F238E27FC236}">
                <a16:creationId xmlns:a16="http://schemas.microsoft.com/office/drawing/2014/main" id="{2AACB958-B55D-AFDF-6FD1-A7BAB003A51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61255" y="294056"/>
            <a:ext cx="424543" cy="4789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DA627919-0995-BFEC-1A25-40261287E12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214449" y="1772544"/>
            <a:ext cx="282107" cy="29248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BC433AF4-605E-FB9C-EA43-413D124C919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214449" y="2206925"/>
            <a:ext cx="282107" cy="292480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C32F19C1-871A-C15B-8C67-E9FD59EE556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214449" y="2641306"/>
            <a:ext cx="282107" cy="292480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1E78EF87-DEFA-9896-0848-81AD57F6D4E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214449" y="3075687"/>
            <a:ext cx="282107" cy="29248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FD797E4B-5ADA-8B1E-D0CC-C4AB901CA5E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214449" y="3510068"/>
            <a:ext cx="282107" cy="292480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FDA45A41-F763-6923-88E1-11E5C89F70F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214449" y="3944448"/>
            <a:ext cx="282107" cy="292480"/>
          </a:xfrm>
          <a:prstGeom prst="rect">
            <a:avLst/>
          </a:prstGeom>
        </p:spPr>
      </p:pic>
      <p:sp>
        <p:nvSpPr>
          <p:cNvPr id="5" name="Google Shape;150;p10">
            <a:extLst>
              <a:ext uri="{FF2B5EF4-FFF2-40B4-BE49-F238E27FC236}">
                <a16:creationId xmlns:a16="http://schemas.microsoft.com/office/drawing/2014/main" id="{AABBE431-C678-4996-E5AF-EAEC972B0C8C}"/>
              </a:ext>
            </a:extLst>
          </p:cNvPr>
          <p:cNvSpPr txBox="1"/>
          <p:nvPr/>
        </p:nvSpPr>
        <p:spPr>
          <a:xfrm rot="897">
            <a:off x="7565225" y="4745146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86798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" name="Objeto 47">
            <a:extLst>
              <a:ext uri="{FF2B5EF4-FFF2-40B4-BE49-F238E27FC236}">
                <a16:creationId xmlns:a16="http://schemas.microsoft.com/office/drawing/2014/main" id="{8C6F1AE0-EB4E-C24E-E2F0-EBEAC5683AB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1622606"/>
              </p:ext>
            </p:extLst>
          </p:nvPr>
        </p:nvGraphicFramePr>
        <p:xfrm>
          <a:off x="1031875" y="1320800"/>
          <a:ext cx="1312863" cy="130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1498551" imgH="1485900" progId="Excel.Sheet.12">
                  <p:embed/>
                </p:oleObj>
              </mc:Choice>
              <mc:Fallback>
                <p:oleObj name="Worksheet" r:id="rId3" imgW="1498551" imgH="1485900" progId="Excel.Sheet.12">
                  <p:embed/>
                  <p:pic>
                    <p:nvPicPr>
                      <p:cNvPr id="48" name="Objeto 47">
                        <a:extLst>
                          <a:ext uri="{FF2B5EF4-FFF2-40B4-BE49-F238E27FC236}">
                            <a16:creationId xmlns:a16="http://schemas.microsoft.com/office/drawing/2014/main" id="{8C6F1AE0-EB4E-C24E-E2F0-EBEAC5683AB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31875" y="1320800"/>
                        <a:ext cx="1312863" cy="1301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77959B54-B27D-1549-89FC-6A9192F7039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3086665"/>
              </p:ext>
            </p:extLst>
          </p:nvPr>
        </p:nvGraphicFramePr>
        <p:xfrm>
          <a:off x="2577557" y="1306224"/>
          <a:ext cx="1312730" cy="13017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5" imgW="1498551" imgH="1485900" progId="Excel.Sheet.12">
                  <p:embed/>
                </p:oleObj>
              </mc:Choice>
              <mc:Fallback>
                <p:oleObj name="Worksheet" r:id="rId5" imgW="1498551" imgH="1485900" progId="Excel.Sheet.12">
                  <p:embed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77959B54-B27D-1549-89FC-6A9192F7039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577557" y="1306224"/>
                        <a:ext cx="1312730" cy="13017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8CD2B19F-C8BB-BFC2-FEA1-2F4F37CD81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3261729"/>
              </p:ext>
            </p:extLst>
          </p:nvPr>
        </p:nvGraphicFramePr>
        <p:xfrm>
          <a:off x="1038225" y="3092450"/>
          <a:ext cx="1258888" cy="1343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7" imgW="1438451" imgH="1533454" progId="Excel.Sheet.12">
                  <p:embed/>
                </p:oleObj>
              </mc:Choice>
              <mc:Fallback>
                <p:oleObj name="Worksheet" r:id="rId7" imgW="1438451" imgH="1533454" progId="Excel.Sheet.12">
                  <p:embed/>
                  <p:pic>
                    <p:nvPicPr>
                      <p:cNvPr id="6" name="Objeto 5">
                        <a:extLst>
                          <a:ext uri="{FF2B5EF4-FFF2-40B4-BE49-F238E27FC236}">
                            <a16:creationId xmlns:a16="http://schemas.microsoft.com/office/drawing/2014/main" id="{8CD2B19F-C8BB-BFC2-FEA1-2F4F37CD818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038225" y="3092450"/>
                        <a:ext cx="1258888" cy="1343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464E9C03-92E8-98A3-2308-04034D3D877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6577632"/>
              </p:ext>
            </p:extLst>
          </p:nvPr>
        </p:nvGraphicFramePr>
        <p:xfrm>
          <a:off x="4067118" y="1292318"/>
          <a:ext cx="1312730" cy="13017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9" imgW="1498551" imgH="1485900" progId="Excel.Sheet.12">
                  <p:embed/>
                </p:oleObj>
              </mc:Choice>
              <mc:Fallback>
                <p:oleObj name="Worksheet" r:id="rId9" imgW="1498551" imgH="1485900" progId="Excel.Sheet.12">
                  <p:embed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464E9C03-92E8-98A3-2308-04034D3D877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067118" y="1292318"/>
                        <a:ext cx="1312730" cy="13017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614144E1-3C37-5AC4-F68F-4671379ECC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0632087"/>
              </p:ext>
            </p:extLst>
          </p:nvPr>
        </p:nvGraphicFramePr>
        <p:xfrm>
          <a:off x="4033838" y="3119438"/>
          <a:ext cx="1258887" cy="1341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1" imgW="1438451" imgH="1533454" progId="Excel.Sheet.12">
                  <p:embed/>
                </p:oleObj>
              </mc:Choice>
              <mc:Fallback>
                <p:oleObj name="Worksheet" r:id="rId11" imgW="1438451" imgH="1533454" progId="Excel.Sheet.12">
                  <p:embed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614144E1-3C37-5AC4-F68F-4671379ECC1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033838" y="3119438"/>
                        <a:ext cx="1258887" cy="1341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to 8">
            <a:extLst>
              <a:ext uri="{FF2B5EF4-FFF2-40B4-BE49-F238E27FC236}">
                <a16:creationId xmlns:a16="http://schemas.microsoft.com/office/drawing/2014/main" id="{9DD63E2B-9226-CA08-BE6C-0E8869F83DC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2111038"/>
              </p:ext>
            </p:extLst>
          </p:nvPr>
        </p:nvGraphicFramePr>
        <p:xfrm>
          <a:off x="5625896" y="1267782"/>
          <a:ext cx="1312730" cy="13017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3" imgW="1498551" imgH="1485900" progId="Excel.Sheet.12">
                  <p:embed/>
                </p:oleObj>
              </mc:Choice>
              <mc:Fallback>
                <p:oleObj name="Worksheet" r:id="rId13" imgW="1498551" imgH="1485900" progId="Excel.Sheet.12">
                  <p:embed/>
                  <p:pic>
                    <p:nvPicPr>
                      <p:cNvPr id="9" name="Objeto 8">
                        <a:extLst>
                          <a:ext uri="{FF2B5EF4-FFF2-40B4-BE49-F238E27FC236}">
                            <a16:creationId xmlns:a16="http://schemas.microsoft.com/office/drawing/2014/main" id="{9DD63E2B-9226-CA08-BE6C-0E8869F83DC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5625896" y="1267782"/>
                        <a:ext cx="1312730" cy="13017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to 12">
            <a:extLst>
              <a:ext uri="{FF2B5EF4-FFF2-40B4-BE49-F238E27FC236}">
                <a16:creationId xmlns:a16="http://schemas.microsoft.com/office/drawing/2014/main" id="{2E7D766A-32F5-6924-C18D-725F91065B2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5470244"/>
              </p:ext>
            </p:extLst>
          </p:nvPr>
        </p:nvGraphicFramePr>
        <p:xfrm>
          <a:off x="5654675" y="3121025"/>
          <a:ext cx="1258888" cy="1341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5" imgW="1438451" imgH="1533454" progId="Excel.Sheet.12">
                  <p:embed/>
                </p:oleObj>
              </mc:Choice>
              <mc:Fallback>
                <p:oleObj name="Worksheet" r:id="rId15" imgW="1438451" imgH="1533454" progId="Excel.Sheet.12">
                  <p:embed/>
                  <p:pic>
                    <p:nvPicPr>
                      <p:cNvPr id="13" name="Objeto 12">
                        <a:extLst>
                          <a:ext uri="{FF2B5EF4-FFF2-40B4-BE49-F238E27FC236}">
                            <a16:creationId xmlns:a16="http://schemas.microsoft.com/office/drawing/2014/main" id="{2E7D766A-32F5-6924-C18D-725F91065B2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5654675" y="3121025"/>
                        <a:ext cx="1258888" cy="1341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to 14">
            <a:extLst>
              <a:ext uri="{FF2B5EF4-FFF2-40B4-BE49-F238E27FC236}">
                <a16:creationId xmlns:a16="http://schemas.microsoft.com/office/drawing/2014/main" id="{DE043072-C0FE-15F2-E4DE-DAF32CF0980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0788547"/>
              </p:ext>
            </p:extLst>
          </p:nvPr>
        </p:nvGraphicFramePr>
        <p:xfrm>
          <a:off x="2532619" y="3090317"/>
          <a:ext cx="1312863" cy="130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7" imgW="1498551" imgH="1485900" progId="Excel.Sheet.12">
                  <p:embed/>
                </p:oleObj>
              </mc:Choice>
              <mc:Fallback>
                <p:oleObj name="Worksheet" r:id="rId17" imgW="1498551" imgH="1485900" progId="Excel.Sheet.12">
                  <p:embed/>
                  <p:pic>
                    <p:nvPicPr>
                      <p:cNvPr id="15" name="Objeto 14">
                        <a:extLst>
                          <a:ext uri="{FF2B5EF4-FFF2-40B4-BE49-F238E27FC236}">
                            <a16:creationId xmlns:a16="http://schemas.microsoft.com/office/drawing/2014/main" id="{DE043072-C0FE-15F2-E4DE-DAF32CF0980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2532619" y="3090317"/>
                        <a:ext cx="1312863" cy="1301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tângulo 19">
            <a:extLst>
              <a:ext uri="{FF2B5EF4-FFF2-40B4-BE49-F238E27FC236}">
                <a16:creationId xmlns:a16="http://schemas.microsoft.com/office/drawing/2014/main" id="{39B40C94-E86E-3BE6-B5D1-92B8E498450D}"/>
              </a:ext>
            </a:extLst>
          </p:cNvPr>
          <p:cNvSpPr/>
          <p:nvPr/>
        </p:nvSpPr>
        <p:spPr>
          <a:xfrm>
            <a:off x="1130511" y="4486954"/>
            <a:ext cx="1114786" cy="36126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903C1E2F-216F-A6DE-4F10-31C0B45A9BB0}"/>
              </a:ext>
            </a:extLst>
          </p:cNvPr>
          <p:cNvSpPr/>
          <p:nvPr/>
        </p:nvSpPr>
        <p:spPr>
          <a:xfrm>
            <a:off x="4138334" y="4486954"/>
            <a:ext cx="1114786" cy="36126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D6878D81-DCB0-2BBD-DB5F-D337C0993070}"/>
              </a:ext>
            </a:extLst>
          </p:cNvPr>
          <p:cNvSpPr/>
          <p:nvPr/>
        </p:nvSpPr>
        <p:spPr>
          <a:xfrm>
            <a:off x="2631657" y="4486954"/>
            <a:ext cx="1114786" cy="36126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7388CF1D-8488-C763-6623-194A78202ACC}"/>
              </a:ext>
            </a:extLst>
          </p:cNvPr>
          <p:cNvSpPr/>
          <p:nvPr/>
        </p:nvSpPr>
        <p:spPr>
          <a:xfrm>
            <a:off x="5754108" y="4486954"/>
            <a:ext cx="1114786" cy="36126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595C103B-792F-6B80-CC99-004BCA2093F5}"/>
              </a:ext>
            </a:extLst>
          </p:cNvPr>
          <p:cNvSpPr/>
          <p:nvPr/>
        </p:nvSpPr>
        <p:spPr>
          <a:xfrm>
            <a:off x="5704220" y="2657790"/>
            <a:ext cx="1114786" cy="36126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4778DBEB-F879-027E-47BF-E5B1ADB5AF6B}"/>
              </a:ext>
            </a:extLst>
          </p:cNvPr>
          <p:cNvSpPr/>
          <p:nvPr/>
        </p:nvSpPr>
        <p:spPr>
          <a:xfrm>
            <a:off x="4229147" y="2657790"/>
            <a:ext cx="1114786" cy="36126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82E7ABAD-28DA-78AA-49B8-E1B1ADCFC186}"/>
              </a:ext>
            </a:extLst>
          </p:cNvPr>
          <p:cNvSpPr/>
          <p:nvPr/>
        </p:nvSpPr>
        <p:spPr>
          <a:xfrm>
            <a:off x="2730696" y="2657790"/>
            <a:ext cx="1114786" cy="36126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2144BA33-A866-2D9E-8B03-05A0E2E8D842}"/>
              </a:ext>
            </a:extLst>
          </p:cNvPr>
          <p:cNvSpPr/>
          <p:nvPr/>
        </p:nvSpPr>
        <p:spPr>
          <a:xfrm>
            <a:off x="1130511" y="2657790"/>
            <a:ext cx="1114786" cy="36126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8DE5722A-E247-B9BF-521D-540A94F3752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383273" y="264571"/>
            <a:ext cx="511629" cy="500743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1E845BF4-21AB-7055-CED4-D1F02412BFEB}"/>
              </a:ext>
            </a:extLst>
          </p:cNvPr>
          <p:cNvSpPr txBox="1"/>
          <p:nvPr/>
        </p:nvSpPr>
        <p:spPr>
          <a:xfrm>
            <a:off x="249098" y="514943"/>
            <a:ext cx="83412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rgbClr val="7030A0"/>
                </a:solidFill>
              </a:rPr>
              <a:t>2. </a:t>
            </a:r>
            <a:r>
              <a:rPr lang="pt-BR" sz="1600" dirty="0">
                <a:solidFill>
                  <a:schemeClr val="tx1"/>
                </a:solidFill>
              </a:rPr>
              <a:t>PINTE OU CIRCULE O RESULTADO CORRETO, NO QUADRINHO. DEPOIS,ESCREVA A SOMA DA DEZENA E DA UNIDADE NO QUADRO, CONFORME O EXEMPLO.</a:t>
            </a:r>
          </a:p>
        </p:txBody>
      </p:sp>
      <p:sp>
        <p:nvSpPr>
          <p:cNvPr id="5" name="Google Shape;150;p10">
            <a:extLst>
              <a:ext uri="{FF2B5EF4-FFF2-40B4-BE49-F238E27FC236}">
                <a16:creationId xmlns:a16="http://schemas.microsoft.com/office/drawing/2014/main" id="{5B0F1956-8206-5C1B-D7B1-06FDFE21DAD5}"/>
              </a:ext>
            </a:extLst>
          </p:cNvPr>
          <p:cNvSpPr txBox="1"/>
          <p:nvPr/>
        </p:nvSpPr>
        <p:spPr>
          <a:xfrm rot="897">
            <a:off x="7582003" y="4610409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57E85F8F-B065-9C09-9456-F934535A8280}"/>
              </a:ext>
            </a:extLst>
          </p:cNvPr>
          <p:cNvSpPr txBox="1"/>
          <p:nvPr/>
        </p:nvSpPr>
        <p:spPr>
          <a:xfrm>
            <a:off x="1130511" y="2677879"/>
            <a:ext cx="1161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10 + 2 = 12</a:t>
            </a:r>
          </a:p>
        </p:txBody>
      </p:sp>
      <p:sp>
        <p:nvSpPr>
          <p:cNvPr id="11" name="Fluxograma: Conector 10">
            <a:extLst>
              <a:ext uri="{FF2B5EF4-FFF2-40B4-BE49-F238E27FC236}">
                <a16:creationId xmlns:a16="http://schemas.microsoft.com/office/drawing/2014/main" id="{5698367D-A799-34FC-CBBE-DD6E3ECF4A70}"/>
              </a:ext>
            </a:extLst>
          </p:cNvPr>
          <p:cNvSpPr/>
          <p:nvPr/>
        </p:nvSpPr>
        <p:spPr>
          <a:xfrm>
            <a:off x="1241455" y="2439589"/>
            <a:ext cx="205483" cy="215757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95545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" name="Objeto 47">
            <a:extLst>
              <a:ext uri="{FF2B5EF4-FFF2-40B4-BE49-F238E27FC236}">
                <a16:creationId xmlns:a16="http://schemas.microsoft.com/office/drawing/2014/main" id="{8C6F1AE0-EB4E-C24E-E2F0-EBEAC5683AB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8805858"/>
              </p:ext>
            </p:extLst>
          </p:nvPr>
        </p:nvGraphicFramePr>
        <p:xfrm>
          <a:off x="1031539" y="1321235"/>
          <a:ext cx="1312730" cy="13017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1498551" imgH="1485900" progId="Excel.Sheet.12">
                  <p:embed/>
                </p:oleObj>
              </mc:Choice>
              <mc:Fallback>
                <p:oleObj name="Worksheet" r:id="rId3" imgW="1498551" imgH="1485900" progId="Excel.Sheet.12">
                  <p:embed/>
                  <p:pic>
                    <p:nvPicPr>
                      <p:cNvPr id="48" name="Objeto 47">
                        <a:extLst>
                          <a:ext uri="{FF2B5EF4-FFF2-40B4-BE49-F238E27FC236}">
                            <a16:creationId xmlns:a16="http://schemas.microsoft.com/office/drawing/2014/main" id="{8C6F1AE0-EB4E-C24E-E2F0-EBEAC5683AB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31539" y="1321235"/>
                        <a:ext cx="1312730" cy="13017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77959B54-B27D-1549-89FC-6A9192F7039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9811919"/>
              </p:ext>
            </p:extLst>
          </p:nvPr>
        </p:nvGraphicFramePr>
        <p:xfrm>
          <a:off x="2577557" y="1306217"/>
          <a:ext cx="1312730" cy="13017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5" imgW="1498551" imgH="1485900" progId="Excel.Sheet.12">
                  <p:embed/>
                </p:oleObj>
              </mc:Choice>
              <mc:Fallback>
                <p:oleObj name="Worksheet" r:id="rId5" imgW="1498551" imgH="1485900" progId="Excel.Sheet.12">
                  <p:embed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77959B54-B27D-1549-89FC-6A9192F7039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577557" y="1306217"/>
                        <a:ext cx="1312730" cy="13017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8CD2B19F-C8BB-BFC2-FEA1-2F4F37CD81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5516687"/>
              </p:ext>
            </p:extLst>
          </p:nvPr>
        </p:nvGraphicFramePr>
        <p:xfrm>
          <a:off x="1031539" y="3118707"/>
          <a:ext cx="1312863" cy="1300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7" imgW="1498551" imgH="1485900" progId="Excel.Sheet.12">
                  <p:embed/>
                </p:oleObj>
              </mc:Choice>
              <mc:Fallback>
                <p:oleObj name="Worksheet" r:id="rId7" imgW="1498551" imgH="1485900" progId="Excel.Sheet.12">
                  <p:embed/>
                  <p:pic>
                    <p:nvPicPr>
                      <p:cNvPr id="6" name="Objeto 5">
                        <a:extLst>
                          <a:ext uri="{FF2B5EF4-FFF2-40B4-BE49-F238E27FC236}">
                            <a16:creationId xmlns:a16="http://schemas.microsoft.com/office/drawing/2014/main" id="{8CD2B19F-C8BB-BFC2-FEA1-2F4F37CD818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031539" y="3118707"/>
                        <a:ext cx="1312863" cy="13001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464E9C03-92E8-98A3-2308-04034D3D877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481217"/>
              </p:ext>
            </p:extLst>
          </p:nvPr>
        </p:nvGraphicFramePr>
        <p:xfrm>
          <a:off x="4067118" y="1292311"/>
          <a:ext cx="1312730" cy="13017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9" imgW="1498551" imgH="1485900" progId="Excel.Sheet.12">
                  <p:embed/>
                </p:oleObj>
              </mc:Choice>
              <mc:Fallback>
                <p:oleObj name="Worksheet" r:id="rId9" imgW="1498551" imgH="1485900" progId="Excel.Sheet.12">
                  <p:embed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464E9C03-92E8-98A3-2308-04034D3D877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067118" y="1292311"/>
                        <a:ext cx="1312730" cy="13017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614144E1-3C37-5AC4-F68F-4671379ECC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9401563"/>
              </p:ext>
            </p:extLst>
          </p:nvPr>
        </p:nvGraphicFramePr>
        <p:xfrm>
          <a:off x="4067118" y="3078348"/>
          <a:ext cx="1258887" cy="1341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1" imgW="1438451" imgH="1533454" progId="Excel.Sheet.12">
                  <p:embed/>
                </p:oleObj>
              </mc:Choice>
              <mc:Fallback>
                <p:oleObj name="Worksheet" r:id="rId11" imgW="1438451" imgH="1533454" progId="Excel.Sheet.12">
                  <p:embed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614144E1-3C37-5AC4-F68F-4671379ECC1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067118" y="3078348"/>
                        <a:ext cx="1258887" cy="1341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to 8">
            <a:extLst>
              <a:ext uri="{FF2B5EF4-FFF2-40B4-BE49-F238E27FC236}">
                <a16:creationId xmlns:a16="http://schemas.microsoft.com/office/drawing/2014/main" id="{9DD63E2B-9226-CA08-BE6C-0E8869F83DC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7914282"/>
              </p:ext>
            </p:extLst>
          </p:nvPr>
        </p:nvGraphicFramePr>
        <p:xfrm>
          <a:off x="5625896" y="1267775"/>
          <a:ext cx="1312730" cy="13017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3" imgW="1498551" imgH="1485900" progId="Excel.Sheet.12">
                  <p:embed/>
                </p:oleObj>
              </mc:Choice>
              <mc:Fallback>
                <p:oleObj name="Worksheet" r:id="rId13" imgW="1498551" imgH="1485900" progId="Excel.Sheet.12">
                  <p:embed/>
                  <p:pic>
                    <p:nvPicPr>
                      <p:cNvPr id="9" name="Objeto 8">
                        <a:extLst>
                          <a:ext uri="{FF2B5EF4-FFF2-40B4-BE49-F238E27FC236}">
                            <a16:creationId xmlns:a16="http://schemas.microsoft.com/office/drawing/2014/main" id="{9DD63E2B-9226-CA08-BE6C-0E8869F83DC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5625896" y="1267775"/>
                        <a:ext cx="1312730" cy="13017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to 12">
            <a:extLst>
              <a:ext uri="{FF2B5EF4-FFF2-40B4-BE49-F238E27FC236}">
                <a16:creationId xmlns:a16="http://schemas.microsoft.com/office/drawing/2014/main" id="{2E7D766A-32F5-6924-C18D-725F91065B2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8745729"/>
              </p:ext>
            </p:extLst>
          </p:nvPr>
        </p:nvGraphicFramePr>
        <p:xfrm>
          <a:off x="5698484" y="3088800"/>
          <a:ext cx="1258888" cy="1341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5" imgW="1438451" imgH="1533454" progId="Excel.Sheet.12">
                  <p:embed/>
                </p:oleObj>
              </mc:Choice>
              <mc:Fallback>
                <p:oleObj name="Worksheet" r:id="rId15" imgW="1438451" imgH="1533454" progId="Excel.Sheet.12">
                  <p:embed/>
                  <p:pic>
                    <p:nvPicPr>
                      <p:cNvPr id="13" name="Objeto 12">
                        <a:extLst>
                          <a:ext uri="{FF2B5EF4-FFF2-40B4-BE49-F238E27FC236}">
                            <a16:creationId xmlns:a16="http://schemas.microsoft.com/office/drawing/2014/main" id="{2E7D766A-32F5-6924-C18D-725F91065B2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5698484" y="3088800"/>
                        <a:ext cx="1258888" cy="1341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to 14">
            <a:extLst>
              <a:ext uri="{FF2B5EF4-FFF2-40B4-BE49-F238E27FC236}">
                <a16:creationId xmlns:a16="http://schemas.microsoft.com/office/drawing/2014/main" id="{DE043072-C0FE-15F2-E4DE-DAF32CF0980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2730202"/>
              </p:ext>
            </p:extLst>
          </p:nvPr>
        </p:nvGraphicFramePr>
        <p:xfrm>
          <a:off x="2532619" y="3090310"/>
          <a:ext cx="1312863" cy="130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7" imgW="1498551" imgH="1485900" progId="Excel.Sheet.12">
                  <p:embed/>
                </p:oleObj>
              </mc:Choice>
              <mc:Fallback>
                <p:oleObj name="Worksheet" r:id="rId17" imgW="1498551" imgH="1485900" progId="Excel.Sheet.12">
                  <p:embed/>
                  <p:pic>
                    <p:nvPicPr>
                      <p:cNvPr id="15" name="Objeto 14">
                        <a:extLst>
                          <a:ext uri="{FF2B5EF4-FFF2-40B4-BE49-F238E27FC236}">
                            <a16:creationId xmlns:a16="http://schemas.microsoft.com/office/drawing/2014/main" id="{DE043072-C0FE-15F2-E4DE-DAF32CF0980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2532619" y="3090310"/>
                        <a:ext cx="1312863" cy="1301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tângulo 19">
            <a:extLst>
              <a:ext uri="{FF2B5EF4-FFF2-40B4-BE49-F238E27FC236}">
                <a16:creationId xmlns:a16="http://schemas.microsoft.com/office/drawing/2014/main" id="{39B40C94-E86E-3BE6-B5D1-92B8E498450D}"/>
              </a:ext>
            </a:extLst>
          </p:cNvPr>
          <p:cNvSpPr/>
          <p:nvPr/>
        </p:nvSpPr>
        <p:spPr>
          <a:xfrm>
            <a:off x="1130511" y="4486947"/>
            <a:ext cx="1114786" cy="36126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903C1E2F-216F-A6DE-4F10-31C0B45A9BB0}"/>
              </a:ext>
            </a:extLst>
          </p:cNvPr>
          <p:cNvSpPr/>
          <p:nvPr/>
        </p:nvSpPr>
        <p:spPr>
          <a:xfrm>
            <a:off x="4099925" y="4486947"/>
            <a:ext cx="1114786" cy="36126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D6878D81-DCB0-2BBD-DB5F-D337C0993070}"/>
              </a:ext>
            </a:extLst>
          </p:cNvPr>
          <p:cNvSpPr/>
          <p:nvPr/>
        </p:nvSpPr>
        <p:spPr>
          <a:xfrm>
            <a:off x="2631657" y="4486947"/>
            <a:ext cx="1114786" cy="36126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7388CF1D-8488-C763-6623-194A78202ACC}"/>
              </a:ext>
            </a:extLst>
          </p:cNvPr>
          <p:cNvSpPr/>
          <p:nvPr/>
        </p:nvSpPr>
        <p:spPr>
          <a:xfrm>
            <a:off x="5754108" y="4486947"/>
            <a:ext cx="1114786" cy="36126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595C103B-792F-6B80-CC99-004BCA2093F5}"/>
              </a:ext>
            </a:extLst>
          </p:cNvPr>
          <p:cNvSpPr/>
          <p:nvPr/>
        </p:nvSpPr>
        <p:spPr>
          <a:xfrm>
            <a:off x="5704220" y="2631484"/>
            <a:ext cx="1114786" cy="36126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4778DBEB-F879-027E-47BF-E5B1ADB5AF6B}"/>
              </a:ext>
            </a:extLst>
          </p:cNvPr>
          <p:cNvSpPr/>
          <p:nvPr/>
        </p:nvSpPr>
        <p:spPr>
          <a:xfrm>
            <a:off x="4229147" y="2637159"/>
            <a:ext cx="1114786" cy="36126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82E7ABAD-28DA-78AA-49B8-E1B1ADCFC186}"/>
              </a:ext>
            </a:extLst>
          </p:cNvPr>
          <p:cNvSpPr/>
          <p:nvPr/>
        </p:nvSpPr>
        <p:spPr>
          <a:xfrm>
            <a:off x="2730696" y="2651136"/>
            <a:ext cx="1114786" cy="36126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2144BA33-A866-2D9E-8B03-05A0E2E8D842}"/>
              </a:ext>
            </a:extLst>
          </p:cNvPr>
          <p:cNvSpPr/>
          <p:nvPr/>
        </p:nvSpPr>
        <p:spPr>
          <a:xfrm>
            <a:off x="1130511" y="2651136"/>
            <a:ext cx="1114786" cy="36126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BAD2F35B-E7CE-DFB8-8714-13FD3BBF4C38}"/>
              </a:ext>
            </a:extLst>
          </p:cNvPr>
          <p:cNvSpPr txBox="1"/>
          <p:nvPr/>
        </p:nvSpPr>
        <p:spPr>
          <a:xfrm>
            <a:off x="1820389" y="167579"/>
            <a:ext cx="2519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CORREÇÃO</a:t>
            </a:r>
          </a:p>
        </p:txBody>
      </p:sp>
      <p:sp>
        <p:nvSpPr>
          <p:cNvPr id="5" name="Fluxograma: Conector 4">
            <a:extLst>
              <a:ext uri="{FF2B5EF4-FFF2-40B4-BE49-F238E27FC236}">
                <a16:creationId xmlns:a16="http://schemas.microsoft.com/office/drawing/2014/main" id="{030B699A-055F-B191-69C6-6160E27ECF5E}"/>
              </a:ext>
            </a:extLst>
          </p:cNvPr>
          <p:cNvSpPr/>
          <p:nvPr/>
        </p:nvSpPr>
        <p:spPr>
          <a:xfrm>
            <a:off x="1241455" y="2439589"/>
            <a:ext cx="205483" cy="215757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Fluxograma: Conector 9">
            <a:extLst>
              <a:ext uri="{FF2B5EF4-FFF2-40B4-BE49-F238E27FC236}">
                <a16:creationId xmlns:a16="http://schemas.microsoft.com/office/drawing/2014/main" id="{840908C6-4E10-CE98-C072-159E8EDF1516}"/>
              </a:ext>
            </a:extLst>
          </p:cNvPr>
          <p:cNvSpPr/>
          <p:nvPr/>
        </p:nvSpPr>
        <p:spPr>
          <a:xfrm>
            <a:off x="3621875" y="2415727"/>
            <a:ext cx="205483" cy="215757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Fluxograma: Conector 11">
            <a:extLst>
              <a:ext uri="{FF2B5EF4-FFF2-40B4-BE49-F238E27FC236}">
                <a16:creationId xmlns:a16="http://schemas.microsoft.com/office/drawing/2014/main" id="{98A90487-5177-2773-892D-5D2EC95BB79B}"/>
              </a:ext>
            </a:extLst>
          </p:cNvPr>
          <p:cNvSpPr/>
          <p:nvPr/>
        </p:nvSpPr>
        <p:spPr>
          <a:xfrm>
            <a:off x="2073325" y="4189834"/>
            <a:ext cx="205483" cy="215757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Fluxograma: Conector 13">
            <a:extLst>
              <a:ext uri="{FF2B5EF4-FFF2-40B4-BE49-F238E27FC236}">
                <a16:creationId xmlns:a16="http://schemas.microsoft.com/office/drawing/2014/main" id="{E1F69287-8177-1CEE-2364-AEDE3AE2FB12}"/>
              </a:ext>
            </a:extLst>
          </p:cNvPr>
          <p:cNvSpPr/>
          <p:nvPr/>
        </p:nvSpPr>
        <p:spPr>
          <a:xfrm>
            <a:off x="3185347" y="4183312"/>
            <a:ext cx="205483" cy="215757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Fluxograma: Conector 15">
            <a:extLst>
              <a:ext uri="{FF2B5EF4-FFF2-40B4-BE49-F238E27FC236}">
                <a16:creationId xmlns:a16="http://schemas.microsoft.com/office/drawing/2014/main" id="{9F13942C-4DB7-266C-0DDD-9A7C11CE086B}"/>
              </a:ext>
            </a:extLst>
          </p:cNvPr>
          <p:cNvSpPr/>
          <p:nvPr/>
        </p:nvSpPr>
        <p:spPr>
          <a:xfrm>
            <a:off x="5051689" y="4203111"/>
            <a:ext cx="205483" cy="215757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Fluxograma: Conector 16">
            <a:extLst>
              <a:ext uri="{FF2B5EF4-FFF2-40B4-BE49-F238E27FC236}">
                <a16:creationId xmlns:a16="http://schemas.microsoft.com/office/drawing/2014/main" id="{89040852-C3F7-0A14-D24B-C668D06C0EDB}"/>
              </a:ext>
            </a:extLst>
          </p:cNvPr>
          <p:cNvSpPr/>
          <p:nvPr/>
        </p:nvSpPr>
        <p:spPr>
          <a:xfrm>
            <a:off x="5900758" y="4203112"/>
            <a:ext cx="205483" cy="215757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Fluxograma: Conector 17">
            <a:extLst>
              <a:ext uri="{FF2B5EF4-FFF2-40B4-BE49-F238E27FC236}">
                <a16:creationId xmlns:a16="http://schemas.microsoft.com/office/drawing/2014/main" id="{5809ED31-E4A8-D44D-1D82-90D3768F551C}"/>
              </a:ext>
            </a:extLst>
          </p:cNvPr>
          <p:cNvSpPr/>
          <p:nvPr/>
        </p:nvSpPr>
        <p:spPr>
          <a:xfrm>
            <a:off x="4746009" y="2392009"/>
            <a:ext cx="205483" cy="215757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Fluxograma: Conector 27">
            <a:extLst>
              <a:ext uri="{FF2B5EF4-FFF2-40B4-BE49-F238E27FC236}">
                <a16:creationId xmlns:a16="http://schemas.microsoft.com/office/drawing/2014/main" id="{51BECA01-6946-4F43-47B4-1D9FA21ECDE2}"/>
              </a:ext>
            </a:extLst>
          </p:cNvPr>
          <p:cNvSpPr/>
          <p:nvPr/>
        </p:nvSpPr>
        <p:spPr>
          <a:xfrm>
            <a:off x="6297997" y="2389603"/>
            <a:ext cx="205483" cy="215757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D94B96D1-5822-F883-F49F-28F3A04D0C50}"/>
              </a:ext>
            </a:extLst>
          </p:cNvPr>
          <p:cNvSpPr txBox="1"/>
          <p:nvPr/>
        </p:nvSpPr>
        <p:spPr>
          <a:xfrm>
            <a:off x="1130511" y="2677879"/>
            <a:ext cx="1161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10 + 2 = 12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C7972A75-0085-CD0F-D492-EBE72FF4E68B}"/>
              </a:ext>
            </a:extLst>
          </p:cNvPr>
          <p:cNvSpPr txBox="1"/>
          <p:nvPr/>
        </p:nvSpPr>
        <p:spPr>
          <a:xfrm>
            <a:off x="5754108" y="4513690"/>
            <a:ext cx="1161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10 + 8 = 18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85ABA547-0649-8EAE-0DEE-81106DC4E9E1}"/>
              </a:ext>
            </a:extLst>
          </p:cNvPr>
          <p:cNvSpPr txBox="1"/>
          <p:nvPr/>
        </p:nvSpPr>
        <p:spPr>
          <a:xfrm>
            <a:off x="1148356" y="4513690"/>
            <a:ext cx="1161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10 + 7= 17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EA932C62-FCAB-6984-DCBE-A038ECD50B5F}"/>
              </a:ext>
            </a:extLst>
          </p:cNvPr>
          <p:cNvSpPr txBox="1"/>
          <p:nvPr/>
        </p:nvSpPr>
        <p:spPr>
          <a:xfrm>
            <a:off x="2604737" y="4513690"/>
            <a:ext cx="1161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10 + 3 = 13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6641BB36-7D4A-2A7E-9780-610AA3141B4D}"/>
              </a:ext>
            </a:extLst>
          </p:cNvPr>
          <p:cNvSpPr txBox="1"/>
          <p:nvPr/>
        </p:nvSpPr>
        <p:spPr>
          <a:xfrm>
            <a:off x="5698484" y="2677879"/>
            <a:ext cx="1161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10 + 5 = 15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F3B41555-285C-700B-FAA9-45A7D0797866}"/>
              </a:ext>
            </a:extLst>
          </p:cNvPr>
          <p:cNvSpPr txBox="1"/>
          <p:nvPr/>
        </p:nvSpPr>
        <p:spPr>
          <a:xfrm>
            <a:off x="4176977" y="2677879"/>
            <a:ext cx="1161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10 + 4 = 14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AE50A984-A0AE-8FFC-6F99-D715C4D3315C}"/>
              </a:ext>
            </a:extLst>
          </p:cNvPr>
          <p:cNvSpPr txBox="1"/>
          <p:nvPr/>
        </p:nvSpPr>
        <p:spPr>
          <a:xfrm>
            <a:off x="2707640" y="2677879"/>
            <a:ext cx="1161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10 + 6 = 16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2F1A1788-E1EB-42A5-26C1-4A8FD4C404D5}"/>
              </a:ext>
            </a:extLst>
          </p:cNvPr>
          <p:cNvSpPr txBox="1"/>
          <p:nvPr/>
        </p:nvSpPr>
        <p:spPr>
          <a:xfrm>
            <a:off x="4082905" y="4513690"/>
            <a:ext cx="12144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10 + 10 = 20</a:t>
            </a:r>
          </a:p>
        </p:txBody>
      </p:sp>
      <p:pic>
        <p:nvPicPr>
          <p:cNvPr id="39" name="Google Shape;213;p24">
            <a:extLst>
              <a:ext uri="{FF2B5EF4-FFF2-40B4-BE49-F238E27FC236}">
                <a16:creationId xmlns:a16="http://schemas.microsoft.com/office/drawing/2014/main" id="{5D7F108E-81ED-4ED0-8DDD-9921BEC26315}"/>
              </a:ext>
            </a:extLst>
          </p:cNvPr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8503358" y="257926"/>
            <a:ext cx="424543" cy="4789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50;p10">
            <a:extLst>
              <a:ext uri="{FF2B5EF4-FFF2-40B4-BE49-F238E27FC236}">
                <a16:creationId xmlns:a16="http://schemas.microsoft.com/office/drawing/2014/main" id="{5E903139-6671-9E3B-F410-804847AA66B4}"/>
              </a:ext>
            </a:extLst>
          </p:cNvPr>
          <p:cNvSpPr txBox="1"/>
          <p:nvPr/>
        </p:nvSpPr>
        <p:spPr>
          <a:xfrm rot="897">
            <a:off x="7540717" y="4705124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E77E3E7-4551-C196-531A-ED16B84016A6}"/>
              </a:ext>
            </a:extLst>
          </p:cNvPr>
          <p:cNvSpPr txBox="1"/>
          <p:nvPr/>
        </p:nvSpPr>
        <p:spPr>
          <a:xfrm>
            <a:off x="249098" y="514943"/>
            <a:ext cx="83412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rgbClr val="7030A0"/>
                </a:solidFill>
              </a:rPr>
              <a:t>2. </a:t>
            </a:r>
            <a:r>
              <a:rPr lang="pt-BR" sz="1600" dirty="0">
                <a:solidFill>
                  <a:schemeClr val="tx1"/>
                </a:solidFill>
              </a:rPr>
              <a:t>PINTE OU CIRCULE O RESULTADO CORRETO, NO QUADRINHO. DEPOIS,ESCREVA A SOMA DA DEZENA E DA UNIDADE NO QUADRO, CONFORME O EXEMPLO.</a:t>
            </a:r>
          </a:p>
        </p:txBody>
      </p:sp>
    </p:spTree>
    <p:extLst>
      <p:ext uri="{BB962C8B-B14F-4D97-AF65-F5344CB8AC3E}">
        <p14:creationId xmlns:p14="http://schemas.microsoft.com/office/powerpoint/2010/main" val="290194696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5" ma:contentTypeDescription="Crie um novo documento." ma:contentTypeScope="" ma:versionID="8be0c53f8159811f2ebfb5b8c4e5c077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5a24e8a8d305135857aa5cc5cf0c6ecb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00c5b6-cec6-4932-ab65-4424302d85df">
      <Terms xmlns="http://schemas.microsoft.com/office/infopath/2007/PartnerControls"/>
    </lcf76f155ced4ddcb4097134ff3c332f>
    <TaxCatchAll xmlns="6fbeb102-8e9f-472b-adc1-a7108b369a00" xsi:nil="true"/>
  </documentManagement>
</p:properties>
</file>

<file path=customXml/itemProps1.xml><?xml version="1.0" encoding="utf-8"?>
<ds:datastoreItem xmlns:ds="http://schemas.openxmlformats.org/officeDocument/2006/customXml" ds:itemID="{1031BCB6-CE9E-4D8C-80BB-E7D0CD37B7BB}"/>
</file>

<file path=customXml/itemProps2.xml><?xml version="1.0" encoding="utf-8"?>
<ds:datastoreItem xmlns:ds="http://schemas.openxmlformats.org/officeDocument/2006/customXml" ds:itemID="{E029A83F-7CCB-47D1-B3D9-332452A05CE9}"/>
</file>

<file path=customXml/itemProps3.xml><?xml version="1.0" encoding="utf-8"?>
<ds:datastoreItem xmlns:ds="http://schemas.openxmlformats.org/officeDocument/2006/customXml" ds:itemID="{D1964108-1376-4F70-A064-236986D043E3}"/>
</file>

<file path=docProps/app.xml><?xml version="1.0" encoding="utf-8"?>
<Properties xmlns="http://schemas.openxmlformats.org/officeDocument/2006/extended-properties" xmlns:vt="http://schemas.openxmlformats.org/officeDocument/2006/docPropsVTypes">
  <TotalTime>2054</TotalTime>
  <Words>1344</Words>
  <Application>Microsoft Office PowerPoint</Application>
  <PresentationFormat>Apresentação na tela (16:9)</PresentationFormat>
  <Paragraphs>313</Paragraphs>
  <Slides>19</Slides>
  <Notes>19</Notes>
  <HiddenSlides>0</HiddenSlides>
  <MMClips>0</MMClips>
  <ScaleCrop>false</ScaleCrop>
  <HeadingPairs>
    <vt:vector size="8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7" baseType="lpstr">
      <vt:lpstr>Lato</vt:lpstr>
      <vt:lpstr>Grandstander SemiBold</vt:lpstr>
      <vt:lpstr>Grandstander</vt:lpstr>
      <vt:lpstr>Wingdings</vt:lpstr>
      <vt:lpstr>Arial</vt:lpstr>
      <vt:lpstr>Grandstander Medium</vt:lpstr>
      <vt:lpstr>Simple Light</vt:lpstr>
      <vt:lpstr>Worksheet</vt:lpstr>
      <vt:lpstr>Apresentação do PowerPoint</vt:lpstr>
      <vt:lpstr>Apresentação do PowerPoint</vt:lpstr>
      <vt:lpstr>      CONVERSE COM A TURMA</vt:lpstr>
      <vt:lpstr>EM GRUPO, ORGANIZE TRÊS CARTÕES E FORME  TRÊS NÚMEROS DIFERENTES.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CORREÇÃO</vt:lpstr>
      <vt:lpstr>Apresentação do PowerPoint</vt:lpstr>
      <vt:lpstr>CORREÇÃO</vt:lpstr>
      <vt:lpstr>Apresentação do PowerPoint</vt:lpstr>
      <vt:lpstr>CORREÇÃO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Viviane Da Costa Batista Pereira</dc:creator>
  <cp:lastModifiedBy>Viviane Da Costa Batista Pereira</cp:lastModifiedBy>
  <cp:revision>35</cp:revision>
  <dcterms:modified xsi:type="dcterms:W3CDTF">2024-11-22T18:08:00Z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