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0" r:id="rId3"/>
    <p:sldId id="258" r:id="rId4"/>
    <p:sldId id="259" r:id="rId5"/>
    <p:sldId id="260" r:id="rId6"/>
    <p:sldId id="282" r:id="rId7"/>
    <p:sldId id="292" r:id="rId8"/>
    <p:sldId id="281" r:id="rId9"/>
    <p:sldId id="273" r:id="rId10"/>
    <p:sldId id="283" r:id="rId11"/>
    <p:sldId id="274" r:id="rId12"/>
    <p:sldId id="284" r:id="rId13"/>
    <p:sldId id="286" r:id="rId14"/>
    <p:sldId id="275" r:id="rId15"/>
    <p:sldId id="277" r:id="rId16"/>
    <p:sldId id="287" r:id="rId17"/>
    <p:sldId id="278" r:id="rId18"/>
    <p:sldId id="288" r:id="rId19"/>
    <p:sldId id="263" r:id="rId20"/>
    <p:sldId id="265" r:id="rId21"/>
    <p:sldId id="266" r:id="rId22"/>
    <p:sldId id="268" r:id="rId23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25"/>
      <p:bold r:id="rId26"/>
      <p:italic r:id="rId27"/>
      <p:boldItalic r:id="rId28"/>
    </p:embeddedFont>
    <p:embeddedFont>
      <p:font typeface="Grandstander" panose="020B0604020202020204" charset="0"/>
      <p:regular r:id="rId29"/>
      <p:bold r:id="rId30"/>
      <p:italic r:id="rId31"/>
      <p:boldItalic r:id="rId32"/>
    </p:embeddedFont>
    <p:embeddedFont>
      <p:font typeface="Grandstander Medium" panose="020B0604020202020204" charset="0"/>
      <p:regular r:id="rId33"/>
      <p:bold r:id="rId34"/>
      <p:italic r:id="rId35"/>
      <p:boldItalic r:id="rId36"/>
    </p:embeddedFont>
    <p:embeddedFont>
      <p:font typeface="Grandstander SemiBold" panose="020B0604020202020204" charset="0"/>
      <p:regular r:id="rId37"/>
      <p:bold r:id="rId38"/>
      <p:italic r:id="rId39"/>
      <p:boldItalic r:id="rId40"/>
    </p:embeddedFont>
    <p:embeddedFont>
      <p:font typeface="Lato" panose="020F0502020204030203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ik8+S/cBXA7ijFpoP+JAVP54KW0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4738BC-9AFF-63C4-0E07-9953C3E63EB4}" name="Laiz Colosovski" initials="LC" userId="43c28164ddd61d2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2706EA-6F46-4A0D-B81F-455CEC2F9B11}">
  <a:tblStyle styleId="{7E2706EA-6F46-4A0D-B81F-455CEC2F9B1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81864" autoAdjust="0"/>
  </p:normalViewPr>
  <p:slideViewPr>
    <p:cSldViewPr snapToGrid="0">
      <p:cViewPr varScale="1">
        <p:scale>
          <a:sx n="115" d="100"/>
          <a:sy n="115" d="100"/>
        </p:scale>
        <p:origin x="1518" y="96"/>
      </p:cViewPr>
      <p:guideLst>
        <p:guide orient="horz" pos="162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55" Type="http://customschemas.google.com/relationships/presentationmetadata" Target="metadata"/><Relationship Id="rId63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56" Type="http://schemas.openxmlformats.org/officeDocument/2006/relationships/presProps" Target="presProps.xml"/><Relationship Id="rId64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62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57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41395000-8CE4-4D9E-A5D2-B2071EA0128B}"/>
    <pc:docChg chg="custSel modSld">
      <pc:chgData name="Viviane Da Costa Batista Pereira" userId="b305db61-b707-4b19-b05e-6db442671656" providerId="ADAL" clId="{41395000-8CE4-4D9E-A5D2-B2071EA0128B}" dt="2024-11-22T18:11:56.319" v="179" actId="6549"/>
      <pc:docMkLst>
        <pc:docMk/>
      </pc:docMkLst>
      <pc:sldChg chg="modNotesTx">
        <pc:chgData name="Viviane Da Costa Batista Pereira" userId="b305db61-b707-4b19-b05e-6db442671656" providerId="ADAL" clId="{41395000-8CE4-4D9E-A5D2-B2071EA0128B}" dt="2024-11-22T18:10:00.405" v="67" actId="20577"/>
        <pc:sldMkLst>
          <pc:docMk/>
          <pc:sldMk cId="0" sldId="258"/>
        </pc:sldMkLst>
      </pc:sldChg>
      <pc:sldChg chg="modNotesTx">
        <pc:chgData name="Viviane Da Costa Batista Pereira" userId="b305db61-b707-4b19-b05e-6db442671656" providerId="ADAL" clId="{41395000-8CE4-4D9E-A5D2-B2071EA0128B}" dt="2024-11-22T18:11:48.797" v="178" actId="33524"/>
        <pc:sldMkLst>
          <pc:docMk/>
          <pc:sldMk cId="0" sldId="260"/>
        </pc:sldMkLst>
      </pc:sldChg>
      <pc:sldChg chg="modNotesTx">
        <pc:chgData name="Viviane Da Costa Batista Pereira" userId="b305db61-b707-4b19-b05e-6db442671656" providerId="ADAL" clId="{41395000-8CE4-4D9E-A5D2-B2071EA0128B}" dt="2024-11-22T18:11:56.319" v="179" actId="6549"/>
        <pc:sldMkLst>
          <pc:docMk/>
          <pc:sldMk cId="1799702309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0405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esta atividade, os estudantes devem preencher as lacunas com os números que estão faltando. Peça a eles que discutam e descrevam a regra dessa sequência (os números das sequências estão de 1 em 1).</a:t>
            </a:r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9982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1185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essa atividade, os estudantes devem preencher a sequência com números de 1 em 1, até o número 40. Peça a eles que discutam e descrevam a regra dessa sequência (os números das sequências estão de 1 em 1).</a:t>
            </a: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5059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7298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essa atividade, os estudantes devem preencher a sequência com números de 2 em 2, até o número 90. Peça a eles que discutam e descreverem a regra dessa sequência (os números das sequências estão de 2 em 2).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8199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1404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essa atividade, os estudantes devem preencher a sequência com números de 2 em 2 até o número 36. Peça a eles para que descrevam a regra dessa sequência (os números das sequências estão de 2 em 2).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13306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7468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/>
            </a:b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docs-Calibri"/>
              </a:rPr>
              <a:t>(</a:t>
            </a: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EF02MA01) Comparar e ordenar números naturais (até a ordem de centenas) pela compreensão de características do sistema de numeração decimal (valor posicional e função do zero).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(EF02MA09) Construir sequências de números naturais em ordem crescente ou decrescente a partir de um número qualquer, utilizando uma regularidade estabelecida.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 dirty="0"/>
            </a:b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17246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Use a animação do slide para apresentar as questões.</a:t>
            </a:r>
            <a:endParaRPr dirty="0"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Agrupe os estudantes (quatro estudantes por grupo). Providencie com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antecedência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um conjunto de cartelas numéricas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0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50, 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por grupo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Entregue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as cartelas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aos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estudantes, garantindo que eles as espalhem sobre a carteira de forma desordenada. Oriente-os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construírem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uma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sequência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numérica,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desafio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organizá-las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ordem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crescente.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Depois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estudantes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ordenarem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fichas,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solicite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façam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leitura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sequência.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 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seguida, proponha que construam uma sequência numérica com intervalos de dois em dois, ou seja, coloquem a fi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cha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número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0,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depois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número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2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assim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sucessivamente.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Proponha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também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sequências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intervalos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3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3,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5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5,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10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10.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Discuta com a turma o que a palavra sequência significa. Explore com eles a sequência de estudantes que estão sentados na 1</a:t>
            </a:r>
            <a:r>
              <a:rPr lang="pt-BR" sz="1100" u="sng" baseline="30000" dirty="0">
                <a:latin typeface="+mn-lt"/>
              </a:rPr>
              <a:t>a</a:t>
            </a:r>
            <a:r>
              <a:rPr lang="pt-BR" sz="1100" dirty="0">
                <a:latin typeface="+mn-lt"/>
              </a:rPr>
              <a:t> fileira. Enumere as carteiras e pergunte, por exemplo, quem está sentado na carteira de número 5.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Certamente, eles já fizeram muitas atividades de ligar os números, e elas sempre trazem uma surpresa. No caso desta atividade, é um dente. Peça para que eles liguem os números respeitando a sequência crescente.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https://www.gettyimages.com.br/detail/ilustra%C3%A7%C3%A3o/dot-to-dot-draw-a-line-handwriting-practice-ilustra%C3%A7%C3%A3o-royalty-free/1184778359?phrase=Ilustra%C3%A7%C3%A3o+de+Ligue+os+pontos.+dente.+&amp;adppopup=true</a:t>
            </a:r>
            <a:endParaRPr sz="1100" b="1" dirty="0">
              <a:latin typeface="+mn-lt"/>
            </a:endParaRPr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7898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esta atividade, os estudantes devem escrever os números que faltam nesta sequência, com o intervalo de 2 em 2.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Nota: não consigo deixar como a imagem original.</a:t>
            </a:r>
            <a:r>
              <a:rPr lang="pt-BR" dirty="0"/>
              <a:t> (eu não consegui incluir, corretamente, o recorte da “cruzadinha” da planilha Excel).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dirty="0"/>
              <a:t>https://www.gettyimages.com.br/detail/ilustra%C3%A7%C3%A3o/cartoon-smiling-tooth-fairy-ilustra%C3%A7%C3%A3o-royalty-free/959494092?phrase=dente+asas+rainha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8657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2123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esta atividade, os estudantes devem preencher as lacunas com os números que estão faltando. Peça para que eles discutam e descrevam a regra dessa sequência (os números das sequências estão de 1 em 1).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5830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9c03e3d857_0_15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p1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3e3d857_0_14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p1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2" name="Google Shape;52;p1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p1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Google Shape;65;p1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3" name="Google Shape;73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dot-to-dot-draw-a-line-handwriting-practice-ilustra%C3%A7%C3%A3o-royalty-free/1184778359?phrase=Ilustra%C3%A7%C3%A3o+de+Ligue+os+pontos.+dente.+&amp;adppopup=tru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ettyimages.com.br/detail/ilustra%C3%A7%C3%A3o/cartoon-smiling-tooth-fairy-ilustra%C3%A7%C3%A3o-royalty-free/959494092?phrase=dente+asas+rainha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SEQUÊNCIA NUMÉRICA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20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6EBE577-C4C6-6990-EA61-20DB25E13003}"/>
              </a:ext>
            </a:extLst>
          </p:cNvPr>
          <p:cNvSpPr txBox="1"/>
          <p:nvPr/>
        </p:nvSpPr>
        <p:spPr>
          <a:xfrm>
            <a:off x="302911" y="1072053"/>
            <a:ext cx="8233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3. </a:t>
            </a:r>
            <a:r>
              <a:rPr lang="pt-BR" sz="2000" dirty="0"/>
              <a:t>AJUDE A FADA DO DENTE A PREENCHER AS SEQUÊNCIAS COM OS NÚMEROS QUE ESTÃO FALTANDO.</a:t>
            </a:r>
          </a:p>
        </p:txBody>
      </p:sp>
      <p:sp>
        <p:nvSpPr>
          <p:cNvPr id="2" name="Google Shape;158;p20">
            <a:extLst>
              <a:ext uri="{FF2B5EF4-FFF2-40B4-BE49-F238E27FC236}">
                <a16:creationId xmlns:a16="http://schemas.microsoft.com/office/drawing/2014/main" id="{004F63FA-1691-648C-7CEB-568CE4113C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5877" y="160509"/>
            <a:ext cx="262209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3" name="Google Shape;252;p24">
            <a:extLst>
              <a:ext uri="{FF2B5EF4-FFF2-40B4-BE49-F238E27FC236}">
                <a16:creationId xmlns:a16="http://schemas.microsoft.com/office/drawing/2014/main" id="{96B06EED-46EA-A72E-A8DC-BE4D8C51872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7455" y="290107"/>
            <a:ext cx="424543" cy="4789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FF4F7D14-4524-6C13-EC17-34BEA78B0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562278"/>
              </p:ext>
            </p:extLst>
          </p:nvPr>
        </p:nvGraphicFramePr>
        <p:xfrm>
          <a:off x="1523615" y="1986157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E3E17F97-148E-83B8-E7A4-244020EE9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751725"/>
              </p:ext>
            </p:extLst>
          </p:nvPr>
        </p:nvGraphicFramePr>
        <p:xfrm>
          <a:off x="1523615" y="2673714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0F2ACFEA-FA9A-3E18-6149-878F7EA0E6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620565"/>
              </p:ext>
            </p:extLst>
          </p:nvPr>
        </p:nvGraphicFramePr>
        <p:xfrm>
          <a:off x="1523615" y="3387895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AEA01DB5-598A-04F5-C094-CB6A848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88227"/>
              </p:ext>
            </p:extLst>
          </p:nvPr>
        </p:nvGraphicFramePr>
        <p:xfrm>
          <a:off x="1523615" y="4130877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50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sp>
        <p:nvSpPr>
          <p:cNvPr id="20" name="Google Shape;150;p10">
            <a:extLst>
              <a:ext uri="{FF2B5EF4-FFF2-40B4-BE49-F238E27FC236}">
                <a16:creationId xmlns:a16="http://schemas.microsoft.com/office/drawing/2014/main" id="{82DDB339-BD36-2D33-54BA-4025646862DB}"/>
              </a:ext>
            </a:extLst>
          </p:cNvPr>
          <p:cNvSpPr txBox="1"/>
          <p:nvPr/>
        </p:nvSpPr>
        <p:spPr>
          <a:xfrm rot="897">
            <a:off x="7540441" y="478187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5251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4081118-1C7A-A61B-F788-DC3231A1D513}"/>
              </a:ext>
            </a:extLst>
          </p:cNvPr>
          <p:cNvSpPr txBox="1"/>
          <p:nvPr/>
        </p:nvSpPr>
        <p:spPr>
          <a:xfrm>
            <a:off x="344978" y="690028"/>
            <a:ext cx="8740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4. </a:t>
            </a:r>
            <a:r>
              <a:rPr lang="pt-BR" sz="2000" dirty="0"/>
              <a:t>COMPLETE OS NÚMEROS NA CARTELA OBSERVANDO A SEQUÊNCIA NUMÉRICA.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93EBF5A-DEA3-01F9-C025-B7B4B5879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157670"/>
              </p:ext>
            </p:extLst>
          </p:nvPr>
        </p:nvGraphicFramePr>
        <p:xfrm>
          <a:off x="1356360" y="1551708"/>
          <a:ext cx="6431280" cy="2412365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643128">
                  <a:extLst>
                    <a:ext uri="{9D8B030D-6E8A-4147-A177-3AD203B41FA5}">
                      <a16:colId xmlns:a16="http://schemas.microsoft.com/office/drawing/2014/main" val="2242976332"/>
                    </a:ext>
                  </a:extLst>
                </a:gridCol>
                <a:gridCol w="643128">
                  <a:extLst>
                    <a:ext uri="{9D8B030D-6E8A-4147-A177-3AD203B41FA5}">
                      <a16:colId xmlns:a16="http://schemas.microsoft.com/office/drawing/2014/main" val="2833095734"/>
                    </a:ext>
                  </a:extLst>
                </a:gridCol>
                <a:gridCol w="664566">
                  <a:extLst>
                    <a:ext uri="{9D8B030D-6E8A-4147-A177-3AD203B41FA5}">
                      <a16:colId xmlns:a16="http://schemas.microsoft.com/office/drawing/2014/main" val="1862667103"/>
                    </a:ext>
                  </a:extLst>
                </a:gridCol>
                <a:gridCol w="621690">
                  <a:extLst>
                    <a:ext uri="{9D8B030D-6E8A-4147-A177-3AD203B41FA5}">
                      <a16:colId xmlns:a16="http://schemas.microsoft.com/office/drawing/2014/main" val="2640045445"/>
                    </a:ext>
                  </a:extLst>
                </a:gridCol>
                <a:gridCol w="643128">
                  <a:extLst>
                    <a:ext uri="{9D8B030D-6E8A-4147-A177-3AD203B41FA5}">
                      <a16:colId xmlns:a16="http://schemas.microsoft.com/office/drawing/2014/main" val="3378334826"/>
                    </a:ext>
                  </a:extLst>
                </a:gridCol>
                <a:gridCol w="610972">
                  <a:extLst>
                    <a:ext uri="{9D8B030D-6E8A-4147-A177-3AD203B41FA5}">
                      <a16:colId xmlns:a16="http://schemas.microsoft.com/office/drawing/2014/main" val="2863189951"/>
                    </a:ext>
                  </a:extLst>
                </a:gridCol>
                <a:gridCol w="675284">
                  <a:extLst>
                    <a:ext uri="{9D8B030D-6E8A-4147-A177-3AD203B41FA5}">
                      <a16:colId xmlns:a16="http://schemas.microsoft.com/office/drawing/2014/main" val="890246908"/>
                    </a:ext>
                  </a:extLst>
                </a:gridCol>
                <a:gridCol w="643128">
                  <a:extLst>
                    <a:ext uri="{9D8B030D-6E8A-4147-A177-3AD203B41FA5}">
                      <a16:colId xmlns:a16="http://schemas.microsoft.com/office/drawing/2014/main" val="1852280207"/>
                    </a:ext>
                  </a:extLst>
                </a:gridCol>
                <a:gridCol w="696722">
                  <a:extLst>
                    <a:ext uri="{9D8B030D-6E8A-4147-A177-3AD203B41FA5}">
                      <a16:colId xmlns:a16="http://schemas.microsoft.com/office/drawing/2014/main" val="2403511772"/>
                    </a:ext>
                  </a:extLst>
                </a:gridCol>
                <a:gridCol w="589534">
                  <a:extLst>
                    <a:ext uri="{9D8B030D-6E8A-4147-A177-3AD203B41FA5}">
                      <a16:colId xmlns:a16="http://schemas.microsoft.com/office/drawing/2014/main" val="2312988871"/>
                    </a:ext>
                  </a:extLst>
                </a:gridCol>
              </a:tblGrid>
              <a:tr h="4824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50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53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54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59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30777"/>
                  </a:ext>
                </a:extLst>
              </a:tr>
              <a:tr h="482473"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61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66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949706"/>
                  </a:ext>
                </a:extLst>
              </a:tr>
              <a:tr h="4824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70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75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78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9206432"/>
                  </a:ext>
                </a:extLst>
              </a:tr>
              <a:tr h="482473"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82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87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715108"/>
                  </a:ext>
                </a:extLst>
              </a:tr>
              <a:tr h="4824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90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94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771363"/>
                  </a:ext>
                </a:extLst>
              </a:tr>
            </a:tbl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5F894F59-FD2B-6037-B830-19D548516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571" y="362215"/>
            <a:ext cx="594632" cy="481693"/>
          </a:xfrm>
          <a:prstGeom prst="rect">
            <a:avLst/>
          </a:prstGeom>
        </p:spPr>
      </p:pic>
      <p:sp>
        <p:nvSpPr>
          <p:cNvPr id="3" name="Google Shape;150;p10">
            <a:extLst>
              <a:ext uri="{FF2B5EF4-FFF2-40B4-BE49-F238E27FC236}">
                <a16:creationId xmlns:a16="http://schemas.microsoft.com/office/drawing/2014/main" id="{3AC0D4CE-B903-1485-EE86-977B984C4D82}"/>
              </a:ext>
            </a:extLst>
          </p:cNvPr>
          <p:cNvSpPr txBox="1"/>
          <p:nvPr/>
        </p:nvSpPr>
        <p:spPr>
          <a:xfrm rot="897">
            <a:off x="7582002" y="473714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425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;p20">
            <a:extLst>
              <a:ext uri="{FF2B5EF4-FFF2-40B4-BE49-F238E27FC236}">
                <a16:creationId xmlns:a16="http://schemas.microsoft.com/office/drawing/2014/main" id="{6C2A5018-69F7-40D6-996B-B5F29FD8DA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0918" y="93033"/>
            <a:ext cx="262209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3" name="Google Shape;252;p24">
            <a:extLst>
              <a:ext uri="{FF2B5EF4-FFF2-40B4-BE49-F238E27FC236}">
                <a16:creationId xmlns:a16="http://schemas.microsoft.com/office/drawing/2014/main" id="{18309677-C99E-FE22-5B90-B17B5667F0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0562" y="302708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F2AA7DE-EB48-6542-732F-8E2C0203FD0C}"/>
              </a:ext>
            </a:extLst>
          </p:cNvPr>
          <p:cNvSpPr txBox="1"/>
          <p:nvPr/>
        </p:nvSpPr>
        <p:spPr>
          <a:xfrm>
            <a:off x="258545" y="759319"/>
            <a:ext cx="8740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4. </a:t>
            </a:r>
            <a:r>
              <a:rPr lang="pt-BR" sz="2000" dirty="0"/>
              <a:t>COMPLETE OS NÚMEROS NA CARTELA OBSERVANDO A SEQUÊNCIA NUMÉRICA.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093EBF5A-DEA3-01F9-C025-B7B4B5879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802896"/>
              </p:ext>
            </p:extLst>
          </p:nvPr>
        </p:nvGraphicFramePr>
        <p:xfrm>
          <a:off x="1299520" y="1649873"/>
          <a:ext cx="6544960" cy="2201135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654496">
                  <a:extLst>
                    <a:ext uri="{9D8B030D-6E8A-4147-A177-3AD203B41FA5}">
                      <a16:colId xmlns:a16="http://schemas.microsoft.com/office/drawing/2014/main" val="2242976332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2833095734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1862667103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2640045445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3378334826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2863189951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890246908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1852280207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2403511772"/>
                    </a:ext>
                  </a:extLst>
                </a:gridCol>
                <a:gridCol w="654496">
                  <a:extLst>
                    <a:ext uri="{9D8B030D-6E8A-4147-A177-3AD203B41FA5}">
                      <a16:colId xmlns:a16="http://schemas.microsoft.com/office/drawing/2014/main" val="2312988871"/>
                    </a:ext>
                  </a:extLst>
                </a:gridCol>
              </a:tblGrid>
              <a:tr h="4402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50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51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52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53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54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55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56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57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58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59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30777"/>
                  </a:ext>
                </a:extLst>
              </a:tr>
              <a:tr h="4402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60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61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62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63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64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65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66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67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68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69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949706"/>
                  </a:ext>
                </a:extLst>
              </a:tr>
              <a:tr h="4402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70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71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72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73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74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75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76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77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78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79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9206432"/>
                  </a:ext>
                </a:extLst>
              </a:tr>
              <a:tr h="4402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80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81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82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83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84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85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86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87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88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89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715108"/>
                  </a:ext>
                </a:extLst>
              </a:tr>
              <a:tr h="4402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90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91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92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93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94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95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96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97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98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99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771363"/>
                  </a:ext>
                </a:extLst>
              </a:tr>
            </a:tbl>
          </a:graphicData>
        </a:graphic>
      </p:graphicFrame>
      <p:sp>
        <p:nvSpPr>
          <p:cNvPr id="10" name="Google Shape;150;p10">
            <a:extLst>
              <a:ext uri="{FF2B5EF4-FFF2-40B4-BE49-F238E27FC236}">
                <a16:creationId xmlns:a16="http://schemas.microsoft.com/office/drawing/2014/main" id="{80FE91A4-03A8-F91E-1730-6BD5551052F3}"/>
              </a:ext>
            </a:extLst>
          </p:cNvPr>
          <p:cNvSpPr txBox="1"/>
          <p:nvPr/>
        </p:nvSpPr>
        <p:spPr>
          <a:xfrm rot="897">
            <a:off x="7457921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1311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6861892-CB1E-4072-05EF-1601A63E6ED8}"/>
              </a:ext>
            </a:extLst>
          </p:cNvPr>
          <p:cNvSpPr txBox="1"/>
          <p:nvPr/>
        </p:nvSpPr>
        <p:spPr>
          <a:xfrm>
            <a:off x="389953" y="731389"/>
            <a:ext cx="91171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7030A0"/>
                </a:solidFill>
              </a:rPr>
              <a:t>5. </a:t>
            </a:r>
            <a:r>
              <a:rPr lang="pt-BR" sz="2400" dirty="0"/>
              <a:t>CONTE OS NÚMEROS E ESCREVA-OS NA GRADE A SEGUIR.</a:t>
            </a:r>
          </a:p>
          <a:p>
            <a:endParaRPr lang="pt-BR" sz="2400" dirty="0"/>
          </a:p>
          <a:p>
            <a:r>
              <a:rPr lang="pt-BR" sz="2400" dirty="0">
                <a:solidFill>
                  <a:srgbClr val="7030A0"/>
                </a:solidFill>
              </a:rPr>
              <a:t>A. </a:t>
            </a:r>
            <a:r>
              <a:rPr lang="pt-BR" sz="2400" dirty="0"/>
              <a:t>DE 1 EM 1, A PARTIR DE 20, ATÉ O NÚMERO 40.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27A7255-2C58-476C-D6DD-56E731333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954838"/>
              </p:ext>
            </p:extLst>
          </p:nvPr>
        </p:nvGraphicFramePr>
        <p:xfrm>
          <a:off x="1960880" y="2633163"/>
          <a:ext cx="5222240" cy="16138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2780">
                  <a:extLst>
                    <a:ext uri="{9D8B030D-6E8A-4147-A177-3AD203B41FA5}">
                      <a16:colId xmlns:a16="http://schemas.microsoft.com/office/drawing/2014/main" val="642407989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86506808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270560712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72626001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894698555"/>
                    </a:ext>
                  </a:extLst>
                </a:gridCol>
                <a:gridCol w="665480">
                  <a:extLst>
                    <a:ext uri="{9D8B030D-6E8A-4147-A177-3AD203B41FA5}">
                      <a16:colId xmlns:a16="http://schemas.microsoft.com/office/drawing/2014/main" val="2175214407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66917110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02043570"/>
                    </a:ext>
                  </a:extLst>
                </a:gridCol>
              </a:tblGrid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055503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379671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783274"/>
                  </a:ext>
                </a:extLst>
              </a:tr>
            </a:tbl>
          </a:graphicData>
        </a:graphic>
      </p:graphicFrame>
      <p:pic>
        <p:nvPicPr>
          <p:cNvPr id="8" name="Google Shape;273;p24">
            <a:extLst>
              <a:ext uri="{FF2B5EF4-FFF2-40B4-BE49-F238E27FC236}">
                <a16:creationId xmlns:a16="http://schemas.microsoft.com/office/drawing/2014/main" id="{3599E0B7-D97F-2A08-23EB-2E2BFB45D4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2358" y="245613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0;p10">
            <a:extLst>
              <a:ext uri="{FF2B5EF4-FFF2-40B4-BE49-F238E27FC236}">
                <a16:creationId xmlns:a16="http://schemas.microsoft.com/office/drawing/2014/main" id="{B2CCB57D-8DBF-5048-C3A3-B006BABF5A77}"/>
              </a:ext>
            </a:extLst>
          </p:cNvPr>
          <p:cNvSpPr txBox="1"/>
          <p:nvPr/>
        </p:nvSpPr>
        <p:spPr>
          <a:xfrm rot="897">
            <a:off x="7582004" y="4671393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9766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8;p20">
            <a:extLst>
              <a:ext uri="{FF2B5EF4-FFF2-40B4-BE49-F238E27FC236}">
                <a16:creationId xmlns:a16="http://schemas.microsoft.com/office/drawing/2014/main" id="{5390740C-1BF4-3748-AD12-AB8E9A528F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66783" y="182119"/>
            <a:ext cx="262209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6" name="Google Shape;252;p24">
            <a:extLst>
              <a:ext uri="{FF2B5EF4-FFF2-40B4-BE49-F238E27FC236}">
                <a16:creationId xmlns:a16="http://schemas.microsoft.com/office/drawing/2014/main" id="{C6AB4CA4-F640-0B9C-E8C4-32C2825BB2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2392" y="286926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114824E-F198-7AB2-E801-166C500FBF08}"/>
              </a:ext>
            </a:extLst>
          </p:cNvPr>
          <p:cNvSpPr txBox="1"/>
          <p:nvPr/>
        </p:nvSpPr>
        <p:spPr>
          <a:xfrm>
            <a:off x="348389" y="761303"/>
            <a:ext cx="91171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7030A0"/>
                </a:solidFill>
              </a:rPr>
              <a:t>5. </a:t>
            </a:r>
            <a:r>
              <a:rPr lang="pt-BR" sz="2400" dirty="0"/>
              <a:t>CONTE OS NÚMEROS E ESCREVA-OS NA GRADE A SEGUIR.</a:t>
            </a:r>
          </a:p>
          <a:p>
            <a:endParaRPr lang="pt-BR" sz="2400" dirty="0"/>
          </a:p>
          <a:p>
            <a:r>
              <a:rPr lang="pt-BR" sz="2400" dirty="0">
                <a:solidFill>
                  <a:srgbClr val="7030A0"/>
                </a:solidFill>
              </a:rPr>
              <a:t>A. </a:t>
            </a:r>
            <a:r>
              <a:rPr lang="pt-BR" sz="2400" dirty="0"/>
              <a:t>DE 1 EM 1, A PARTIR DE 20, ATÉ O NÚMERO 40.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C27A7255-2C58-476C-D6DD-56E731333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220780"/>
              </p:ext>
            </p:extLst>
          </p:nvPr>
        </p:nvGraphicFramePr>
        <p:xfrm>
          <a:off x="1960880" y="2633163"/>
          <a:ext cx="5222240" cy="16138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2780">
                  <a:extLst>
                    <a:ext uri="{9D8B030D-6E8A-4147-A177-3AD203B41FA5}">
                      <a16:colId xmlns:a16="http://schemas.microsoft.com/office/drawing/2014/main" val="642407989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86506808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270560712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726260013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3894698555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2175214407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66917110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02043570"/>
                    </a:ext>
                  </a:extLst>
                </a:gridCol>
              </a:tblGrid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055503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379671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783274"/>
                  </a:ext>
                </a:extLst>
              </a:tr>
            </a:tbl>
          </a:graphicData>
        </a:graphic>
      </p:graphicFrame>
      <p:sp>
        <p:nvSpPr>
          <p:cNvPr id="10" name="Google Shape;150;p10">
            <a:extLst>
              <a:ext uri="{FF2B5EF4-FFF2-40B4-BE49-F238E27FC236}">
                <a16:creationId xmlns:a16="http://schemas.microsoft.com/office/drawing/2014/main" id="{DDD5CB35-9F79-3189-1653-D3C93F568691}"/>
              </a:ext>
            </a:extLst>
          </p:cNvPr>
          <p:cNvSpPr txBox="1"/>
          <p:nvPr/>
        </p:nvSpPr>
        <p:spPr>
          <a:xfrm rot="897">
            <a:off x="7540440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9007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C0E6DEB-C15F-E052-7F72-7FE28A5794FA}"/>
              </a:ext>
            </a:extLst>
          </p:cNvPr>
          <p:cNvSpPr txBox="1"/>
          <p:nvPr/>
        </p:nvSpPr>
        <p:spPr>
          <a:xfrm>
            <a:off x="491319" y="929907"/>
            <a:ext cx="8161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DE 2 EM 2, COMEÇANDO EM 50 E TERMINANDO EM 90.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725653F1-2A46-10F2-559F-BBA020AAB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447144"/>
              </p:ext>
            </p:extLst>
          </p:nvPr>
        </p:nvGraphicFramePr>
        <p:xfrm>
          <a:off x="1960880" y="1764843"/>
          <a:ext cx="5222240" cy="16138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2780">
                  <a:extLst>
                    <a:ext uri="{9D8B030D-6E8A-4147-A177-3AD203B41FA5}">
                      <a16:colId xmlns:a16="http://schemas.microsoft.com/office/drawing/2014/main" val="642407989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86506808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270560712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72626001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894698555"/>
                    </a:ext>
                  </a:extLst>
                </a:gridCol>
                <a:gridCol w="665480">
                  <a:extLst>
                    <a:ext uri="{9D8B030D-6E8A-4147-A177-3AD203B41FA5}">
                      <a16:colId xmlns:a16="http://schemas.microsoft.com/office/drawing/2014/main" val="2175214407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66917110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02043570"/>
                    </a:ext>
                  </a:extLst>
                </a:gridCol>
              </a:tblGrid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055503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379671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783274"/>
                  </a:ext>
                </a:extLst>
              </a:tr>
            </a:tbl>
          </a:graphicData>
        </a:graphic>
      </p:graphicFrame>
      <p:pic>
        <p:nvPicPr>
          <p:cNvPr id="7" name="Google Shape;273;p24">
            <a:extLst>
              <a:ext uri="{FF2B5EF4-FFF2-40B4-BE49-F238E27FC236}">
                <a16:creationId xmlns:a16="http://schemas.microsoft.com/office/drawing/2014/main" id="{C1E9CBD0-7AED-5602-C03B-F7FF372D482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5259" y="384822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0;p10">
            <a:extLst>
              <a:ext uri="{FF2B5EF4-FFF2-40B4-BE49-F238E27FC236}">
                <a16:creationId xmlns:a16="http://schemas.microsoft.com/office/drawing/2014/main" id="{D4D63979-A52D-BB13-7FD7-8E9A22B45D73}"/>
              </a:ext>
            </a:extLst>
          </p:cNvPr>
          <p:cNvSpPr txBox="1"/>
          <p:nvPr/>
        </p:nvSpPr>
        <p:spPr>
          <a:xfrm rot="897">
            <a:off x="7540440" y="475831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51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677EBFF-1921-24F8-F001-1666681C76D9}"/>
              </a:ext>
            </a:extLst>
          </p:cNvPr>
          <p:cNvSpPr txBox="1"/>
          <p:nvPr/>
        </p:nvSpPr>
        <p:spPr>
          <a:xfrm>
            <a:off x="1838904" y="228291"/>
            <a:ext cx="4607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3" name="Google Shape;252;p24">
            <a:extLst>
              <a:ext uri="{FF2B5EF4-FFF2-40B4-BE49-F238E27FC236}">
                <a16:creationId xmlns:a16="http://schemas.microsoft.com/office/drawing/2014/main" id="{35894538-1807-F902-309D-6614F092623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1026" y="245613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68FCCA0-F9EE-654F-BFF9-02956632BE2A}"/>
              </a:ext>
            </a:extLst>
          </p:cNvPr>
          <p:cNvSpPr txBox="1"/>
          <p:nvPr/>
        </p:nvSpPr>
        <p:spPr>
          <a:xfrm>
            <a:off x="369664" y="1044408"/>
            <a:ext cx="8161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DE 2 EM 2, COMEÇANDO EM 50 E TERMINANDO EM 90.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725653F1-2A46-10F2-559F-BBA020AAB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439138"/>
              </p:ext>
            </p:extLst>
          </p:nvPr>
        </p:nvGraphicFramePr>
        <p:xfrm>
          <a:off x="1960880" y="1909401"/>
          <a:ext cx="5222240" cy="16138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2780">
                  <a:extLst>
                    <a:ext uri="{9D8B030D-6E8A-4147-A177-3AD203B41FA5}">
                      <a16:colId xmlns:a16="http://schemas.microsoft.com/office/drawing/2014/main" val="642407989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86506808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270560712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72626001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894698555"/>
                    </a:ext>
                  </a:extLst>
                </a:gridCol>
                <a:gridCol w="665480">
                  <a:extLst>
                    <a:ext uri="{9D8B030D-6E8A-4147-A177-3AD203B41FA5}">
                      <a16:colId xmlns:a16="http://schemas.microsoft.com/office/drawing/2014/main" val="2175214407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466917110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1202043570"/>
                    </a:ext>
                  </a:extLst>
                </a:gridCol>
              </a:tblGrid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055503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379671"/>
                  </a:ext>
                </a:extLst>
              </a:tr>
              <a:tr h="5379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783274"/>
                  </a:ext>
                </a:extLst>
              </a:tr>
            </a:tbl>
          </a:graphicData>
        </a:graphic>
      </p:graphicFrame>
      <p:sp>
        <p:nvSpPr>
          <p:cNvPr id="9" name="Google Shape;150;p10">
            <a:extLst>
              <a:ext uri="{FF2B5EF4-FFF2-40B4-BE49-F238E27FC236}">
                <a16:creationId xmlns:a16="http://schemas.microsoft.com/office/drawing/2014/main" id="{E57F4C15-0AFE-6A42-AAF8-9ECB5F524D3D}"/>
              </a:ext>
            </a:extLst>
          </p:cNvPr>
          <p:cNvSpPr txBox="1"/>
          <p:nvPr/>
        </p:nvSpPr>
        <p:spPr>
          <a:xfrm rot="897">
            <a:off x="7568385" y="471743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9562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C0E6DEB-C15F-E052-7F72-7FE28A5794FA}"/>
              </a:ext>
            </a:extLst>
          </p:cNvPr>
          <p:cNvSpPr txBox="1"/>
          <p:nvPr/>
        </p:nvSpPr>
        <p:spPr>
          <a:xfrm>
            <a:off x="433130" y="876809"/>
            <a:ext cx="8161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DE 2 EM 2, A PARTIR DE 10, INDO ATÉ 36.</a:t>
            </a:r>
          </a:p>
        </p:txBody>
      </p:sp>
      <p:pic>
        <p:nvPicPr>
          <p:cNvPr id="8" name="Google Shape;273;p24">
            <a:extLst>
              <a:ext uri="{FF2B5EF4-FFF2-40B4-BE49-F238E27FC236}">
                <a16:creationId xmlns:a16="http://schemas.microsoft.com/office/drawing/2014/main" id="{6EE5E9BB-025D-D6BD-43B5-ECCBD459A55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2820" y="391033"/>
            <a:ext cx="651783" cy="4857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002E0E5-DFCA-093D-BA59-9F9AFC5F7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725297"/>
              </p:ext>
            </p:extLst>
          </p:nvPr>
        </p:nvGraphicFramePr>
        <p:xfrm>
          <a:off x="1290320" y="2040938"/>
          <a:ext cx="6563360" cy="11554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20420">
                  <a:extLst>
                    <a:ext uri="{9D8B030D-6E8A-4147-A177-3AD203B41FA5}">
                      <a16:colId xmlns:a16="http://schemas.microsoft.com/office/drawing/2014/main" val="1166852738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618877765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2659410543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2413701916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4123165115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1114343444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197805911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1526889488"/>
                    </a:ext>
                  </a:extLst>
                </a:gridCol>
              </a:tblGrid>
              <a:tr h="577720"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188910"/>
                  </a:ext>
                </a:extLst>
              </a:tr>
              <a:tr h="577720"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796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322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0E68E52-051E-8986-E908-89B13BAF82EB}"/>
              </a:ext>
            </a:extLst>
          </p:cNvPr>
          <p:cNvSpPr txBox="1"/>
          <p:nvPr/>
        </p:nvSpPr>
        <p:spPr>
          <a:xfrm>
            <a:off x="1846294" y="153514"/>
            <a:ext cx="4607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4" name="Google Shape;252;p24">
            <a:extLst>
              <a:ext uri="{FF2B5EF4-FFF2-40B4-BE49-F238E27FC236}">
                <a16:creationId xmlns:a16="http://schemas.microsoft.com/office/drawing/2014/main" id="{3B9A3793-FE70-E16B-AF17-722A9A7693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1026" y="245613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73A7900-F750-D558-B21D-422E4936EDBD}"/>
              </a:ext>
            </a:extLst>
          </p:cNvPr>
          <p:cNvSpPr txBox="1"/>
          <p:nvPr/>
        </p:nvSpPr>
        <p:spPr>
          <a:xfrm>
            <a:off x="491319" y="1278297"/>
            <a:ext cx="8161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DE 2 EM 2, A PARTIR DE 10, INDO ATÉ 36.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DB5149D-136C-86F4-A169-E65CBBDFF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354862"/>
              </p:ext>
            </p:extLst>
          </p:nvPr>
        </p:nvGraphicFramePr>
        <p:xfrm>
          <a:off x="1290320" y="2040938"/>
          <a:ext cx="6563360" cy="11554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20420">
                  <a:extLst>
                    <a:ext uri="{9D8B030D-6E8A-4147-A177-3AD203B41FA5}">
                      <a16:colId xmlns:a16="http://schemas.microsoft.com/office/drawing/2014/main" val="1166852738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618877765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2659410543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2413701916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4123165115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1114343444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197805911"/>
                    </a:ext>
                  </a:extLst>
                </a:gridCol>
                <a:gridCol w="820420">
                  <a:extLst>
                    <a:ext uri="{9D8B030D-6E8A-4147-A177-3AD203B41FA5}">
                      <a16:colId xmlns:a16="http://schemas.microsoft.com/office/drawing/2014/main" val="1526889488"/>
                    </a:ext>
                  </a:extLst>
                </a:gridCol>
              </a:tblGrid>
              <a:tr h="577720"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188910"/>
                  </a:ext>
                </a:extLst>
              </a:tr>
              <a:tr h="577720"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endParaRPr lang="pt-BR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796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054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c03e3d857_0_22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dirty="0"/>
              <a:t>OBSERVAMOS  SEQUÊNCIAS NUMÉRICAS DE NÚMEROS NATURAIS APRESENTADAS EM ORDEM CRESCENTE OU DECRESCENTE E DESCREVEMOS A REGRA DESSA SEQUÊNCIA;</a:t>
            </a:r>
          </a:p>
          <a:p>
            <a:endParaRPr lang="pt-BR" dirty="0"/>
          </a:p>
          <a:p>
            <a:r>
              <a:rPr lang="pt-BR" dirty="0"/>
              <a:t>COMPLETAMOS E CONSTRUIMOS SEQUÊNCIAS DE NÚMEROS NATURAIS EM ORDEM CRESCENTE A PARTIR DE UM NÚMERO QUALQUER. </a:t>
            </a:r>
            <a:br>
              <a:rPr lang="pt-BR" dirty="0"/>
            </a:b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c03e3d857_0_218"/>
          <p:cNvSpPr txBox="1">
            <a:spLocks noGrp="1"/>
          </p:cNvSpPr>
          <p:nvPr>
            <p:ph type="body" idx="1"/>
          </p:nvPr>
        </p:nvSpPr>
        <p:spPr>
          <a:xfrm>
            <a:off x="4698815" y="612554"/>
            <a:ext cx="4082837" cy="37211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dirty="0"/>
              <a:t>OBSERVAR SEQUÊNCIAS NUMÉRICAS DE NÚMEROS NATURAIS APRESENTADAS EM ORDEM CRESCENTE OU DECRESCENTE E DESCREVER A REGRA DESSA SEQUÊNCIA;</a:t>
            </a:r>
          </a:p>
          <a:p>
            <a:pPr>
              <a:spcAft>
                <a:spcPts val="1200"/>
              </a:spcAft>
            </a:pPr>
            <a:r>
              <a:rPr lang="pt-BR" dirty="0"/>
              <a:t>COMPLETAR E CONSTRUIR SEQUÊNCIAS DE NÚMEROS NATURAIS EM ORDEM CRESCENTE A PARTIR DE UM NÚMERO QUALQUER.</a:t>
            </a:r>
          </a:p>
          <a:p>
            <a:pPr lvl="0">
              <a:spcAft>
                <a:spcPts val="1200"/>
              </a:spcAft>
            </a:pPr>
            <a:endParaRPr lang="pt-BR" dirty="0"/>
          </a:p>
        </p:txBody>
      </p:sp>
      <p:sp>
        <p:nvSpPr>
          <p:cNvPr id="111" name="Google Shape;111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pt-BR" dirty="0"/>
          </a:p>
          <a:p>
            <a:pPr lvl="0"/>
            <a:endParaRPr lang="pt-BR" dirty="0"/>
          </a:p>
          <a:p>
            <a:pPr lvl="0"/>
            <a:endParaRPr lang="pt-BR" dirty="0"/>
          </a:p>
          <a:p>
            <a:pPr lvl="0"/>
            <a:endParaRPr lang="pt-BR" dirty="0"/>
          </a:p>
          <a:p>
            <a:pPr lvl="0"/>
            <a:endParaRPr lang="pt-BR" dirty="0"/>
          </a:p>
        </p:txBody>
      </p:sp>
      <p:sp>
        <p:nvSpPr>
          <p:cNvPr id="5" name="Google Shape;110;g29c03e3d857_0_218">
            <a:extLst>
              <a:ext uri="{FF2B5EF4-FFF2-40B4-BE49-F238E27FC236}">
                <a16:creationId xmlns:a16="http://schemas.microsoft.com/office/drawing/2014/main" id="{6AC19668-A80D-43CD-D74E-5EC7B23E0D52}"/>
              </a:ext>
            </a:extLst>
          </p:cNvPr>
          <p:cNvSpPr txBox="1">
            <a:spLocks/>
          </p:cNvSpPr>
          <p:nvPr/>
        </p:nvSpPr>
        <p:spPr>
          <a:xfrm>
            <a:off x="341146" y="682625"/>
            <a:ext cx="3887788" cy="37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1200"/>
              </a:spcAft>
            </a:pPr>
            <a:r>
              <a:rPr lang="pt-BR" sz="2000" dirty="0"/>
              <a:t>SEQUÊNCIA NUMÉRICA.</a:t>
            </a:r>
          </a:p>
        </p:txBody>
      </p:sp>
    </p:spTree>
    <p:extLst>
      <p:ext uri="{BB962C8B-B14F-4D97-AF65-F5344CB8AC3E}">
        <p14:creationId xmlns:p14="http://schemas.microsoft.com/office/powerpoint/2010/main" val="3263442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265906" y="689377"/>
            <a:ext cx="8296275" cy="187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LEMOV, D. </a:t>
            </a:r>
            <a:r>
              <a:rPr lang="pt-BR" sz="1600" i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Aula Nota 10 3.0</a:t>
            </a:r>
            <a:r>
              <a:rPr lang="pt-BR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: 63 técnicas para melhorar a gestão da sala de aula. Porto Alegre: Penso, 2023.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sz="1600" i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Currículo Paulista</a:t>
            </a:r>
            <a:r>
              <a:rPr lang="pt-BR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, 2019.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OLIVEIRA, J. E.; ROSSI, J. R. D.; </a:t>
            </a:r>
            <a:r>
              <a:rPr lang="pt-BR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Matemática – Caderno 2</a:t>
            </a:r>
            <a:r>
              <a:rPr lang="pt-BR" sz="1600" u="sng" kern="100" baseline="300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pt-BR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ano – Caderno de Atividades 1. Sobral: </a:t>
            </a:r>
            <a:r>
              <a:rPr lang="pt-BR" sz="16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Lyceum</a:t>
            </a:r>
            <a:r>
              <a:rPr lang="pt-BR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– Consultoria Educacional Ltda., 2021.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+mn-lt"/>
                <a:ea typeface="Arial"/>
                <a:cs typeface="Arial"/>
                <a:sym typeface="Arial"/>
              </a:rPr>
              <a:t>Lista de imagens e vídeos:</a:t>
            </a:r>
            <a:endParaRPr lang="pt-BR" b="1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endParaRPr lang="pt-BR" sz="1600" b="1" dirty="0"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b="1" dirty="0">
                <a:latin typeface="+mn-lt"/>
              </a:rPr>
              <a:t>Imagem de capa: </a:t>
            </a:r>
            <a:r>
              <a:rPr lang="pt-BR" dirty="0">
                <a:latin typeface="+mn-lt"/>
              </a:rPr>
              <a:t>SEDUC</a:t>
            </a:r>
            <a:endParaRPr dirty="0">
              <a:latin typeface="+mn-lt"/>
            </a:endParaRPr>
          </a:p>
          <a:p>
            <a:pPr marL="0" indent="0"/>
            <a:endParaRPr lang="pt-BR" sz="1600" b="1" dirty="0">
              <a:latin typeface="+mn-lt"/>
              <a:ea typeface="Arial"/>
              <a:cs typeface="Arial"/>
              <a:sym typeface="Arial"/>
            </a:endParaRPr>
          </a:p>
          <a:p>
            <a:pPr marL="0" indent="0"/>
            <a:r>
              <a:rPr lang="pt-BR" sz="1600" b="1" dirty="0">
                <a:latin typeface="+mn-lt"/>
                <a:ea typeface="Arial"/>
                <a:cs typeface="Arial"/>
                <a:sym typeface="Arial"/>
              </a:rPr>
              <a:t>Slides 6 e 7 – 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Getty Imagens. Disponível em: </a:t>
            </a:r>
            <a:r>
              <a:rPr lang="pt-BR" dirty="0">
                <a:latin typeface="+mn-lt"/>
                <a:hlinkClick r:id="rId3"/>
              </a:rPr>
              <a:t>https://www.gettyimages.com.br/detail/ilustra%C3%A7%C3%A3o/dot-to-dot-draw-a-line-handwriting-practice-ilustra%C3%A7%C3%A3o-royalty-free/1184778359?phrase=Ilustra%C3%A7%C3%A3o+de+Ligue+os+pontos.+dente.+&amp;adppopup=true</a:t>
            </a:r>
            <a:endParaRPr lang="pt-BR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endParaRPr lang="pt-BR" b="1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+mn-lt"/>
                <a:ea typeface="Arial"/>
                <a:cs typeface="Arial"/>
                <a:sym typeface="Arial"/>
              </a:rPr>
              <a:t>Slides 8 a 11 – </a:t>
            </a:r>
            <a:r>
              <a:rPr lang="pt-BR" sz="1600" dirty="0">
                <a:latin typeface="+mn-lt"/>
                <a:ea typeface="Arial"/>
                <a:cs typeface="Arial"/>
                <a:sym typeface="Arial"/>
              </a:rPr>
              <a:t>Getty Imagens. Disponível em: </a:t>
            </a:r>
            <a:endParaRPr lang="pt-BR" sz="1600" b="1" dirty="0"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600" u="sng" kern="100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https://www.gettyimages.com.br/detail/ilustra%C3%A7%C3%A3o/cartoon-smiling-tooth-fairy-ilustra%C3%A7%C3%A3o-royalty-free/959494092?phrase=dente+asas+rainha</a:t>
            </a:r>
            <a:endParaRPr lang="pt-BR" sz="1600" u="sng" kern="100" dirty="0">
              <a:solidFill>
                <a:srgbClr val="467886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xfrm>
            <a:off x="2926673" y="1580857"/>
            <a:ext cx="3435554" cy="648865"/>
          </a:xfrm>
          <a:prstGeom prst="rect">
            <a:avLst/>
          </a:prstGeom>
          <a:solidFill>
            <a:schemeClr val="tx2"/>
          </a:solidFill>
          <a:ln w="19050">
            <a:solidFill>
              <a:srgbClr val="7030A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+mn-lt"/>
              </a:rPr>
              <a:t>1,</a:t>
            </a:r>
            <a:r>
              <a:rPr lang="pt-BR" sz="2800" b="1" dirty="0">
                <a:latin typeface="+mn-lt"/>
              </a:rPr>
              <a:t>  </a:t>
            </a:r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+mn-lt"/>
              </a:rPr>
              <a:t>3, </a:t>
            </a:r>
            <a:r>
              <a:rPr lang="pt-BR" sz="28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2800" b="1" dirty="0">
                <a:latin typeface="+mn-lt"/>
              </a:rPr>
              <a:t> </a:t>
            </a:r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+mn-lt"/>
              </a:rPr>
              <a:t>5, </a:t>
            </a:r>
            <a:r>
              <a:rPr lang="pt-BR" sz="2800" b="1" dirty="0">
                <a:latin typeface="+mn-lt"/>
              </a:rPr>
              <a:t> </a:t>
            </a:r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+mn-lt"/>
              </a:rPr>
              <a:t>7,___,11</a:t>
            </a:r>
            <a:r>
              <a:rPr lang="pt-BR" sz="2800" b="1" dirty="0">
                <a:latin typeface="+mn-lt"/>
              </a:rPr>
              <a:t> </a:t>
            </a:r>
            <a:endParaRPr sz="2800" b="1" dirty="0">
              <a:latin typeface="+mn-lt"/>
            </a:endParaRPr>
          </a:p>
        </p:txBody>
      </p:sp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      CONVERSE COM A TURMA</a:t>
            </a:r>
            <a:endParaRPr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E02652D-F890-70AE-BA04-7CC31A9BF57A}"/>
              </a:ext>
            </a:extLst>
          </p:cNvPr>
          <p:cNvSpPr/>
          <p:nvPr/>
        </p:nvSpPr>
        <p:spPr>
          <a:xfrm>
            <a:off x="1944430" y="4039765"/>
            <a:ext cx="5400040" cy="572700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i="0" u="none" strike="noStrike" dirty="0">
                <a:solidFill>
                  <a:srgbClr val="000000"/>
                </a:solidFill>
                <a:effectLst/>
              </a:rPr>
              <a:t>1,</a:t>
            </a:r>
            <a:r>
              <a:rPr lang="pt-BR" sz="2800" b="1" dirty="0"/>
              <a:t> </a:t>
            </a:r>
            <a:r>
              <a:rPr lang="pt-BR" sz="2800" b="1" i="0" u="none" strike="noStrike" dirty="0">
                <a:solidFill>
                  <a:srgbClr val="000000"/>
                </a:solidFill>
                <a:effectLst/>
              </a:rPr>
              <a:t>3, </a:t>
            </a:r>
            <a:r>
              <a:rPr lang="pt-BR" sz="2800" b="1" dirty="0">
                <a:solidFill>
                  <a:srgbClr val="000000"/>
                </a:solidFill>
              </a:rPr>
              <a:t> </a:t>
            </a:r>
            <a:r>
              <a:rPr lang="pt-BR" sz="2800" b="1" i="0" u="none" strike="noStrike" dirty="0">
                <a:solidFill>
                  <a:srgbClr val="000000"/>
                </a:solidFill>
                <a:effectLst/>
              </a:rPr>
              <a:t>5</a:t>
            </a:r>
            <a:r>
              <a:rPr lang="pt-BR" sz="2800" b="1" dirty="0">
                <a:solidFill>
                  <a:schemeClr val="tx1"/>
                </a:solidFill>
              </a:rPr>
              <a:t>, </a:t>
            </a:r>
            <a:r>
              <a:rPr lang="pt-BR" sz="2800" b="1" i="0" u="none" strike="noStrike" dirty="0">
                <a:solidFill>
                  <a:schemeClr val="tx1"/>
                </a:solidFill>
                <a:effectLst/>
              </a:rPr>
              <a:t>7, 9</a:t>
            </a:r>
            <a:r>
              <a:rPr lang="pt-BR" sz="2800" b="1" dirty="0">
                <a:solidFill>
                  <a:schemeClr val="tx1"/>
                </a:solidFill>
              </a:rPr>
              <a:t>,</a:t>
            </a:r>
            <a:r>
              <a:rPr lang="pt-BR" sz="2800" b="1" i="0" u="none" strike="noStrike" dirty="0">
                <a:solidFill>
                  <a:schemeClr val="tx1"/>
                </a:solidFill>
                <a:effectLst/>
              </a:rPr>
              <a:t> 11, 13...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E3C5058F-F258-88D2-9707-523D4BE81957}"/>
              </a:ext>
            </a:extLst>
          </p:cNvPr>
          <p:cNvSpPr txBox="1">
            <a:spLocks/>
          </p:cNvSpPr>
          <p:nvPr/>
        </p:nvSpPr>
        <p:spPr>
          <a:xfrm rot="897">
            <a:off x="6155948" y="401282"/>
            <a:ext cx="2597150" cy="41211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HÁBITOS DE DISCUSSÃO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E33300D-120A-4AEC-A014-5C2C3AB64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14" y="673625"/>
            <a:ext cx="480333" cy="491218"/>
          </a:xfrm>
          <a:prstGeom prst="rect">
            <a:avLst/>
          </a:prstGeom>
        </p:spPr>
      </p:pic>
      <p:pic>
        <p:nvPicPr>
          <p:cNvPr id="6" name="Google Shape;117;p17">
            <a:extLst>
              <a:ext uri="{FF2B5EF4-FFF2-40B4-BE49-F238E27FC236}">
                <a16:creationId xmlns:a16="http://schemas.microsoft.com/office/drawing/2014/main" id="{75C0A0B3-1E41-8FF4-37B7-C82E8624FD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4183" y="359199"/>
            <a:ext cx="587150" cy="49627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2745E63-C623-683D-25E8-EBD43D323BB5}"/>
              </a:ext>
            </a:extLst>
          </p:cNvPr>
          <p:cNvSpPr txBox="1"/>
          <p:nvPr/>
        </p:nvSpPr>
        <p:spPr>
          <a:xfrm>
            <a:off x="535714" y="1244976"/>
            <a:ext cx="3323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OBSERVE A SEQUÊNCIA.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E9FA48-D8BF-E6D6-5F98-C09734D6A2C0}"/>
              </a:ext>
            </a:extLst>
          </p:cNvPr>
          <p:cNvSpPr txBox="1"/>
          <p:nvPr/>
        </p:nvSpPr>
        <p:spPr>
          <a:xfrm>
            <a:off x="546674" y="2291114"/>
            <a:ext cx="793518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O QUE VOCÊ PERCEBE NESSA SEQUÊNCIA DE NÚMEROS?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ELA ESTÁ AUMENTANDO OU DIMINUINDO?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QUAL NÚMERO ESTÁ FALTANDO NELA?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COMO VOCÊ DESCOBRIU?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QUAL NÚMERO VIRIA APÓS O 11?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739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EM GRUPO, VAMOS CONSTRUIR UMA SEQUÊNCIA NUMÉRICA COM AS CARTELAS A SEGUIR, ORGANIZANDO OS NÚMEROS EM ORDEM CRESCENTE. </a:t>
            </a:r>
            <a:endParaRPr dirty="0"/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CARTELAS NUMÉRICAS</a:t>
            </a:r>
            <a:endParaRPr dirty="0"/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2A8FEF0-2D34-93F0-844F-9455D59516AE}"/>
              </a:ext>
            </a:extLst>
          </p:cNvPr>
          <p:cNvSpPr/>
          <p:nvPr/>
        </p:nvSpPr>
        <p:spPr>
          <a:xfrm>
            <a:off x="1033669" y="2716696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CFC6ACE-EC8E-D202-1A15-451971797D94}"/>
              </a:ext>
            </a:extLst>
          </p:cNvPr>
          <p:cNvSpPr/>
          <p:nvPr/>
        </p:nvSpPr>
        <p:spPr>
          <a:xfrm>
            <a:off x="4022582" y="2941363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0210831-587E-9CFE-077D-BD3D6FCB6AC8}"/>
              </a:ext>
            </a:extLst>
          </p:cNvPr>
          <p:cNvSpPr/>
          <p:nvPr/>
        </p:nvSpPr>
        <p:spPr>
          <a:xfrm>
            <a:off x="2737323" y="3246783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0B599BB-0DF9-06DE-DF4F-BC4CD14943CB}"/>
              </a:ext>
            </a:extLst>
          </p:cNvPr>
          <p:cNvSpPr/>
          <p:nvPr/>
        </p:nvSpPr>
        <p:spPr>
          <a:xfrm>
            <a:off x="2896895" y="2435302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903C29F-F0D5-FD4C-07CB-D68482CD54E8}"/>
              </a:ext>
            </a:extLst>
          </p:cNvPr>
          <p:cNvSpPr/>
          <p:nvPr/>
        </p:nvSpPr>
        <p:spPr>
          <a:xfrm>
            <a:off x="5554159" y="2490789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EBAD607-4E17-739F-A673-615C34B0B2AC}"/>
              </a:ext>
            </a:extLst>
          </p:cNvPr>
          <p:cNvSpPr/>
          <p:nvPr/>
        </p:nvSpPr>
        <p:spPr>
          <a:xfrm>
            <a:off x="7423262" y="2813354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57467C2-17BF-D79F-0681-9499ABB45142}"/>
              </a:ext>
            </a:extLst>
          </p:cNvPr>
          <p:cNvSpPr/>
          <p:nvPr/>
        </p:nvSpPr>
        <p:spPr>
          <a:xfrm>
            <a:off x="3691277" y="4091646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D0C03CD-625F-96BA-EFE4-D6A2641BBA6F}"/>
              </a:ext>
            </a:extLst>
          </p:cNvPr>
          <p:cNvSpPr/>
          <p:nvPr/>
        </p:nvSpPr>
        <p:spPr>
          <a:xfrm>
            <a:off x="7495015" y="4019301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B8DD619-A820-AA4D-6C4A-19C825A38BD3}"/>
              </a:ext>
            </a:extLst>
          </p:cNvPr>
          <p:cNvSpPr/>
          <p:nvPr/>
        </p:nvSpPr>
        <p:spPr>
          <a:xfrm>
            <a:off x="6222990" y="3086517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39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1D6D3F1-7F02-1BD4-A714-0E2E5F74EB7A}"/>
              </a:ext>
            </a:extLst>
          </p:cNvPr>
          <p:cNvSpPr/>
          <p:nvPr/>
        </p:nvSpPr>
        <p:spPr>
          <a:xfrm>
            <a:off x="5234282" y="3928609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C01DC8D8-DD27-45C2-BBA1-5066A94E965D}"/>
              </a:ext>
            </a:extLst>
          </p:cNvPr>
          <p:cNvSpPr/>
          <p:nvPr/>
        </p:nvSpPr>
        <p:spPr>
          <a:xfrm>
            <a:off x="1721486" y="3907355"/>
            <a:ext cx="662609" cy="450574"/>
          </a:xfrm>
          <a:prstGeom prst="rect">
            <a:avLst/>
          </a:prstGeom>
          <a:solidFill>
            <a:schemeClr val="tx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B3E193BE-2122-EE78-31A2-1D1EEBB7F17E}"/>
              </a:ext>
            </a:extLst>
          </p:cNvPr>
          <p:cNvSpPr txBox="1">
            <a:spLocks/>
          </p:cNvSpPr>
          <p:nvPr/>
        </p:nvSpPr>
        <p:spPr>
          <a:xfrm rot="897">
            <a:off x="6859152" y="380189"/>
            <a:ext cx="1855998" cy="389702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TODOS JUNTOS</a:t>
            </a:r>
            <a:endParaRPr lang="pt-BR" sz="11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Google Shape;123;p17">
            <a:extLst>
              <a:ext uri="{FF2B5EF4-FFF2-40B4-BE49-F238E27FC236}">
                <a16:creationId xmlns:a16="http://schemas.microsoft.com/office/drawing/2014/main" id="{3BDA2C62-9B8D-A667-BD9F-C3559F0487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4294" y="326902"/>
            <a:ext cx="521436" cy="49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02607" y="470586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8B5BCCD-1EDE-6F49-957F-E8E3AF856604}"/>
              </a:ext>
            </a:extLst>
          </p:cNvPr>
          <p:cNvSpPr txBox="1"/>
          <p:nvPr/>
        </p:nvSpPr>
        <p:spPr>
          <a:xfrm>
            <a:off x="353954" y="470523"/>
            <a:ext cx="8138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1. </a:t>
            </a:r>
            <a:r>
              <a:rPr lang="pt-BR" sz="2000" dirty="0"/>
              <a:t>SIGA A SEQUÊNCIA NUMÉRICA E FORME O DENTINHO DA MARIANA.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C68948B-1E62-75EF-9F99-6C03C8C39A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18263" y="908153"/>
            <a:ext cx="3233650" cy="3962754"/>
          </a:xfrm>
          <a:prstGeom prst="rect">
            <a:avLst/>
          </a:prstGeom>
        </p:spPr>
      </p:pic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4C7B96F0-CAB9-F27F-6EF8-B02B926B1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098" y="291657"/>
            <a:ext cx="372763" cy="3577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480405" y="478114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58;p20">
            <a:extLst>
              <a:ext uri="{FF2B5EF4-FFF2-40B4-BE49-F238E27FC236}">
                <a16:creationId xmlns:a16="http://schemas.microsoft.com/office/drawing/2014/main" id="{5B9A46E3-AE31-60E7-9522-E3798012D6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9732" y="142620"/>
            <a:ext cx="242782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5" name="Google Shape;252;p24">
            <a:extLst>
              <a:ext uri="{FF2B5EF4-FFF2-40B4-BE49-F238E27FC236}">
                <a16:creationId xmlns:a16="http://schemas.microsoft.com/office/drawing/2014/main" id="{661FE4C4-54A5-FBBD-8065-DB31880C916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6301" y="309016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958FF7E-9786-87E0-5DFC-EF2A0E4DFEDB}"/>
              </a:ext>
            </a:extLst>
          </p:cNvPr>
          <p:cNvSpPr txBox="1"/>
          <p:nvPr/>
        </p:nvSpPr>
        <p:spPr>
          <a:xfrm>
            <a:off x="279139" y="821221"/>
            <a:ext cx="8875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1. </a:t>
            </a:r>
            <a:r>
              <a:rPr lang="pt-BR" sz="2000" dirty="0"/>
              <a:t>SIGA A SEQUÊNCIA NUMÉRICA E FORME O DENTINHO DA MARIANA.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E60E09A-2CE9-64DA-4670-B9DBEB688D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07042" y="1033023"/>
            <a:ext cx="3329916" cy="411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02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1BE6E25-3320-DEE6-853E-74434A59F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46" y="640808"/>
            <a:ext cx="4620262" cy="1107965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</a:rPr>
              <a:t>2. </a:t>
            </a:r>
            <a:r>
              <a:rPr lang="pt-BR" sz="2000" b="0" dirty="0"/>
              <a:t>COMPLETE O CAMINHO DA FADA DO DENTE COM OS NÚMEROS QUE ESTÃO FALTANDO.</a:t>
            </a:r>
            <a:br>
              <a:rPr lang="pt-BR" sz="2000" b="0" dirty="0"/>
            </a:br>
            <a:endParaRPr lang="pt-BR" sz="2000" b="0" dirty="0"/>
          </a:p>
        </p:txBody>
      </p:sp>
      <p:pic>
        <p:nvPicPr>
          <p:cNvPr id="7" name="Google Shape;273;p24">
            <a:extLst>
              <a:ext uri="{FF2B5EF4-FFF2-40B4-BE49-F238E27FC236}">
                <a16:creationId xmlns:a16="http://schemas.microsoft.com/office/drawing/2014/main" id="{104C34A1-3483-6E2A-552F-A5F9FACCA4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9875" y="341272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571DDDCC-2B21-0BC9-459B-ED9F51BCD5FB}"/>
              </a:ext>
            </a:extLst>
          </p:cNvPr>
          <p:cNvSpPr txBox="1"/>
          <p:nvPr/>
        </p:nvSpPr>
        <p:spPr>
          <a:xfrm rot="897">
            <a:off x="7581990" y="4889205"/>
            <a:ext cx="1387137" cy="2541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C1325DE-D1F2-BE75-4848-AB03D9ECAD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C"/>
              </a:clrFrom>
              <a:clrTo>
                <a:srgbClr val="FFFF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8008" y="245024"/>
            <a:ext cx="3674749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24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8;p20">
            <a:extLst>
              <a:ext uri="{FF2B5EF4-FFF2-40B4-BE49-F238E27FC236}">
                <a16:creationId xmlns:a16="http://schemas.microsoft.com/office/drawing/2014/main" id="{7B23E4F8-DA41-A5FA-D2E9-ABCCE0D812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62340" y="138681"/>
            <a:ext cx="262209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6" name="Google Shape;252;p24">
            <a:extLst>
              <a:ext uri="{FF2B5EF4-FFF2-40B4-BE49-F238E27FC236}">
                <a16:creationId xmlns:a16="http://schemas.microsoft.com/office/drawing/2014/main" id="{4AF638CD-DC76-F72F-A537-468F9A88F5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6698" y="305117"/>
            <a:ext cx="424543" cy="47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F011BAF-7654-1DE7-EC3C-1FF95DE3A7D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8008" y="230121"/>
            <a:ext cx="3649585" cy="4608262"/>
          </a:xfrm>
          <a:prstGeom prst="rect">
            <a:avLst/>
          </a:prstGeom>
        </p:spPr>
      </p:pic>
      <p:sp>
        <p:nvSpPr>
          <p:cNvPr id="5" name="Google Shape;150;p10">
            <a:extLst>
              <a:ext uri="{FF2B5EF4-FFF2-40B4-BE49-F238E27FC236}">
                <a16:creationId xmlns:a16="http://schemas.microsoft.com/office/drawing/2014/main" id="{CAF6E7E9-C0BF-64EE-AB82-9E71B64ECC50}"/>
              </a:ext>
            </a:extLst>
          </p:cNvPr>
          <p:cNvSpPr txBox="1"/>
          <p:nvPr/>
        </p:nvSpPr>
        <p:spPr>
          <a:xfrm rot="897">
            <a:off x="7590303" y="4838564"/>
            <a:ext cx="1387137" cy="26082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ítulo 2">
            <a:extLst>
              <a:ext uri="{FF2B5EF4-FFF2-40B4-BE49-F238E27FC236}">
                <a16:creationId xmlns:a16="http://schemas.microsoft.com/office/drawing/2014/main" id="{B00D8728-5D1C-BC14-FC39-FCC2DE271922}"/>
              </a:ext>
            </a:extLst>
          </p:cNvPr>
          <p:cNvSpPr txBox="1">
            <a:spLocks/>
          </p:cNvSpPr>
          <p:nvPr/>
        </p:nvSpPr>
        <p:spPr>
          <a:xfrm>
            <a:off x="217746" y="640808"/>
            <a:ext cx="4620262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000" b="0">
                <a:solidFill>
                  <a:srgbClr val="7030A0"/>
                </a:solidFill>
              </a:rPr>
              <a:t>2. </a:t>
            </a:r>
            <a:r>
              <a:rPr lang="pt-BR" sz="2000" b="0"/>
              <a:t>COMPLETE O CAMINHO DA FADA DO DENTE COM OS NÚMEROS QUE ESTÃO FALTANDO.</a:t>
            </a:r>
            <a:br>
              <a:rPr lang="pt-BR" sz="2000" b="0"/>
            </a:br>
            <a:endParaRPr lang="pt-BR" sz="2000" b="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3F7FC81-0005-6BB3-723C-0192D54C8E6E}"/>
              </a:ext>
            </a:extLst>
          </p:cNvPr>
          <p:cNvSpPr txBox="1"/>
          <p:nvPr/>
        </p:nvSpPr>
        <p:spPr>
          <a:xfrm>
            <a:off x="6916521" y="32334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10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E0DF696-71DE-CFDD-2961-680002A9DB0A}"/>
              </a:ext>
            </a:extLst>
          </p:cNvPr>
          <p:cNvSpPr txBox="1"/>
          <p:nvPr/>
        </p:nvSpPr>
        <p:spPr>
          <a:xfrm>
            <a:off x="6307745" y="32334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6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4337DD5-E547-4478-2BBA-C37AFA7A2F01}"/>
              </a:ext>
            </a:extLst>
          </p:cNvPr>
          <p:cNvSpPr txBox="1"/>
          <p:nvPr/>
        </p:nvSpPr>
        <p:spPr>
          <a:xfrm>
            <a:off x="7584525" y="32334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14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ADB2AE3-B935-CC14-713D-E751E2F9E00E}"/>
              </a:ext>
            </a:extLst>
          </p:cNvPr>
          <p:cNvSpPr txBox="1"/>
          <p:nvPr/>
        </p:nvSpPr>
        <p:spPr>
          <a:xfrm>
            <a:off x="7584525" y="94856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18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B46C95-6AB1-0594-FC12-2F8BB771CA2E}"/>
              </a:ext>
            </a:extLst>
          </p:cNvPr>
          <p:cNvSpPr txBox="1"/>
          <p:nvPr/>
        </p:nvSpPr>
        <p:spPr>
          <a:xfrm>
            <a:off x="7152290" y="125297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22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F49E3E3-15D6-CCC2-1C0F-74AF162BBB21}"/>
              </a:ext>
            </a:extLst>
          </p:cNvPr>
          <p:cNvSpPr txBox="1"/>
          <p:nvPr/>
        </p:nvSpPr>
        <p:spPr>
          <a:xfrm>
            <a:off x="6788642" y="125297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24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0447F42-227E-0986-6BD1-C2FC384E4352}"/>
              </a:ext>
            </a:extLst>
          </p:cNvPr>
          <p:cNvSpPr txBox="1"/>
          <p:nvPr/>
        </p:nvSpPr>
        <p:spPr>
          <a:xfrm>
            <a:off x="6144880" y="1252978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28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736F56A-0500-7ADF-04D9-F74ECA58F37A}"/>
              </a:ext>
            </a:extLst>
          </p:cNvPr>
          <p:cNvSpPr txBox="1"/>
          <p:nvPr/>
        </p:nvSpPr>
        <p:spPr>
          <a:xfrm>
            <a:off x="5822999" y="1252978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30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8213B80-E34A-ACEC-F38C-99DEFEBD0CBA}"/>
              </a:ext>
            </a:extLst>
          </p:cNvPr>
          <p:cNvSpPr txBox="1"/>
          <p:nvPr/>
        </p:nvSpPr>
        <p:spPr>
          <a:xfrm>
            <a:off x="5179929" y="1252977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34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3F83763-301C-3F7E-469B-93E644238F62}"/>
              </a:ext>
            </a:extLst>
          </p:cNvPr>
          <p:cNvSpPr txBox="1"/>
          <p:nvPr/>
        </p:nvSpPr>
        <p:spPr>
          <a:xfrm>
            <a:off x="5191586" y="150668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36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06631D7-7F06-C9C0-F3F8-9C76598FD37B}"/>
              </a:ext>
            </a:extLst>
          </p:cNvPr>
          <p:cNvSpPr txBox="1"/>
          <p:nvPr/>
        </p:nvSpPr>
        <p:spPr>
          <a:xfrm>
            <a:off x="5179929" y="1848348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38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C367C07-1B83-9E0F-BF3E-5184E59BE145}"/>
              </a:ext>
            </a:extLst>
          </p:cNvPr>
          <p:cNvSpPr txBox="1"/>
          <p:nvPr/>
        </p:nvSpPr>
        <p:spPr>
          <a:xfrm>
            <a:off x="5545164" y="273341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46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DEA0821-F7E5-EAD4-51F4-0427AFD3945A}"/>
              </a:ext>
            </a:extLst>
          </p:cNvPr>
          <p:cNvSpPr txBox="1"/>
          <p:nvPr/>
        </p:nvSpPr>
        <p:spPr>
          <a:xfrm>
            <a:off x="5191586" y="244371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42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E934E97-938D-4268-F743-0EE7470EB551}"/>
              </a:ext>
            </a:extLst>
          </p:cNvPr>
          <p:cNvSpPr txBox="1"/>
          <p:nvPr/>
        </p:nvSpPr>
        <p:spPr>
          <a:xfrm>
            <a:off x="5179929" y="2704013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44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629A3BC-F491-1993-0F37-ECF4819AB561}"/>
              </a:ext>
            </a:extLst>
          </p:cNvPr>
          <p:cNvSpPr txBox="1"/>
          <p:nvPr/>
        </p:nvSpPr>
        <p:spPr>
          <a:xfrm>
            <a:off x="5859237" y="273341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48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E272E6B-6E86-CEB3-3756-84061EA5D748}"/>
              </a:ext>
            </a:extLst>
          </p:cNvPr>
          <p:cNvSpPr txBox="1"/>
          <p:nvPr/>
        </p:nvSpPr>
        <p:spPr>
          <a:xfrm>
            <a:off x="6203926" y="273340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50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1565F31-027B-50EA-1D7B-A3527222DB08}"/>
              </a:ext>
            </a:extLst>
          </p:cNvPr>
          <p:cNvSpPr txBox="1"/>
          <p:nvPr/>
        </p:nvSpPr>
        <p:spPr>
          <a:xfrm>
            <a:off x="6883234" y="2719854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54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1B68FDE-476D-AF65-9533-02F6FBE1019B}"/>
              </a:ext>
            </a:extLst>
          </p:cNvPr>
          <p:cNvSpPr txBox="1"/>
          <p:nvPr/>
        </p:nvSpPr>
        <p:spPr>
          <a:xfrm>
            <a:off x="7197307" y="2719853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56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A79FF93-8AC0-61B5-EC77-B5431539898B}"/>
              </a:ext>
            </a:extLst>
          </p:cNvPr>
          <p:cNvSpPr txBox="1"/>
          <p:nvPr/>
        </p:nvSpPr>
        <p:spPr>
          <a:xfrm>
            <a:off x="7584525" y="3054663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60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A9146A4-BE02-79B5-EEED-2304B6BFE809}"/>
              </a:ext>
            </a:extLst>
          </p:cNvPr>
          <p:cNvSpPr txBox="1"/>
          <p:nvPr/>
        </p:nvSpPr>
        <p:spPr>
          <a:xfrm>
            <a:off x="7584525" y="3308367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62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F15311A-91B4-345B-58A9-4708F61FDA49}"/>
              </a:ext>
            </a:extLst>
          </p:cNvPr>
          <p:cNvSpPr txBox="1"/>
          <p:nvPr/>
        </p:nvSpPr>
        <p:spPr>
          <a:xfrm>
            <a:off x="7181890" y="3615762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66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5E58337-46FD-26A6-6F44-9AB2D00FA16E}"/>
              </a:ext>
            </a:extLst>
          </p:cNvPr>
          <p:cNvSpPr txBox="1"/>
          <p:nvPr/>
        </p:nvSpPr>
        <p:spPr>
          <a:xfrm>
            <a:off x="6774084" y="3615764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68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04A6752-5603-4CA0-8A0C-934C054AC537}"/>
              </a:ext>
            </a:extLst>
          </p:cNvPr>
          <p:cNvSpPr txBox="1"/>
          <p:nvPr/>
        </p:nvSpPr>
        <p:spPr>
          <a:xfrm>
            <a:off x="6462912" y="3615763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70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6E06DBD-B9C4-87E6-94FA-03073063D21F}"/>
              </a:ext>
            </a:extLst>
          </p:cNvPr>
          <p:cNvSpPr txBox="1"/>
          <p:nvPr/>
        </p:nvSpPr>
        <p:spPr>
          <a:xfrm>
            <a:off x="5826010" y="361576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74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A1F350A4-57B1-65D9-3144-1D3306A6FACA}"/>
              </a:ext>
            </a:extLst>
          </p:cNvPr>
          <p:cNvSpPr txBox="1"/>
          <p:nvPr/>
        </p:nvSpPr>
        <p:spPr>
          <a:xfrm>
            <a:off x="5505659" y="361576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76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E474EC3-1B69-AAF8-BD9A-5D1AB8F63F16}"/>
              </a:ext>
            </a:extLst>
          </p:cNvPr>
          <p:cNvSpPr txBox="1"/>
          <p:nvPr/>
        </p:nvSpPr>
        <p:spPr>
          <a:xfrm>
            <a:off x="5194487" y="3615760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78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A3711BB8-D1CC-6F7B-F971-CE51E453B5C4}"/>
              </a:ext>
            </a:extLst>
          </p:cNvPr>
          <p:cNvSpPr txBox="1"/>
          <p:nvPr/>
        </p:nvSpPr>
        <p:spPr>
          <a:xfrm>
            <a:off x="5191586" y="3924152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80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44D69F8-E0AC-1E9A-48EC-D96A387D5934}"/>
              </a:ext>
            </a:extLst>
          </p:cNvPr>
          <p:cNvSpPr txBox="1"/>
          <p:nvPr/>
        </p:nvSpPr>
        <p:spPr>
          <a:xfrm>
            <a:off x="5179929" y="4227071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82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D7BD000A-E2EC-995F-2C62-A7D881BBBF52}"/>
              </a:ext>
            </a:extLst>
          </p:cNvPr>
          <p:cNvSpPr txBox="1"/>
          <p:nvPr/>
        </p:nvSpPr>
        <p:spPr>
          <a:xfrm>
            <a:off x="5191586" y="4516775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84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27E5D9BA-0CE8-0D94-EE54-9DA6B9FC0C7B}"/>
              </a:ext>
            </a:extLst>
          </p:cNvPr>
          <p:cNvSpPr txBox="1"/>
          <p:nvPr/>
        </p:nvSpPr>
        <p:spPr>
          <a:xfrm>
            <a:off x="5826010" y="4512136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88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2B23D1D0-EAB2-22A8-1D72-29C11D2DE1A7}"/>
              </a:ext>
            </a:extLst>
          </p:cNvPr>
          <p:cNvSpPr txBox="1"/>
          <p:nvPr/>
        </p:nvSpPr>
        <p:spPr>
          <a:xfrm>
            <a:off x="6109614" y="4509065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90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7C66590B-806F-FFB6-2046-94EB4D395A92}"/>
              </a:ext>
            </a:extLst>
          </p:cNvPr>
          <p:cNvSpPr txBox="1"/>
          <p:nvPr/>
        </p:nvSpPr>
        <p:spPr>
          <a:xfrm>
            <a:off x="6448354" y="4498117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94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8C59840F-69E1-6F18-A8FD-58F50D05200C}"/>
              </a:ext>
            </a:extLst>
          </p:cNvPr>
          <p:cNvSpPr txBox="1"/>
          <p:nvPr/>
        </p:nvSpPr>
        <p:spPr>
          <a:xfrm>
            <a:off x="6744968" y="4509064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96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5367D60-677D-46AF-4FA8-64F1810EEF09}"/>
              </a:ext>
            </a:extLst>
          </p:cNvPr>
          <p:cNvSpPr txBox="1"/>
          <p:nvPr/>
        </p:nvSpPr>
        <p:spPr>
          <a:xfrm>
            <a:off x="7099814" y="4516775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98</a:t>
            </a:r>
          </a:p>
        </p:txBody>
      </p:sp>
    </p:spTree>
    <p:extLst>
      <p:ext uri="{BB962C8B-B14F-4D97-AF65-F5344CB8AC3E}">
        <p14:creationId xmlns:p14="http://schemas.microsoft.com/office/powerpoint/2010/main" val="817464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ixaDeTexto 28">
            <a:extLst>
              <a:ext uri="{FF2B5EF4-FFF2-40B4-BE49-F238E27FC236}">
                <a16:creationId xmlns:a16="http://schemas.microsoft.com/office/drawing/2014/main" id="{CFBAD823-E460-F14C-0AB2-BFFBD342A848}"/>
              </a:ext>
            </a:extLst>
          </p:cNvPr>
          <p:cNvSpPr txBox="1"/>
          <p:nvPr/>
        </p:nvSpPr>
        <p:spPr>
          <a:xfrm>
            <a:off x="229268" y="605292"/>
            <a:ext cx="8233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3. </a:t>
            </a:r>
            <a:r>
              <a:rPr lang="pt-BR" sz="2000" dirty="0"/>
              <a:t>AJUDE A FADA DO DENTE A PREENCHER AS SEQUÊNCIAS COM OS NÚMEROS QUE ESTÃO FALTANDO.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FF4F7D14-4524-6C13-EC17-34BEA78B0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63556"/>
              </p:ext>
            </p:extLst>
          </p:nvPr>
        </p:nvGraphicFramePr>
        <p:xfrm>
          <a:off x="1298035" y="1654799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E3E17F97-148E-83B8-E7A4-244020EE9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476047"/>
              </p:ext>
            </p:extLst>
          </p:nvPr>
        </p:nvGraphicFramePr>
        <p:xfrm>
          <a:off x="1298035" y="2377786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0F2ACFEA-FA9A-3E18-6149-878F7EA0E6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44757"/>
              </p:ext>
            </p:extLst>
          </p:nvPr>
        </p:nvGraphicFramePr>
        <p:xfrm>
          <a:off x="1298035" y="3100773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AEA01DB5-598A-04F5-C094-CB6A8485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994113"/>
              </p:ext>
            </p:extLst>
          </p:nvPr>
        </p:nvGraphicFramePr>
        <p:xfrm>
          <a:off x="1298035" y="3830323"/>
          <a:ext cx="6096000" cy="41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26257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167094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81691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5980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922299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744226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63674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20409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97701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48548"/>
                    </a:ext>
                  </a:extLst>
                </a:gridCol>
              </a:tblGrid>
              <a:tr h="41739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50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315386"/>
                  </a:ext>
                </a:extLst>
              </a:tr>
            </a:tbl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7996A1B7-DD20-DCCD-6A9A-6555C6421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100" y="217168"/>
            <a:ext cx="594632" cy="481693"/>
          </a:xfrm>
          <a:prstGeom prst="rect">
            <a:avLst/>
          </a:prstGeom>
        </p:spPr>
      </p:pic>
      <p:sp>
        <p:nvSpPr>
          <p:cNvPr id="4" name="Google Shape;150;p10">
            <a:extLst>
              <a:ext uri="{FF2B5EF4-FFF2-40B4-BE49-F238E27FC236}">
                <a16:creationId xmlns:a16="http://schemas.microsoft.com/office/drawing/2014/main" id="{A346866A-8B65-4212-75E1-2F41020A72B7}"/>
              </a:ext>
            </a:extLst>
          </p:cNvPr>
          <p:cNvSpPr txBox="1"/>
          <p:nvPr/>
        </p:nvSpPr>
        <p:spPr>
          <a:xfrm rot="897">
            <a:off x="7527549" y="474588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95545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23AD97A3-6B4B-48FE-BD79-81E2E81B6DD8}"/>
</file>

<file path=customXml/itemProps2.xml><?xml version="1.0" encoding="utf-8"?>
<ds:datastoreItem xmlns:ds="http://schemas.openxmlformats.org/officeDocument/2006/customXml" ds:itemID="{D278B000-090C-4C72-9BA6-C604636C22C7}"/>
</file>

<file path=customXml/itemProps3.xml><?xml version="1.0" encoding="utf-8"?>
<ds:datastoreItem xmlns:ds="http://schemas.openxmlformats.org/officeDocument/2006/customXml" ds:itemID="{5006BD9E-DD42-4391-A637-6FA1289BAC7D}"/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1543</Words>
  <Application>Microsoft Office PowerPoint</Application>
  <PresentationFormat>Apresentação na tela (16:9)</PresentationFormat>
  <Paragraphs>327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1" baseType="lpstr">
      <vt:lpstr>Lato</vt:lpstr>
      <vt:lpstr>Grandstander SemiBold</vt:lpstr>
      <vt:lpstr>Grandstander</vt:lpstr>
      <vt:lpstr>Aptos Narrow</vt:lpstr>
      <vt:lpstr>Arial</vt:lpstr>
      <vt:lpstr>Grandstander Medium</vt:lpstr>
      <vt:lpstr>docs-Calibri</vt:lpstr>
      <vt:lpstr>Aptos</vt:lpstr>
      <vt:lpstr>Simple Light</vt:lpstr>
      <vt:lpstr>Apresentação do PowerPoint</vt:lpstr>
      <vt:lpstr>Apresentação do PowerPoint</vt:lpstr>
      <vt:lpstr>      CONVERSE COM A TURMA</vt:lpstr>
      <vt:lpstr>CARTELAS NUMÉRICAS</vt:lpstr>
      <vt:lpstr>Apresentação do PowerPoint</vt:lpstr>
      <vt:lpstr>CORREÇÃO</vt:lpstr>
      <vt:lpstr>2. COMPLETE O CAMINHO DA FADA DO DENTE COM OS NÚMEROS QUE ESTÃO FALTANDO. 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29</cp:revision>
  <dcterms:modified xsi:type="dcterms:W3CDTF">2024-11-22T18:12:05Z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