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84" r:id="rId7"/>
    <p:sldId id="276" r:id="rId8"/>
    <p:sldId id="282" r:id="rId9"/>
    <p:sldId id="273" r:id="rId10"/>
    <p:sldId id="277" r:id="rId11"/>
    <p:sldId id="274" r:id="rId12"/>
    <p:sldId id="278" r:id="rId13"/>
    <p:sldId id="275" r:id="rId14"/>
    <p:sldId id="283" r:id="rId15"/>
    <p:sldId id="263" r:id="rId16"/>
    <p:sldId id="265" r:id="rId17"/>
    <p:sldId id="266" r:id="rId18"/>
    <p:sldId id="280" r:id="rId19"/>
    <p:sldId id="281" r:id="rId20"/>
    <p:sldId id="268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ik8+S/cBXA7ijFpoP+JAVP54KW0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4738BC-9AFF-63C4-0E07-9953C3E63EB4}" name="Laiz Colosovski" initials="LC" userId="43c28164ddd61d2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ADD10F-B5EE-4526-822E-7D269CAEACEC}" v="3" dt="2024-11-22T18:38:20.580"/>
  </p1510:revLst>
</p1510:revInfo>
</file>

<file path=ppt/tableStyles.xml><?xml version="1.0" encoding="utf-8"?>
<a:tblStyleLst xmlns:a="http://schemas.openxmlformats.org/drawingml/2006/main" def="{7E2706EA-6F46-4A0D-B81F-455CEC2F9B11}">
  <a:tblStyle styleId="{7E2706EA-6F46-4A0D-B81F-455CEC2F9B1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83" autoAdjust="0"/>
    <p:restoredTop sz="79093" autoAdjust="0"/>
  </p:normalViewPr>
  <p:slideViewPr>
    <p:cSldViewPr snapToGrid="0">
      <p:cViewPr varScale="1">
        <p:scale>
          <a:sx n="111" d="100"/>
          <a:sy n="111" d="100"/>
        </p:scale>
        <p:origin x="1398" y="96"/>
      </p:cViewPr>
      <p:guideLst>
        <p:guide orient="horz" pos="162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54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presProps" Target="presProps.xml"/><Relationship Id="rId53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4" Type="http://customschemas.google.com/relationships/presentationmetadata" Target="metadata"/><Relationship Id="rId52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B3ADD10F-B5EE-4526-822E-7D269CAEACEC}"/>
    <pc:docChg chg="undo custSel modSld">
      <pc:chgData name="Viviane Da Costa Batista Pereira" userId="b305db61-b707-4b19-b05e-6db442671656" providerId="ADAL" clId="{B3ADD10F-B5EE-4526-822E-7D269CAEACEC}" dt="2024-11-22T18:39:22.010" v="478" actId="6549"/>
      <pc:docMkLst>
        <pc:docMk/>
      </pc:docMkLst>
      <pc:sldChg chg="modNotesTx">
        <pc:chgData name="Viviane Da Costa Batista Pereira" userId="b305db61-b707-4b19-b05e-6db442671656" providerId="ADAL" clId="{B3ADD10F-B5EE-4526-822E-7D269CAEACEC}" dt="2024-11-22T18:32:19.176" v="132" actId="20577"/>
        <pc:sldMkLst>
          <pc:docMk/>
          <pc:sldMk cId="0" sldId="258"/>
        </pc:sldMkLst>
      </pc:sldChg>
      <pc:sldChg chg="modNotesTx">
        <pc:chgData name="Viviane Da Costa Batista Pereira" userId="b305db61-b707-4b19-b05e-6db442671656" providerId="ADAL" clId="{B3ADD10F-B5EE-4526-822E-7D269CAEACEC}" dt="2024-11-22T18:32:57.895" v="169" actId="20577"/>
        <pc:sldMkLst>
          <pc:docMk/>
          <pc:sldMk cId="0" sldId="259"/>
        </pc:sldMkLst>
      </pc:sldChg>
      <pc:sldChg chg="addSp modSp mod modNotesTx">
        <pc:chgData name="Viviane Da Costa Batista Pereira" userId="b305db61-b707-4b19-b05e-6db442671656" providerId="ADAL" clId="{B3ADD10F-B5EE-4526-822E-7D269CAEACEC}" dt="2024-11-22T18:39:22.010" v="478" actId="6549"/>
        <pc:sldMkLst>
          <pc:docMk/>
          <pc:sldMk cId="2509007258" sldId="275"/>
        </pc:sldMkLst>
        <pc:graphicFrameChg chg="mod modGraphic">
          <ac:chgData name="Viviane Da Costa Batista Pereira" userId="b305db61-b707-4b19-b05e-6db442671656" providerId="ADAL" clId="{B3ADD10F-B5EE-4526-822E-7D269CAEACEC}" dt="2024-11-22T18:37:58.814" v="466" actId="1076"/>
          <ac:graphicFrameMkLst>
            <pc:docMk/>
            <pc:sldMk cId="2509007258" sldId="275"/>
            <ac:graphicFrameMk id="22" creationId="{79EDC94C-DD74-697A-FD61-406FE0627ACB}"/>
          </ac:graphicFrameMkLst>
        </pc:graphicFrameChg>
        <pc:picChg chg="add mod">
          <ac:chgData name="Viviane Da Costa Batista Pereira" userId="b305db61-b707-4b19-b05e-6db442671656" providerId="ADAL" clId="{B3ADD10F-B5EE-4526-822E-7D269CAEACEC}" dt="2024-11-22T18:38:05.364" v="468" actId="1076"/>
          <ac:picMkLst>
            <pc:docMk/>
            <pc:sldMk cId="2509007258" sldId="275"/>
            <ac:picMk id="2" creationId="{BB4FA7B7-2BF0-DAE2-2074-D2266E1E87D6}"/>
          </ac:picMkLst>
        </pc:picChg>
        <pc:picChg chg="add mod">
          <ac:chgData name="Viviane Da Costa Batista Pereira" userId="b305db61-b707-4b19-b05e-6db442671656" providerId="ADAL" clId="{B3ADD10F-B5EE-4526-822E-7D269CAEACEC}" dt="2024-11-22T18:38:05.364" v="468" actId="1076"/>
          <ac:picMkLst>
            <pc:docMk/>
            <pc:sldMk cId="2509007258" sldId="275"/>
            <ac:picMk id="3" creationId="{1937204B-18EA-27A6-836C-BDC8276E2374}"/>
          </ac:picMkLst>
        </pc:picChg>
      </pc:sldChg>
      <pc:sldChg chg="modNotesTx">
        <pc:chgData name="Viviane Da Costa Batista Pereira" userId="b305db61-b707-4b19-b05e-6db442671656" providerId="ADAL" clId="{B3ADD10F-B5EE-4526-822E-7D269CAEACEC}" dt="2024-11-22T18:34:20.569" v="171" actId="6549"/>
        <pc:sldMkLst>
          <pc:docMk/>
          <pc:sldMk cId="3246595575" sldId="277"/>
        </pc:sldMkLst>
      </pc:sldChg>
      <pc:sldChg chg="modNotesTx">
        <pc:chgData name="Viviane Da Costa Batista Pereira" userId="b305db61-b707-4b19-b05e-6db442671656" providerId="ADAL" clId="{B3ADD10F-B5EE-4526-822E-7D269CAEACEC}" dt="2024-11-22T18:37:20.108" v="462" actId="20577"/>
        <pc:sldMkLst>
          <pc:docMk/>
          <pc:sldMk cId="2652817359" sldId="278"/>
        </pc:sldMkLst>
      </pc:sldChg>
      <pc:sldChg chg="modNotesTx">
        <pc:chgData name="Viviane Da Costa Batista Pereira" userId="b305db61-b707-4b19-b05e-6db442671656" providerId="ADAL" clId="{B3ADD10F-B5EE-4526-822E-7D269CAEACEC}" dt="2024-11-22T18:34:11.550" v="170" actId="6549"/>
        <pc:sldMkLst>
          <pc:docMk/>
          <pc:sldMk cId="1497623430" sldId="282"/>
        </pc:sldMkLst>
      </pc:sldChg>
      <pc:sldChg chg="addSp modSp mod modNotesTx">
        <pc:chgData name="Viviane Da Costa Batista Pereira" userId="b305db61-b707-4b19-b05e-6db442671656" providerId="ADAL" clId="{B3ADD10F-B5EE-4526-822E-7D269CAEACEC}" dt="2024-11-22T18:39:17.352" v="477" actId="6549"/>
        <pc:sldMkLst>
          <pc:docMk/>
          <pc:sldMk cId="1216643160" sldId="283"/>
        </pc:sldMkLst>
        <pc:graphicFrameChg chg="modGraphic">
          <ac:chgData name="Viviane Da Costa Batista Pereira" userId="b305db61-b707-4b19-b05e-6db442671656" providerId="ADAL" clId="{B3ADD10F-B5EE-4526-822E-7D269CAEACEC}" dt="2024-11-22T18:38:29.207" v="475" actId="20577"/>
          <ac:graphicFrameMkLst>
            <pc:docMk/>
            <pc:sldMk cId="1216643160" sldId="283"/>
            <ac:graphicFrameMk id="22" creationId="{79EDC94C-DD74-697A-FD61-406FE0627ACB}"/>
          </ac:graphicFrameMkLst>
        </pc:graphicFrameChg>
        <pc:picChg chg="add mod">
          <ac:chgData name="Viviane Da Costa Batista Pereira" userId="b305db61-b707-4b19-b05e-6db442671656" providerId="ADAL" clId="{B3ADD10F-B5EE-4526-822E-7D269CAEACEC}" dt="2024-11-22T18:38:23.458" v="470" actId="1076"/>
          <ac:picMkLst>
            <pc:docMk/>
            <pc:sldMk cId="1216643160" sldId="283"/>
            <ac:picMk id="6" creationId="{87A3AAD1-B245-FF2A-F9A9-B683BC9A4ED8}"/>
          </ac:picMkLst>
        </pc:picChg>
        <pc:picChg chg="add mod">
          <ac:chgData name="Viviane Da Costa Batista Pereira" userId="b305db61-b707-4b19-b05e-6db442671656" providerId="ADAL" clId="{B3ADD10F-B5EE-4526-822E-7D269CAEACEC}" dt="2024-11-22T18:38:23.458" v="470" actId="1076"/>
          <ac:picMkLst>
            <pc:docMk/>
            <pc:sldMk cId="1216643160" sldId="283"/>
            <ac:picMk id="7" creationId="{A334E94A-DD84-2D42-21E9-1A641E204DB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78120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2641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https://www.gettyimages.com.br/detail/ilustra%C3%A7%C3%A3o/set-of-vector-cartoon-army-boots-high-military-ilustra%C3%A7%C3%A3o-royalty-free/686216446?phrase=BOTAS+SAPATO&amp;adppopup=true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2303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https://www.gettyimages.com.br/detail/ilustra%C3%A7%C3%A3o/firefly-icon-from-summer-collection-thin-ilustra%C3%A7%C3%A3o-royalty-free/1384891655?phrase=JOANINHA+PRETA+E+BRANCA&amp;adppopup=true</a:t>
            </a: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9982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Considere as diferentes formas de distribuição. O fundamental é que os estudantes compreendam que o total de bolinhas deve ser dividido entre as duas asas da joaninha.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https://www.gettyimages.com.br/detail/ilustra%C3%A7%C3%A3o/firefly-icon-from-summer-collection-thin-ilustra%C3%A7%C3%A3o-royalty-free/1384891655?phrase=JOANINHA+PRETA+E+BRANCA&amp;adppopup=true</a:t>
            </a: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7473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https://www.gettyimages.com.br/detail/ilustra%C3%A7%C3%A3o/toy-sea-boat-isolated-on-white-background-ilustra%C3%A7%C3%A3o-royalty-free/1820286618?phrase=navio+fundo+branco&amp;adppopup=true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https://www.gettyimages.com.br/detail/ilustra%C3%A7%C3%A3o/3d-yellow-pencil-with-a-pink-eraser-in-a-ilustra%C3%A7%C3%A3o-royalty-free/1410140771?phrase=lapis&amp;adppopup=true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https://www.gettyimages.com.br/detail/ilustra%C3%A7%C3%A3o/vector-flower-set-isolated-on-white-background-ilustra%C3%A7%C3%A3o-royalty-free/948816634?phrase=desenho+flor&amp;adppopup=true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www.gettyimages.com.br</a:t>
            </a:r>
            <a:r>
              <a:rPr lang="pt-BR" dirty="0"/>
              <a:t>/</a:t>
            </a:r>
            <a:r>
              <a:rPr lang="pt-BR" dirty="0" err="1"/>
              <a:t>detail</a:t>
            </a:r>
            <a:r>
              <a:rPr lang="pt-BR" dirty="0"/>
              <a:t>/ilustra%C3%A7%C3%A3o/color-baseball-realistic-cap-blue-visor-head-ilustra%C3%A7%C3%A3o-royalty-free/1659311447?phrase=bon%C3%A9&amp;adppopup=</a:t>
            </a:r>
            <a:r>
              <a:rPr lang="pt-BR" dirty="0" err="1"/>
              <a:t>true</a:t>
            </a: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7298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https://www.gettyimages.com.br/detail/ilustra%C3%A7%C3%A3o/toy-sea-boat-isolated-on-white-background-ilustra%C3%A7%C3%A3o-royalty-free/1820286618?phrase=navio+fundo+branco&amp;adppopup=true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https://www.gettyimages.com.br/detail/ilustra%C3%A7%C3%A3o/3d-yellow-pencil-with-a-pink-eraser-in-a-ilustra%C3%A7%C3%A3o-royalty-free/1410140771?phrase=lapis&amp;adppopup=true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https://www.gettyimages.com.br/detail/ilustra%C3%A7%C3%A3o/vector-flower-set-isolated-on-white-background-ilustra%C3%A7%C3%A3o-royalty-free/948816634?phrase=desenho+flor&amp;adppopup=true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/>
              <a:t>https://www.gettyimages.com.br/detail/ilustra%C3%A7%C3%A3o/color-baseball-realistic-cap-blue-visor-head-ilustra%C3%A7%C3%A3o-royalty-free/1659311447?phrase=bon%C3%A9&amp;adppopup=true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9281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6281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3367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4096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190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(EF02MA06) Resolver e elaborar problemas de adição e de subtração, envolvendo números de até três ordens, com os significados de juntar, acrescentar, separar, retirar, utilizando estratégias pessoais.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1560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eaLnBrk="0" hangingPunct="0">
              <a:spcBef>
                <a:spcPts val="20"/>
              </a:spcBef>
              <a:buNone/>
            </a:pPr>
            <a:r>
              <a:rPr lang="pt-BR" sz="1100" i="0" dirty="0"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158750" indent="0" eaLnBrk="0" hangingPunct="0">
              <a:spcBef>
                <a:spcPts val="20"/>
              </a:spcBef>
              <a:buNone/>
            </a:pPr>
            <a:r>
              <a:rPr lang="pt-BR" sz="1100" i="0" dirty="0">
                <a:effectLst/>
                <a:latin typeface="+mn-lt"/>
                <a:ea typeface="Times New Roman" panose="02020603050405020304" pitchFamily="18" charset="0"/>
              </a:rPr>
              <a:t>Para que os estudantes possam compreender a ideia do problema, é importante que o contexto do problema seja explorado. As meninas trouxeram 5 palitos para serem acrescentados à coleção da turma. Importante que todos entendam que, incialmente a coleção tinha 8 palitos + 5 palitos que foram acrescentados, portanto, a coleção ficou com um total de 13 palitos. Ao lançar o último questionamento, espera-se que os estudantes possam se apoiar no conhecimento 8+5 = 13, para resolver  80 + 50= 130.</a:t>
            </a:r>
          </a:p>
          <a:p>
            <a:pPr marL="158750" marR="0" lvl="0" indent="0" algn="l" defTabSz="914400" rtl="0" eaLnBrk="0" fontAlgn="auto" latinLnBrk="0" hangingPunct="0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PT" sz="1100" b="0" i="0" dirty="0">
                <a:solidFill>
                  <a:srgbClr val="ED1C24"/>
                </a:solidFill>
                <a:effectLst/>
                <a:latin typeface="+mn-lt"/>
                <a:ea typeface="Calibri" panose="020F0502020204030204" pitchFamily="34" charset="0"/>
              </a:rPr>
              <a:t>Avise a turma que hoje</a:t>
            </a:r>
            <a:r>
              <a:rPr lang="pt-PT" sz="1100" b="0" i="0" spc="-25" dirty="0">
                <a:solidFill>
                  <a:srgbClr val="ED1C24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100" b="0" i="0" dirty="0">
                <a:solidFill>
                  <a:srgbClr val="ED1C24"/>
                </a:solidFill>
                <a:effectLst/>
                <a:latin typeface="+mn-lt"/>
                <a:ea typeface="Calibri" panose="020F0502020204030204" pitchFamily="34" charset="0"/>
              </a:rPr>
              <a:t>faremos atividades de</a:t>
            </a:r>
            <a:r>
              <a:rPr lang="pt-PT" sz="1100" b="0" i="0" spc="-70" dirty="0">
                <a:solidFill>
                  <a:srgbClr val="ED1C24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100" b="0" i="0" dirty="0">
                <a:solidFill>
                  <a:srgbClr val="ED1C24"/>
                </a:solidFill>
                <a:effectLst/>
                <a:latin typeface="+mn-lt"/>
                <a:ea typeface="Calibri" panose="020F0502020204030204" pitchFamily="34" charset="0"/>
              </a:rPr>
              <a:t>juntar</a:t>
            </a:r>
            <a:r>
              <a:rPr lang="pt-PT" sz="1100" b="0" i="0" spc="-70" dirty="0">
                <a:solidFill>
                  <a:srgbClr val="ED1C24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1100" b="0" i="0" dirty="0">
                <a:solidFill>
                  <a:srgbClr val="ED1C24"/>
                </a:solidFill>
                <a:effectLst/>
                <a:latin typeface="+mn-lt"/>
                <a:ea typeface="Calibri" panose="020F0502020204030204" pitchFamily="34" charset="0"/>
              </a:rPr>
              <a:t>elementos.</a:t>
            </a:r>
          </a:p>
          <a:p>
            <a:pPr marL="158750" marR="0" lvl="0" indent="0" algn="l" defTabSz="914400" rtl="0" eaLnBrk="0" fontAlgn="auto" latinLnBrk="0" hangingPunct="0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PT" sz="1100" b="0" i="0" dirty="0">
              <a:solidFill>
                <a:srgbClr val="ED1C24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158750" marR="0" lvl="0" indent="0" algn="l" defTabSz="914400" rtl="0" eaLnBrk="0" fontAlgn="auto" latinLnBrk="0" hangingPunct="0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100" i="0" dirty="0">
                <a:effectLst/>
                <a:latin typeface="+mn-lt"/>
                <a:ea typeface="Times New Roman" panose="02020603050405020304" pitchFamily="18" charset="0"/>
              </a:rPr>
              <a:t>https://www.gettyimages.com.br/detail/ilustra%C3%A7%C3%A3o/the-confused-boy-ilustra%C3%A7%C3%A3o-royalty-free/980870506?phrase=CRIAN%C3%87A+PENSANDO&amp;adppopup=true </a:t>
            </a:r>
            <a:endParaRPr lang="pt-PT" sz="1100" b="0" i="0" dirty="0">
              <a:solidFill>
                <a:srgbClr val="ED1C24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58750" marR="0" lvl="0" indent="0" algn="l" defTabSz="914400" rtl="0" eaLnBrk="0" fontAlgn="auto" latinLnBrk="0" hangingPunct="0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i="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58750" indent="0" eaLnBrk="0" hangingPunct="0">
              <a:spcBef>
                <a:spcPts val="20"/>
              </a:spcBef>
              <a:buNone/>
            </a:pPr>
            <a:endParaRPr lang="pt-BR" sz="1100" i="1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58750" indent="0" eaLnBrk="0" hangingPunct="0">
              <a:spcBef>
                <a:spcPts val="20"/>
              </a:spcBef>
              <a:buNone/>
            </a:pPr>
            <a:r>
              <a:rPr lang="pt-BR" sz="1100" i="1" dirty="0">
                <a:effectLst/>
                <a:latin typeface="+mn-lt"/>
                <a:ea typeface="Times New Roman" panose="02020603050405020304" pitchFamily="18" charset="0"/>
              </a:rPr>
              <a:t> </a:t>
            </a:r>
            <a:endParaRPr lang="pt-BR" sz="11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481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r>
              <a:rPr lang="pt-BR" sz="1100" dirty="0">
                <a:effectLst/>
                <a:latin typeface="+mn-lt"/>
              </a:rPr>
              <a:t>Caro professor, </a:t>
            </a:r>
          </a:p>
          <a:p>
            <a:pPr marL="158750" indent="0"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Providencie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com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antecedência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um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tabuleiro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(modelo do 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slide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),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22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fichas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(sendo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11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de uma cor e 11 de outra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)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2</a:t>
            </a:r>
            <a:r>
              <a:rPr lang="pt-BR" sz="11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dados por dupla. </a:t>
            </a:r>
          </a:p>
          <a:p>
            <a:pPr marL="158750" indent="0"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Entregue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às duplas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jogo</a:t>
            </a:r>
            <a:r>
              <a:rPr lang="pt-BR" sz="11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i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Cubra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i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d</a:t>
            </a:r>
            <a:r>
              <a:rPr lang="pt-BR" sz="1100" i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escubra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.</a:t>
            </a:r>
            <a:r>
              <a:rPr lang="pt-BR" sz="11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Você pode jogar com um estudante, em sua mesa, para que todos vejam como o jogo funciona. </a:t>
            </a:r>
          </a:p>
          <a:p>
            <a:pPr marL="158750" indent="0">
              <a:buNone/>
            </a:pPr>
            <a:endParaRPr lang="pt-BR" sz="1100" spc="-1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457200" indent="-298450">
              <a:buFont typeface="Wingdings" panose="05000000000000000000" pitchFamily="2" charset="2"/>
              <a:buChar char="Ø"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Um jogador lança os dois dados, realiza a soma dos pontos que saíram nos dados  e cobre com a ficha o número que corresponde à soma, e passa a jogada para o outro jogador;</a:t>
            </a:r>
          </a:p>
          <a:p>
            <a:pPr marL="457200" indent="-298450">
              <a:buFont typeface="Wingdings" panose="05000000000000000000" pitchFamily="2" charset="2"/>
              <a:buChar char="Ø"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Quem errar a adição, perderá a vez;</a:t>
            </a:r>
          </a:p>
          <a:p>
            <a:pPr marL="457200" indent="-298450">
              <a:buFont typeface="Wingdings" panose="05000000000000000000" pitchFamily="2" charset="2"/>
              <a:buChar char="Ø"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Quando um jogador lançar os dois dados e a soma dos pontos resulta em um número já coberto, ele passa a vez;</a:t>
            </a:r>
          </a:p>
          <a:p>
            <a:pPr marL="457200" indent="-298450">
              <a:buFont typeface="Wingdings" panose="05000000000000000000" pitchFamily="2" charset="2"/>
              <a:buChar char="Ø"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Ganha o jogo quem cobrir todos os números primeiro. </a:t>
            </a:r>
          </a:p>
          <a:p>
            <a:pPr marL="457200" indent="-298450">
              <a:buFont typeface="Wingdings" panose="05000000000000000000" pitchFamily="2" charset="2"/>
              <a:buChar char="Ø"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158750" indent="0"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Depois, em uma segunda rodada, a regra do jogo muda, ou seja, cobrem-se todos os números e o jogo fica mais desafiante. Importante também que eles registrem, em linguagem matemática, seus lançamentos em sentença matemática, como: 6 + 5=11.</a:t>
            </a:r>
          </a:p>
          <a:p>
            <a:pPr marL="158750" indent="0"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Os estudantes devem ter de memória a sequência numérica para descobrirem o número certo que corresponde à soma dos dois dados. Você pode ampliar os desafios para os estudantes que possuem um conhecimento mais avançado, distribuindo assim, 3 dados para a dupla e o tabuleiro até o número 18. </a:t>
            </a:r>
            <a:endParaRPr sz="1100" dirty="0">
              <a:latin typeface="+mn-lt"/>
            </a:endParaRPr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0864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Com a turma em duplas, explore com os estudantes os tipos de frutas que há na banca de frutas. Você pode pedir para que estimem qual fruta está presente em maior quantidade.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https://www.gettyimages.com.br/detail/ilustra%C3%A7%C3%A3o/pineapple-icon-tropical-exotic-fruit-shape-ilustra%C3%A7%C3%A3o-royalty-free/1179658661?phrase=ABACAXI&amp;adppopup=true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https://www.gettyimages.com.br/detail/ilustra%C3%A7%C3%A3o/orange-icon-citrus-fruit-with-leaf-vector-ilustra%C3%A7%C3%A3o-royalty-free/1302415215?phrase=laranja+fruta&amp;adppopup=true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https://www.gettyimages.com.br/detail/ilustra%C3%A7%C3%A3o/pear-and-apple-fruit-set-ilustra%C3%A7%C3%A3o-royalty-free/1151842934?phrase=PERA+fruta&amp;adppopup=true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https://www.gettyimages.com.br/detail/foto/brazilian-caju-cashew-fruit-imagem-royalty-free/495666895?phrase=caju+fruta&amp;adppopup=true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https://www.gettyimages.com.br/detail/foto/yellow-melon-imagem-royalty-free/185285112?phrase=mel%C3%A3o+amarelo+fruta&amp;adppopup=true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https://www.gettyimages.com.br/detail/ilustra%C3%A7%C3%A3o/group-of-vaccinated-people-ilustra%C3%A7%C3%A3o-royalty-free/1330898660?phrase=homem+-+vetores&amp;adppopup=true</a:t>
            </a: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4423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https://www.gettyimages.com.br/detail/ilustra%C3%A7%C3%A3o/pineapple-icon-tropical-exotic-fruit-shape-ilustra%C3%A7%C3%A3o-royalty-free/1179658661?phrase=ABACAXI&amp;adppopup=true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https://www.gettyimages.com.br/detail/ilustra%C3%A7%C3%A3o/orange-icon-citrus-fruit-with-leaf-vector-ilustra%C3%A7%C3%A3o-royalty-free/1302415215?phrase=laranja+fruta&amp;adppopup=true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https://www.gettyimages.com.br/detail/ilustra%C3%A7%C3%A3o/pear-and-apple-fruit-set-ilustra%C3%A7%C3%A3o-royalty-free/1151842934?phrase=PERA+fruta&amp;adppopup=true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https://www.gettyimages.com.br/detail/foto/brazilian-caju-cashew-fruit-imagem-royalty-free/495666895?phrase=caju+fruta&amp;adppopup=true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https://www.gettyimages.com.br/detail/foto/yellow-melon-imagem-royalty-free/185285112?phrase=mel%C3%A3o+amarelo+fruta&amp;adppopup=true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https://www.gettyimages.com.br/detail/ilustra%C3%A7%C3%A3o/group-of-vaccinated-people-ilustra%C3%A7%C3%A3o-royalty-free/1330898660?phrase=homem+-+vetores&amp;adppopup=true</a:t>
            </a: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9791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Os estudantes devem contar a quantidade das frutas e juntar as duas quantidades, registrando a sentença matemática realizada. </a:t>
            </a:r>
            <a:endParaRPr dirty="0"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7011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8645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esta atividade, os estudantes devem desenhar as botas que faltam para completar a quantidade indicada.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https://www.gettyimages.com.br/detail/ilustra%C3%A7%C3%A3o/set-of-vector-cartoon-army-boots-high-military-ilustra%C3%A7%C3%A3o-royalty-free/686216446?phrase=BOTAS+SAPATO&amp;adppopup=true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5830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0" name="Google Shape;80;p1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1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9c03e3d857_0_15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26;p9"/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8" name="Google Shape;26;p9"/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26;p9"/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26;p9"/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26;p9"/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26;p9"/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3" name="Google Shape;73;p1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2024_AI_B1_V1</a:t>
            </a:r>
            <a:endParaRPr sz="700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the-confused-boy-ilustra%C3%A7%C3%A3o-royalty-free/980870506?phrase=CRIAN%C3%87A+PENSANDO&amp;adppopup=true" TargetMode="External"/><Relationship Id="rId7" Type="http://schemas.openxmlformats.org/officeDocument/2006/relationships/hyperlink" Target="https://www.gettyimages.com.br/detail/foto/brazilian-caju-cashew-fruit-imagem-royalty-free/495666895?phrase=caju+fruta&amp;adppopup=tru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ettyimages.com.br/detail/ilustra%C3%A7%C3%A3o/pear-and-apple-fruit-set-ilustra%C3%A7%C3%A3o-royalty-free/1151842934?phrase=PERA+fruta&amp;adppopup=true" TargetMode="External"/><Relationship Id="rId5" Type="http://schemas.openxmlformats.org/officeDocument/2006/relationships/hyperlink" Target="https://www.gettyimages.com.br/detail/ilustra%C3%A7%C3%A3o/orange-icon-citrus-fruit-with-leaf-vector-ilustra%C3%A7%C3%A3o-royalty-free/1302415215?phrase=laranja+fruta&amp;adppopup=true" TargetMode="External"/><Relationship Id="rId4" Type="http://schemas.openxmlformats.org/officeDocument/2006/relationships/hyperlink" Target="https://www.gettyimages.com.br/detail/ilustra%C3%A7%C3%A3o/pineapple-icon-tropical-exotic-fruit-shape-ilustra%C3%A7%C3%A3o-royalty-free/1179658661?phrase=ABACAXI&amp;adppopup=tru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group-of-vaccinated-people-ilustra%C3%A7%C3%A3o-royalty-free/1330898660?phrase=homem+-+vetores&amp;adppopup=true" TargetMode="External"/><Relationship Id="rId2" Type="http://schemas.openxmlformats.org/officeDocument/2006/relationships/hyperlink" Target="https://www.gettyimages.com.br/detail/foto/yellow-melon-imagem-royalty-free/185285112?phrase=mel%C3%A3o+amarelo+fruta&amp;adppopup=true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ettyimages.com.br/detail/ilustra%C3%A7%C3%A3o/firefly-icon-from-summer-collection-thin-ilustra%C3%A7%C3%A3o-royalty-free/1384891655?phrase=JOANINHA+PRETA+E+BRANCA&amp;adppopup=true" TargetMode="External"/><Relationship Id="rId4" Type="http://schemas.openxmlformats.org/officeDocument/2006/relationships/hyperlink" Target="https://www.gettyimages.com.br/detail/ilustra%C3%A7%C3%A3o/set-of-vector-cartoon-army-boots-high-military-ilustra%C3%A7%C3%A3o-royalty-free/686216446?phrase=BOTAS+SAPATO&amp;adppopup=tru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3d-yellow-pencil-with-a-pink-eraser-in-a-ilustra%C3%A7%C3%A3o-royalty-free/1410140771?phrase=lapis&amp;adppopup=true" TargetMode="External"/><Relationship Id="rId2" Type="http://schemas.openxmlformats.org/officeDocument/2006/relationships/hyperlink" Target="https://www.gettyimages.com.br/detail/ilustra%C3%A7%C3%A3o/toy-sea-boat-isolated-on-white-background-ilustra%C3%A7%C3%A3o-royalty-free/1820286618?phrase=navio+fundo+branco&amp;adppopup=true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ettyimages.com.br/detail/ilustra%C3%A7%C3%A3o/color-baseball-realistic-cap-blue-visor-head-ilustra%C3%A7%C3%A3o-royalty-free/1659311447?phrase=bon%C3%A9&amp;adppopup=true" TargetMode="External"/><Relationship Id="rId4" Type="http://schemas.openxmlformats.org/officeDocument/2006/relationships/hyperlink" Target="https://www.gettyimages.com.br/detail/ilustra%C3%A7%C3%A3o/vector-flower-set-isolated-on-white-background-ilustra%C3%A7%C3%A3o-royalty-free/948816634?phrase=desenho+flor&amp;adppopup=tru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JUNTAR E ACRESCENTAR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8002207" y="326680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22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540987" y="476186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7C49823-3BBA-1410-BE3B-973189649C89}"/>
              </a:ext>
            </a:extLst>
          </p:cNvPr>
          <p:cNvSpPr/>
          <p:nvPr/>
        </p:nvSpPr>
        <p:spPr>
          <a:xfrm>
            <a:off x="888954" y="1419911"/>
            <a:ext cx="1909482" cy="156118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54CB27F-EECB-4268-357B-459366DF8A96}"/>
              </a:ext>
            </a:extLst>
          </p:cNvPr>
          <p:cNvSpPr/>
          <p:nvPr/>
        </p:nvSpPr>
        <p:spPr>
          <a:xfrm>
            <a:off x="2233659" y="1419911"/>
            <a:ext cx="564777" cy="29550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051E283-7C61-CD20-71EF-5830B0167688}"/>
              </a:ext>
            </a:extLst>
          </p:cNvPr>
          <p:cNvSpPr/>
          <p:nvPr/>
        </p:nvSpPr>
        <p:spPr>
          <a:xfrm>
            <a:off x="888953" y="3170304"/>
            <a:ext cx="1909483" cy="13981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6F588B0-504E-FA1C-DB3B-A6B69E77DDCE}"/>
              </a:ext>
            </a:extLst>
          </p:cNvPr>
          <p:cNvSpPr/>
          <p:nvPr/>
        </p:nvSpPr>
        <p:spPr>
          <a:xfrm>
            <a:off x="2233659" y="3170304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83CA02F-0B37-0605-C4A1-5736731AEA1C}"/>
              </a:ext>
            </a:extLst>
          </p:cNvPr>
          <p:cNvSpPr/>
          <p:nvPr/>
        </p:nvSpPr>
        <p:spPr>
          <a:xfrm>
            <a:off x="3654436" y="1419911"/>
            <a:ext cx="1909483" cy="156118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3D256F7-CD7B-B064-7EA9-7593B003C503}"/>
              </a:ext>
            </a:extLst>
          </p:cNvPr>
          <p:cNvSpPr/>
          <p:nvPr/>
        </p:nvSpPr>
        <p:spPr>
          <a:xfrm>
            <a:off x="5003822" y="1419911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CD8042F-D097-EB5F-06E2-7E92C26AF0C3}"/>
              </a:ext>
            </a:extLst>
          </p:cNvPr>
          <p:cNvSpPr/>
          <p:nvPr/>
        </p:nvSpPr>
        <p:spPr>
          <a:xfrm>
            <a:off x="3659116" y="3197780"/>
            <a:ext cx="1909483" cy="13981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A25FAE9-61B8-48D3-3EF1-5A66495FCB3D}"/>
              </a:ext>
            </a:extLst>
          </p:cNvPr>
          <p:cNvSpPr/>
          <p:nvPr/>
        </p:nvSpPr>
        <p:spPr>
          <a:xfrm>
            <a:off x="5003822" y="3197780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4AC1228-1BCE-FEA7-1587-EB2EFC0D8AFE}"/>
              </a:ext>
            </a:extLst>
          </p:cNvPr>
          <p:cNvSpPr/>
          <p:nvPr/>
        </p:nvSpPr>
        <p:spPr>
          <a:xfrm>
            <a:off x="6402383" y="1424200"/>
            <a:ext cx="1951066" cy="156118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3B5D3D9-C07F-4445-233F-5CF0560CFB79}"/>
              </a:ext>
            </a:extLst>
          </p:cNvPr>
          <p:cNvSpPr/>
          <p:nvPr/>
        </p:nvSpPr>
        <p:spPr>
          <a:xfrm>
            <a:off x="7773985" y="1433387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3647745-70E8-B838-EECC-B475B4DE505C}"/>
              </a:ext>
            </a:extLst>
          </p:cNvPr>
          <p:cNvSpPr/>
          <p:nvPr/>
        </p:nvSpPr>
        <p:spPr>
          <a:xfrm>
            <a:off x="6429279" y="3197780"/>
            <a:ext cx="1909483" cy="13981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F4E6BA9-84B0-9B9E-5AA9-B243BA157081}"/>
              </a:ext>
            </a:extLst>
          </p:cNvPr>
          <p:cNvSpPr/>
          <p:nvPr/>
        </p:nvSpPr>
        <p:spPr>
          <a:xfrm>
            <a:off x="7773985" y="3197780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E250DA1-3991-F438-88D0-EDB02F404F59}"/>
              </a:ext>
            </a:extLst>
          </p:cNvPr>
          <p:cNvSpPr txBox="1"/>
          <p:nvPr/>
        </p:nvSpPr>
        <p:spPr>
          <a:xfrm>
            <a:off x="2341235" y="1349660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4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DCB5499-5494-9C83-A94E-2C38F250A35C}"/>
              </a:ext>
            </a:extLst>
          </p:cNvPr>
          <p:cNvSpPr txBox="1"/>
          <p:nvPr/>
        </p:nvSpPr>
        <p:spPr>
          <a:xfrm>
            <a:off x="5151773" y="1360872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6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CC04C4D-3A0C-D6E0-7163-F7BFEBC1634B}"/>
              </a:ext>
            </a:extLst>
          </p:cNvPr>
          <p:cNvSpPr txBox="1"/>
          <p:nvPr/>
        </p:nvSpPr>
        <p:spPr>
          <a:xfrm>
            <a:off x="7848104" y="1374348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8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E3222A5-8A93-24EF-3FA5-97A78C016B75}"/>
              </a:ext>
            </a:extLst>
          </p:cNvPr>
          <p:cNvSpPr txBox="1"/>
          <p:nvPr/>
        </p:nvSpPr>
        <p:spPr>
          <a:xfrm>
            <a:off x="2341235" y="3111265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1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2AF4E35-706B-AF69-6F56-B01016E85803}"/>
              </a:ext>
            </a:extLst>
          </p:cNvPr>
          <p:cNvSpPr txBox="1"/>
          <p:nvPr/>
        </p:nvSpPr>
        <p:spPr>
          <a:xfrm>
            <a:off x="5128207" y="3138741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4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C325055-E125-4101-1064-9F280716E49B}"/>
              </a:ext>
            </a:extLst>
          </p:cNvPr>
          <p:cNvSpPr txBox="1"/>
          <p:nvPr/>
        </p:nvSpPr>
        <p:spPr>
          <a:xfrm>
            <a:off x="7810974" y="3126319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3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31" y="1502180"/>
            <a:ext cx="611770" cy="768125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F248FD04-30A0-8C98-1044-450F9CCAF8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685" y="3748605"/>
            <a:ext cx="612226" cy="570012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2A150082-D741-0785-7405-9B9B28B86C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967" y="3652102"/>
            <a:ext cx="642148" cy="597871"/>
          </a:xfrm>
          <a:prstGeom prst="rect">
            <a:avLst/>
          </a:prstGeom>
        </p:spPr>
      </p:pic>
      <p:sp>
        <p:nvSpPr>
          <p:cNvPr id="41" name="Google Shape;158;p20">
            <a:extLst>
              <a:ext uri="{FF2B5EF4-FFF2-40B4-BE49-F238E27FC236}">
                <a16:creationId xmlns:a16="http://schemas.microsoft.com/office/drawing/2014/main" id="{7E22EB95-9C75-436E-D76C-210DF0CE0A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66251" y="160938"/>
            <a:ext cx="217063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FCF7C039-6493-16C4-43B0-23595FB59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1731" y="219446"/>
            <a:ext cx="424543" cy="478972"/>
          </a:xfrm>
          <a:prstGeom prst="rect">
            <a:avLst/>
          </a:prstGeom>
        </p:spPr>
      </p:pic>
      <p:sp>
        <p:nvSpPr>
          <p:cNvPr id="38" name="CaixaDeTexto 28">
            <a:extLst>
              <a:ext uri="{FF2B5EF4-FFF2-40B4-BE49-F238E27FC236}">
                <a16:creationId xmlns:a16="http://schemas.microsoft.com/office/drawing/2014/main" id="{CFBAD823-E460-F14C-0AB2-BFFBD342A848}"/>
              </a:ext>
            </a:extLst>
          </p:cNvPr>
          <p:cNvSpPr txBox="1"/>
          <p:nvPr/>
        </p:nvSpPr>
        <p:spPr>
          <a:xfrm>
            <a:off x="392043" y="593245"/>
            <a:ext cx="6688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2. </a:t>
            </a:r>
            <a:r>
              <a:rPr lang="pt-BR" sz="2000" dirty="0"/>
              <a:t>ACRESCENTE A QUANTIDADE NECESSÁRIA ATÉ COMPLETAR O NÚMERO INDICADO.</a:t>
            </a:r>
          </a:p>
        </p:txBody>
      </p:sp>
      <p:pic>
        <p:nvPicPr>
          <p:cNvPr id="42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211" y="1964193"/>
            <a:ext cx="611770" cy="768125"/>
          </a:xfrm>
          <a:prstGeom prst="rect">
            <a:avLst/>
          </a:prstGeom>
        </p:spPr>
      </p:pic>
      <p:pic>
        <p:nvPicPr>
          <p:cNvPr id="43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45" y="1445852"/>
            <a:ext cx="611770" cy="768125"/>
          </a:xfrm>
          <a:prstGeom prst="rect">
            <a:avLst/>
          </a:prstGeom>
        </p:spPr>
      </p:pic>
      <p:pic>
        <p:nvPicPr>
          <p:cNvPr id="44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601" y="1473910"/>
            <a:ext cx="708786" cy="768125"/>
          </a:xfrm>
          <a:prstGeom prst="rect">
            <a:avLst/>
          </a:prstGeom>
        </p:spPr>
      </p:pic>
      <p:pic>
        <p:nvPicPr>
          <p:cNvPr id="45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980" y="2182610"/>
            <a:ext cx="611770" cy="768125"/>
          </a:xfrm>
          <a:prstGeom prst="rect">
            <a:avLst/>
          </a:prstGeom>
        </p:spPr>
      </p:pic>
      <p:pic>
        <p:nvPicPr>
          <p:cNvPr id="46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71" y="1468755"/>
            <a:ext cx="611770" cy="768125"/>
          </a:xfrm>
          <a:prstGeom prst="rect">
            <a:avLst/>
          </a:prstGeom>
        </p:spPr>
      </p:pic>
      <p:pic>
        <p:nvPicPr>
          <p:cNvPr id="47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006" y="1488762"/>
            <a:ext cx="611770" cy="768125"/>
          </a:xfrm>
          <a:prstGeom prst="rect">
            <a:avLst/>
          </a:prstGeom>
        </p:spPr>
      </p:pic>
      <p:pic>
        <p:nvPicPr>
          <p:cNvPr id="48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295" y="2122021"/>
            <a:ext cx="611770" cy="768125"/>
          </a:xfrm>
          <a:prstGeom prst="rect">
            <a:avLst/>
          </a:prstGeom>
        </p:spPr>
      </p:pic>
      <p:pic>
        <p:nvPicPr>
          <p:cNvPr id="49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227" y="2217656"/>
            <a:ext cx="611770" cy="768125"/>
          </a:xfrm>
          <a:prstGeom prst="rect">
            <a:avLst/>
          </a:prstGeom>
        </p:spPr>
      </p:pic>
      <p:pic>
        <p:nvPicPr>
          <p:cNvPr id="50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008" y="3592062"/>
            <a:ext cx="611770" cy="768125"/>
          </a:xfrm>
          <a:prstGeom prst="rect">
            <a:avLst/>
          </a:prstGeom>
        </p:spPr>
      </p:pic>
      <p:pic>
        <p:nvPicPr>
          <p:cNvPr id="51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943" y="3612069"/>
            <a:ext cx="611770" cy="768125"/>
          </a:xfrm>
          <a:prstGeom prst="rect">
            <a:avLst/>
          </a:prstGeom>
        </p:spPr>
      </p:pic>
      <p:pic>
        <p:nvPicPr>
          <p:cNvPr id="52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23" y="3324552"/>
            <a:ext cx="611770" cy="76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95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582663" y="468772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EABB8AD6-278F-21B1-5A49-E7B2ADB3C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3193" y="1543095"/>
            <a:ext cx="1082859" cy="1285828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4DF57884-C3B3-A4CF-E8DA-7CA4DBA2C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3192" y="3265384"/>
            <a:ext cx="1082859" cy="1285828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12C4F8C3-7FC4-5288-5EDC-440CB041B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1512" y="1543095"/>
            <a:ext cx="1082859" cy="1285828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A1D4BD3E-051B-47AC-E7D7-3B1ACC7A8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1512" y="3265384"/>
            <a:ext cx="1082859" cy="1285828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A303472C-6D6B-DA6A-F65E-392CF5D2C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9832" y="1543095"/>
            <a:ext cx="1082859" cy="1285828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7D06015E-913E-B08D-F1D5-51135E8FD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24861" y="3265384"/>
            <a:ext cx="1082859" cy="1285828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F0C50193-EEA5-511E-4D37-6438F9A14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68152" y="3265384"/>
            <a:ext cx="1082859" cy="1285828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5F184371-2792-34B7-1F58-186CF7664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68152" y="1543095"/>
            <a:ext cx="1082859" cy="1285828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4F275EA8-A127-03A2-6F4D-6406073FD654}"/>
              </a:ext>
            </a:extLst>
          </p:cNvPr>
          <p:cNvSpPr txBox="1"/>
          <p:nvPr/>
        </p:nvSpPr>
        <p:spPr>
          <a:xfrm>
            <a:off x="1311108" y="2417861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10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950CE9FF-A99F-1ADB-C6BC-095BC3DFBA18}"/>
              </a:ext>
            </a:extLst>
          </p:cNvPr>
          <p:cNvSpPr txBox="1"/>
          <p:nvPr/>
        </p:nvSpPr>
        <p:spPr>
          <a:xfrm>
            <a:off x="3190038" y="2417861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9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28E541D-0E25-6D64-F5C0-CB12CDFC9E4C}"/>
              </a:ext>
            </a:extLst>
          </p:cNvPr>
          <p:cNvSpPr txBox="1"/>
          <p:nvPr/>
        </p:nvSpPr>
        <p:spPr>
          <a:xfrm>
            <a:off x="4960691" y="2387869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9D299653-3D3D-D471-8EE0-A9CFFF2A282E}"/>
              </a:ext>
            </a:extLst>
          </p:cNvPr>
          <p:cNvSpPr txBox="1"/>
          <p:nvPr/>
        </p:nvSpPr>
        <p:spPr>
          <a:xfrm>
            <a:off x="1391718" y="4160660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6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D6E9FE2-D321-A029-E4FC-0C5687B9451B}"/>
              </a:ext>
            </a:extLst>
          </p:cNvPr>
          <p:cNvSpPr txBox="1"/>
          <p:nvPr/>
        </p:nvSpPr>
        <p:spPr>
          <a:xfrm>
            <a:off x="3190038" y="4160659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8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4AB0A4EB-EDA1-0677-F1C2-39B809086F49}"/>
              </a:ext>
            </a:extLst>
          </p:cNvPr>
          <p:cNvSpPr txBox="1"/>
          <p:nvPr/>
        </p:nvSpPr>
        <p:spPr>
          <a:xfrm>
            <a:off x="6772785" y="2387869"/>
            <a:ext cx="2735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84204CF-16D5-CFC2-14AA-AFA1621A7AA1}"/>
              </a:ext>
            </a:extLst>
          </p:cNvPr>
          <p:cNvSpPr txBox="1"/>
          <p:nvPr/>
        </p:nvSpPr>
        <p:spPr>
          <a:xfrm>
            <a:off x="5057197" y="4160658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7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30300DED-1A68-8F3B-2EEF-7048D8E2BC04}"/>
              </a:ext>
            </a:extLst>
          </p:cNvPr>
          <p:cNvSpPr txBox="1"/>
          <p:nvPr/>
        </p:nvSpPr>
        <p:spPr>
          <a:xfrm>
            <a:off x="6772785" y="4160657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5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49CA4DF-3250-34AE-5C3C-6908105B3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922" y="275325"/>
            <a:ext cx="542925" cy="624568"/>
          </a:xfrm>
          <a:prstGeom prst="rect">
            <a:avLst/>
          </a:prstGeom>
        </p:spPr>
      </p:pic>
      <p:sp>
        <p:nvSpPr>
          <p:cNvPr id="61" name="CaixaDeTexto 4">
            <a:extLst>
              <a:ext uri="{FF2B5EF4-FFF2-40B4-BE49-F238E27FC236}">
                <a16:creationId xmlns:a16="http://schemas.microsoft.com/office/drawing/2014/main" id="{94081118-1C7A-A61B-F788-DC3231A1D513}"/>
              </a:ext>
            </a:extLst>
          </p:cNvPr>
          <p:cNvSpPr txBox="1"/>
          <p:nvPr/>
        </p:nvSpPr>
        <p:spPr>
          <a:xfrm>
            <a:off x="388235" y="812834"/>
            <a:ext cx="8228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3. </a:t>
            </a:r>
            <a:r>
              <a:rPr lang="pt-BR" sz="2000" dirty="0"/>
              <a:t>CONTINUE FAZENDO BOLINHAS NAS JOANINHAS DE ACORDO COM AS QUANTIDADES INDICADAS.</a:t>
            </a:r>
          </a:p>
        </p:txBody>
      </p:sp>
    </p:spTree>
    <p:extLst>
      <p:ext uri="{BB962C8B-B14F-4D97-AF65-F5344CB8AC3E}">
        <p14:creationId xmlns:p14="http://schemas.microsoft.com/office/powerpoint/2010/main" val="4164425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528216" y="473466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EABB8AD6-278F-21B1-5A49-E7B2ADB3C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3192" y="1543095"/>
            <a:ext cx="1082859" cy="1285828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4DF57884-C3B3-A4CF-E8DA-7CA4DBA2C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3192" y="3265384"/>
            <a:ext cx="1082859" cy="1285828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12C4F8C3-7FC4-5288-5EDC-440CB041B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1512" y="1543095"/>
            <a:ext cx="1082859" cy="1285828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A1D4BD3E-051B-47AC-E7D7-3B1ACC7A8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1512" y="3265384"/>
            <a:ext cx="1082859" cy="1285828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A303472C-6D6B-DA6A-F65E-392CF5D2C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9832" y="1543095"/>
            <a:ext cx="1082859" cy="1285828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7D06015E-913E-B08D-F1D5-51135E8FD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24861" y="3265384"/>
            <a:ext cx="1082859" cy="1285828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F0C50193-EEA5-511E-4D37-6438F9A14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68152" y="3265384"/>
            <a:ext cx="1082859" cy="1285828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5F184371-2792-34B7-1F58-186CF7664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68152" y="1543095"/>
            <a:ext cx="1082859" cy="1285828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4F275EA8-A127-03A2-6F4D-6406073FD654}"/>
              </a:ext>
            </a:extLst>
          </p:cNvPr>
          <p:cNvSpPr txBox="1"/>
          <p:nvPr/>
        </p:nvSpPr>
        <p:spPr>
          <a:xfrm>
            <a:off x="1311108" y="2417861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10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950CE9FF-A99F-1ADB-C6BC-095BC3DFBA18}"/>
              </a:ext>
            </a:extLst>
          </p:cNvPr>
          <p:cNvSpPr txBox="1"/>
          <p:nvPr/>
        </p:nvSpPr>
        <p:spPr>
          <a:xfrm>
            <a:off x="3190038" y="2417861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9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E28E541D-0E25-6D64-F5C0-CB12CDFC9E4C}"/>
              </a:ext>
            </a:extLst>
          </p:cNvPr>
          <p:cNvSpPr txBox="1"/>
          <p:nvPr/>
        </p:nvSpPr>
        <p:spPr>
          <a:xfrm>
            <a:off x="4960691" y="2387869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9D299653-3D3D-D471-8EE0-A9CFFF2A282E}"/>
              </a:ext>
            </a:extLst>
          </p:cNvPr>
          <p:cNvSpPr txBox="1"/>
          <p:nvPr/>
        </p:nvSpPr>
        <p:spPr>
          <a:xfrm>
            <a:off x="1391718" y="4160660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6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D6E9FE2-D321-A029-E4FC-0C5687B9451B}"/>
              </a:ext>
            </a:extLst>
          </p:cNvPr>
          <p:cNvSpPr txBox="1"/>
          <p:nvPr/>
        </p:nvSpPr>
        <p:spPr>
          <a:xfrm>
            <a:off x="3190038" y="4160659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8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4AB0A4EB-EDA1-0677-F1C2-39B809086F49}"/>
              </a:ext>
            </a:extLst>
          </p:cNvPr>
          <p:cNvSpPr txBox="1"/>
          <p:nvPr/>
        </p:nvSpPr>
        <p:spPr>
          <a:xfrm>
            <a:off x="6772785" y="2431363"/>
            <a:ext cx="2735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84204CF-16D5-CFC2-14AA-AFA1621A7AA1}"/>
              </a:ext>
            </a:extLst>
          </p:cNvPr>
          <p:cNvSpPr txBox="1"/>
          <p:nvPr/>
        </p:nvSpPr>
        <p:spPr>
          <a:xfrm>
            <a:off x="5057197" y="4160658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7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30300DED-1A68-8F3B-2EEF-7048D8E2BC04}"/>
              </a:ext>
            </a:extLst>
          </p:cNvPr>
          <p:cNvSpPr txBox="1"/>
          <p:nvPr/>
        </p:nvSpPr>
        <p:spPr>
          <a:xfrm>
            <a:off x="6772785" y="4160657"/>
            <a:ext cx="41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5</a:t>
            </a:r>
          </a:p>
        </p:txBody>
      </p:sp>
      <p:sp>
        <p:nvSpPr>
          <p:cNvPr id="42" name="Fluxograma: Conector 41">
            <a:extLst>
              <a:ext uri="{FF2B5EF4-FFF2-40B4-BE49-F238E27FC236}">
                <a16:creationId xmlns:a16="http://schemas.microsoft.com/office/drawing/2014/main" id="{0B4D20AB-BC0B-060B-045B-E20B4D91448F}"/>
              </a:ext>
            </a:extLst>
          </p:cNvPr>
          <p:cNvSpPr/>
          <p:nvPr/>
        </p:nvSpPr>
        <p:spPr>
          <a:xfrm flipH="1">
            <a:off x="1105323" y="2495950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Fluxograma: Conector 42">
            <a:extLst>
              <a:ext uri="{FF2B5EF4-FFF2-40B4-BE49-F238E27FC236}">
                <a16:creationId xmlns:a16="http://schemas.microsoft.com/office/drawing/2014/main" id="{9E1456E7-7BB6-F33F-5ED6-93B1340DABD3}"/>
              </a:ext>
            </a:extLst>
          </p:cNvPr>
          <p:cNvSpPr/>
          <p:nvPr/>
        </p:nvSpPr>
        <p:spPr>
          <a:xfrm flipH="1">
            <a:off x="1699448" y="1997147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Fluxograma: Conector 43">
            <a:extLst>
              <a:ext uri="{FF2B5EF4-FFF2-40B4-BE49-F238E27FC236}">
                <a16:creationId xmlns:a16="http://schemas.microsoft.com/office/drawing/2014/main" id="{C74FDFFC-ED31-B627-C4C1-0D3FF138C28F}"/>
              </a:ext>
            </a:extLst>
          </p:cNvPr>
          <p:cNvSpPr/>
          <p:nvPr/>
        </p:nvSpPr>
        <p:spPr>
          <a:xfrm flipH="1">
            <a:off x="1699447" y="2153823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Fluxograma: Conector 44">
            <a:extLst>
              <a:ext uri="{FF2B5EF4-FFF2-40B4-BE49-F238E27FC236}">
                <a16:creationId xmlns:a16="http://schemas.microsoft.com/office/drawing/2014/main" id="{0CF55BF5-2889-3CAC-D21E-4AB2E7040D84}"/>
              </a:ext>
            </a:extLst>
          </p:cNvPr>
          <p:cNvSpPr/>
          <p:nvPr/>
        </p:nvSpPr>
        <p:spPr>
          <a:xfrm flipH="1">
            <a:off x="3016184" y="2076328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Fluxograma: Conector 45">
            <a:extLst>
              <a:ext uri="{FF2B5EF4-FFF2-40B4-BE49-F238E27FC236}">
                <a16:creationId xmlns:a16="http://schemas.microsoft.com/office/drawing/2014/main" id="{B1D1BB28-0964-B31A-D022-5B732C2AF52F}"/>
              </a:ext>
            </a:extLst>
          </p:cNvPr>
          <p:cNvSpPr/>
          <p:nvPr/>
        </p:nvSpPr>
        <p:spPr>
          <a:xfrm flipH="1">
            <a:off x="3578378" y="2123799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Fluxograma: Conector 46">
            <a:extLst>
              <a:ext uri="{FF2B5EF4-FFF2-40B4-BE49-F238E27FC236}">
                <a16:creationId xmlns:a16="http://schemas.microsoft.com/office/drawing/2014/main" id="{75BD4D81-B421-C3F9-5E7A-66AEB07EBDAB}"/>
              </a:ext>
            </a:extLst>
          </p:cNvPr>
          <p:cNvSpPr/>
          <p:nvPr/>
        </p:nvSpPr>
        <p:spPr>
          <a:xfrm flipH="1">
            <a:off x="4788713" y="2078007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Fluxograma: Conector 47">
            <a:extLst>
              <a:ext uri="{FF2B5EF4-FFF2-40B4-BE49-F238E27FC236}">
                <a16:creationId xmlns:a16="http://schemas.microsoft.com/office/drawing/2014/main" id="{275B2383-9CEF-7D5D-5EDE-3219B52288CE}"/>
              </a:ext>
            </a:extLst>
          </p:cNvPr>
          <p:cNvSpPr/>
          <p:nvPr/>
        </p:nvSpPr>
        <p:spPr>
          <a:xfrm flipH="1">
            <a:off x="5371891" y="2225841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Fluxograma: Conector 48">
            <a:extLst>
              <a:ext uri="{FF2B5EF4-FFF2-40B4-BE49-F238E27FC236}">
                <a16:creationId xmlns:a16="http://schemas.microsoft.com/office/drawing/2014/main" id="{B4E53E1F-94B0-153C-8059-075C982FBAFB}"/>
              </a:ext>
            </a:extLst>
          </p:cNvPr>
          <p:cNvSpPr/>
          <p:nvPr/>
        </p:nvSpPr>
        <p:spPr>
          <a:xfrm flipH="1">
            <a:off x="6603446" y="2042954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Fluxograma: Conector 49">
            <a:extLst>
              <a:ext uri="{FF2B5EF4-FFF2-40B4-BE49-F238E27FC236}">
                <a16:creationId xmlns:a16="http://schemas.microsoft.com/office/drawing/2014/main" id="{CFAF2DAA-4745-9654-49FF-D74BD7CA26CB}"/>
              </a:ext>
            </a:extLst>
          </p:cNvPr>
          <p:cNvSpPr/>
          <p:nvPr/>
        </p:nvSpPr>
        <p:spPr>
          <a:xfrm flipH="1">
            <a:off x="6580586" y="2342062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Fluxograma: Conector 50">
            <a:extLst>
              <a:ext uri="{FF2B5EF4-FFF2-40B4-BE49-F238E27FC236}">
                <a16:creationId xmlns:a16="http://schemas.microsoft.com/office/drawing/2014/main" id="{40B30141-3D9A-B592-6014-E5C51B045DF1}"/>
              </a:ext>
            </a:extLst>
          </p:cNvPr>
          <p:cNvSpPr/>
          <p:nvPr/>
        </p:nvSpPr>
        <p:spPr>
          <a:xfrm flipH="1">
            <a:off x="1265389" y="3765684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Fluxograma: Conector 51">
            <a:extLst>
              <a:ext uri="{FF2B5EF4-FFF2-40B4-BE49-F238E27FC236}">
                <a16:creationId xmlns:a16="http://schemas.microsoft.com/office/drawing/2014/main" id="{C5A3533E-51CE-BD79-01B4-BAAF22A6F415}"/>
              </a:ext>
            </a:extLst>
          </p:cNvPr>
          <p:cNvSpPr/>
          <p:nvPr/>
        </p:nvSpPr>
        <p:spPr>
          <a:xfrm flipH="1">
            <a:off x="1089757" y="3924045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3" name="Fluxograma: Conector 52">
            <a:extLst>
              <a:ext uri="{FF2B5EF4-FFF2-40B4-BE49-F238E27FC236}">
                <a16:creationId xmlns:a16="http://schemas.microsoft.com/office/drawing/2014/main" id="{B2ADDAA6-CB12-F35F-7D15-ED99FDD06D8F}"/>
              </a:ext>
            </a:extLst>
          </p:cNvPr>
          <p:cNvSpPr/>
          <p:nvPr/>
        </p:nvSpPr>
        <p:spPr>
          <a:xfrm flipH="1">
            <a:off x="1194191" y="4112641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4" name="Fluxograma: Conector 53">
            <a:extLst>
              <a:ext uri="{FF2B5EF4-FFF2-40B4-BE49-F238E27FC236}">
                <a16:creationId xmlns:a16="http://schemas.microsoft.com/office/drawing/2014/main" id="{8AE2DE90-2644-94F3-9B7E-64016E337104}"/>
              </a:ext>
            </a:extLst>
          </p:cNvPr>
          <p:cNvSpPr/>
          <p:nvPr/>
        </p:nvSpPr>
        <p:spPr>
          <a:xfrm flipH="1">
            <a:off x="2929019" y="4242282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Fluxograma: Conector 54">
            <a:extLst>
              <a:ext uri="{FF2B5EF4-FFF2-40B4-BE49-F238E27FC236}">
                <a16:creationId xmlns:a16="http://schemas.microsoft.com/office/drawing/2014/main" id="{75709F3D-7F51-8B44-7759-1200E59FAC0A}"/>
              </a:ext>
            </a:extLst>
          </p:cNvPr>
          <p:cNvSpPr/>
          <p:nvPr/>
        </p:nvSpPr>
        <p:spPr>
          <a:xfrm flipH="1">
            <a:off x="3507336" y="3765684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Fluxograma: Conector 55">
            <a:extLst>
              <a:ext uri="{FF2B5EF4-FFF2-40B4-BE49-F238E27FC236}">
                <a16:creationId xmlns:a16="http://schemas.microsoft.com/office/drawing/2014/main" id="{E5D837B2-C954-8A31-67A6-4FC1F842330E}"/>
              </a:ext>
            </a:extLst>
          </p:cNvPr>
          <p:cNvSpPr/>
          <p:nvPr/>
        </p:nvSpPr>
        <p:spPr>
          <a:xfrm flipH="1">
            <a:off x="4834432" y="3774932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Fluxograma: Conector 56">
            <a:extLst>
              <a:ext uri="{FF2B5EF4-FFF2-40B4-BE49-F238E27FC236}">
                <a16:creationId xmlns:a16="http://schemas.microsoft.com/office/drawing/2014/main" id="{BD76820B-00F6-7DBC-545A-50773AED1DB8}"/>
              </a:ext>
            </a:extLst>
          </p:cNvPr>
          <p:cNvSpPr/>
          <p:nvPr/>
        </p:nvSpPr>
        <p:spPr>
          <a:xfrm flipH="1">
            <a:off x="4796801" y="3878238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Fluxograma: Conector 57">
            <a:extLst>
              <a:ext uri="{FF2B5EF4-FFF2-40B4-BE49-F238E27FC236}">
                <a16:creationId xmlns:a16="http://schemas.microsoft.com/office/drawing/2014/main" id="{6675605F-967C-DDAB-B078-8AB86A6A2104}"/>
              </a:ext>
            </a:extLst>
          </p:cNvPr>
          <p:cNvSpPr/>
          <p:nvPr/>
        </p:nvSpPr>
        <p:spPr>
          <a:xfrm flipH="1">
            <a:off x="4956055" y="3788587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Fluxograma: Conector 58">
            <a:extLst>
              <a:ext uri="{FF2B5EF4-FFF2-40B4-BE49-F238E27FC236}">
                <a16:creationId xmlns:a16="http://schemas.microsoft.com/office/drawing/2014/main" id="{9A63E93E-5B52-9322-AA25-DA002D37DB4E}"/>
              </a:ext>
            </a:extLst>
          </p:cNvPr>
          <p:cNvSpPr/>
          <p:nvPr/>
        </p:nvSpPr>
        <p:spPr>
          <a:xfrm flipH="1">
            <a:off x="4912444" y="3901141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Fluxograma: Conector 59">
            <a:extLst>
              <a:ext uri="{FF2B5EF4-FFF2-40B4-BE49-F238E27FC236}">
                <a16:creationId xmlns:a16="http://schemas.microsoft.com/office/drawing/2014/main" id="{D7409AEB-F09E-850C-9B30-8BF84C05A2A5}"/>
              </a:ext>
            </a:extLst>
          </p:cNvPr>
          <p:cNvSpPr/>
          <p:nvPr/>
        </p:nvSpPr>
        <p:spPr>
          <a:xfrm flipH="1">
            <a:off x="6532403" y="4215826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Google Shape;158;p20">
            <a:extLst>
              <a:ext uri="{FF2B5EF4-FFF2-40B4-BE49-F238E27FC236}">
                <a16:creationId xmlns:a16="http://schemas.microsoft.com/office/drawing/2014/main" id="{59282133-2826-242A-AE03-9CA7FDD4F6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89288" y="205861"/>
            <a:ext cx="217063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sp>
        <p:nvSpPr>
          <p:cNvPr id="3" name="Fluxograma: Conector 2">
            <a:extLst>
              <a:ext uri="{FF2B5EF4-FFF2-40B4-BE49-F238E27FC236}">
                <a16:creationId xmlns:a16="http://schemas.microsoft.com/office/drawing/2014/main" id="{D83D3706-EF65-2284-13B0-9A9F1ABA5DCA}"/>
              </a:ext>
            </a:extLst>
          </p:cNvPr>
          <p:cNvSpPr/>
          <p:nvPr/>
        </p:nvSpPr>
        <p:spPr>
          <a:xfrm flipH="1">
            <a:off x="1887856" y="2516542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luxograma: Conector 3">
            <a:extLst>
              <a:ext uri="{FF2B5EF4-FFF2-40B4-BE49-F238E27FC236}">
                <a16:creationId xmlns:a16="http://schemas.microsoft.com/office/drawing/2014/main" id="{D9096B32-2108-FCC7-31E9-105C9A52DBA4}"/>
              </a:ext>
            </a:extLst>
          </p:cNvPr>
          <p:cNvSpPr/>
          <p:nvPr/>
        </p:nvSpPr>
        <p:spPr>
          <a:xfrm flipH="1">
            <a:off x="1867968" y="2343552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luxograma: Conector 5">
            <a:extLst>
              <a:ext uri="{FF2B5EF4-FFF2-40B4-BE49-F238E27FC236}">
                <a16:creationId xmlns:a16="http://schemas.microsoft.com/office/drawing/2014/main" id="{FEB59FC9-6C70-866C-F314-250A182AEEB0}"/>
              </a:ext>
            </a:extLst>
          </p:cNvPr>
          <p:cNvSpPr/>
          <p:nvPr/>
        </p:nvSpPr>
        <p:spPr>
          <a:xfrm flipH="1">
            <a:off x="1829971" y="2202937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luxograma: Conector 6">
            <a:extLst>
              <a:ext uri="{FF2B5EF4-FFF2-40B4-BE49-F238E27FC236}">
                <a16:creationId xmlns:a16="http://schemas.microsoft.com/office/drawing/2014/main" id="{FEA61791-1E5D-3C54-88F9-F28CE9986125}"/>
              </a:ext>
            </a:extLst>
          </p:cNvPr>
          <p:cNvSpPr/>
          <p:nvPr/>
        </p:nvSpPr>
        <p:spPr>
          <a:xfrm flipH="1">
            <a:off x="1194190" y="2130919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luxograma: Conector 7">
            <a:extLst>
              <a:ext uri="{FF2B5EF4-FFF2-40B4-BE49-F238E27FC236}">
                <a16:creationId xmlns:a16="http://schemas.microsoft.com/office/drawing/2014/main" id="{9D8ABA33-72FD-4CBC-9ABB-68BBBC408A01}"/>
              </a:ext>
            </a:extLst>
          </p:cNvPr>
          <p:cNvSpPr/>
          <p:nvPr/>
        </p:nvSpPr>
        <p:spPr>
          <a:xfrm flipH="1">
            <a:off x="1321966" y="2053424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luxograma: Conector 8">
            <a:extLst>
              <a:ext uri="{FF2B5EF4-FFF2-40B4-BE49-F238E27FC236}">
                <a16:creationId xmlns:a16="http://schemas.microsoft.com/office/drawing/2014/main" id="{08C5F4DE-727D-9148-EAFE-E066A733DE93}"/>
              </a:ext>
            </a:extLst>
          </p:cNvPr>
          <p:cNvSpPr/>
          <p:nvPr/>
        </p:nvSpPr>
        <p:spPr>
          <a:xfrm flipH="1">
            <a:off x="1237239" y="2240625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luxograma: Conector 9">
            <a:extLst>
              <a:ext uri="{FF2B5EF4-FFF2-40B4-BE49-F238E27FC236}">
                <a16:creationId xmlns:a16="http://schemas.microsoft.com/office/drawing/2014/main" id="{E83A572D-32CF-03EE-ACC7-56375E956249}"/>
              </a:ext>
            </a:extLst>
          </p:cNvPr>
          <p:cNvSpPr/>
          <p:nvPr/>
        </p:nvSpPr>
        <p:spPr>
          <a:xfrm flipH="1">
            <a:off x="1151042" y="2319158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Conector 11">
            <a:extLst>
              <a:ext uri="{FF2B5EF4-FFF2-40B4-BE49-F238E27FC236}">
                <a16:creationId xmlns:a16="http://schemas.microsoft.com/office/drawing/2014/main" id="{C061B616-0049-8C9B-8DDE-B79967E009A4}"/>
              </a:ext>
            </a:extLst>
          </p:cNvPr>
          <p:cNvSpPr/>
          <p:nvPr/>
        </p:nvSpPr>
        <p:spPr>
          <a:xfrm flipH="1">
            <a:off x="3664619" y="2319157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Conector 12">
            <a:extLst>
              <a:ext uri="{FF2B5EF4-FFF2-40B4-BE49-F238E27FC236}">
                <a16:creationId xmlns:a16="http://schemas.microsoft.com/office/drawing/2014/main" id="{CD8A08CD-2B92-F4D6-4767-2D9226B3669B}"/>
              </a:ext>
            </a:extLst>
          </p:cNvPr>
          <p:cNvSpPr/>
          <p:nvPr/>
        </p:nvSpPr>
        <p:spPr>
          <a:xfrm flipH="1">
            <a:off x="2929598" y="2444070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Conector 13">
            <a:extLst>
              <a:ext uri="{FF2B5EF4-FFF2-40B4-BE49-F238E27FC236}">
                <a16:creationId xmlns:a16="http://schemas.microsoft.com/office/drawing/2014/main" id="{D2A8CED0-732F-AD33-F1EF-CF1C080318D7}"/>
              </a:ext>
            </a:extLst>
          </p:cNvPr>
          <p:cNvSpPr/>
          <p:nvPr/>
        </p:nvSpPr>
        <p:spPr>
          <a:xfrm flipH="1">
            <a:off x="3144319" y="2020050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Fluxograma: Conector 14">
            <a:extLst>
              <a:ext uri="{FF2B5EF4-FFF2-40B4-BE49-F238E27FC236}">
                <a16:creationId xmlns:a16="http://schemas.microsoft.com/office/drawing/2014/main" id="{5AD9015B-259E-42BF-AAB5-8132379C1B74}"/>
              </a:ext>
            </a:extLst>
          </p:cNvPr>
          <p:cNvSpPr/>
          <p:nvPr/>
        </p:nvSpPr>
        <p:spPr>
          <a:xfrm flipH="1">
            <a:off x="2928887" y="2263528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Fluxograma: Conector 15">
            <a:extLst>
              <a:ext uri="{FF2B5EF4-FFF2-40B4-BE49-F238E27FC236}">
                <a16:creationId xmlns:a16="http://schemas.microsoft.com/office/drawing/2014/main" id="{32C0402B-4B35-D965-D939-93B98D03CEB8}"/>
              </a:ext>
            </a:extLst>
          </p:cNvPr>
          <p:cNvSpPr/>
          <p:nvPr/>
        </p:nvSpPr>
        <p:spPr>
          <a:xfrm flipH="1">
            <a:off x="3686043" y="2489877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Fluxograma: Conector 16">
            <a:extLst>
              <a:ext uri="{FF2B5EF4-FFF2-40B4-BE49-F238E27FC236}">
                <a16:creationId xmlns:a16="http://schemas.microsoft.com/office/drawing/2014/main" id="{6374A63F-B6FA-972F-CB27-F03E87CFB492}"/>
              </a:ext>
            </a:extLst>
          </p:cNvPr>
          <p:cNvSpPr/>
          <p:nvPr/>
        </p:nvSpPr>
        <p:spPr>
          <a:xfrm flipH="1">
            <a:off x="3425401" y="2030520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luxograma: Conector 17">
            <a:extLst>
              <a:ext uri="{FF2B5EF4-FFF2-40B4-BE49-F238E27FC236}">
                <a16:creationId xmlns:a16="http://schemas.microsoft.com/office/drawing/2014/main" id="{5CEFFF8C-6787-16E3-CBF5-6E924AB2FF7D}"/>
              </a:ext>
            </a:extLst>
          </p:cNvPr>
          <p:cNvSpPr/>
          <p:nvPr/>
        </p:nvSpPr>
        <p:spPr>
          <a:xfrm flipH="1">
            <a:off x="4706559" y="2539445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Fluxograma: Conector 18">
            <a:extLst>
              <a:ext uri="{FF2B5EF4-FFF2-40B4-BE49-F238E27FC236}">
                <a16:creationId xmlns:a16="http://schemas.microsoft.com/office/drawing/2014/main" id="{8CECA6E9-FD81-D0F8-26B4-B766ACEB6456}"/>
              </a:ext>
            </a:extLst>
          </p:cNvPr>
          <p:cNvSpPr/>
          <p:nvPr/>
        </p:nvSpPr>
        <p:spPr>
          <a:xfrm flipH="1">
            <a:off x="7209905" y="2364964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Fluxograma: Conector 19">
            <a:extLst>
              <a:ext uri="{FF2B5EF4-FFF2-40B4-BE49-F238E27FC236}">
                <a16:creationId xmlns:a16="http://schemas.microsoft.com/office/drawing/2014/main" id="{1A7ACE68-3E01-3BE5-8CFC-E420B9590DEC}"/>
              </a:ext>
            </a:extLst>
          </p:cNvPr>
          <p:cNvSpPr/>
          <p:nvPr/>
        </p:nvSpPr>
        <p:spPr>
          <a:xfrm flipH="1">
            <a:off x="7138266" y="2050056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Fluxograma: Conector 20">
            <a:extLst>
              <a:ext uri="{FF2B5EF4-FFF2-40B4-BE49-F238E27FC236}">
                <a16:creationId xmlns:a16="http://schemas.microsoft.com/office/drawing/2014/main" id="{AE0BB353-9D3F-B693-06B0-28F7C499007F}"/>
              </a:ext>
            </a:extLst>
          </p:cNvPr>
          <p:cNvSpPr/>
          <p:nvPr/>
        </p:nvSpPr>
        <p:spPr>
          <a:xfrm flipH="1">
            <a:off x="1757199" y="4089737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Fluxograma: Conector 21">
            <a:extLst>
              <a:ext uri="{FF2B5EF4-FFF2-40B4-BE49-F238E27FC236}">
                <a16:creationId xmlns:a16="http://schemas.microsoft.com/office/drawing/2014/main" id="{E1FF4994-2B09-DEC2-0D97-61B8EDFE2BA3}"/>
              </a:ext>
            </a:extLst>
          </p:cNvPr>
          <p:cNvSpPr/>
          <p:nvPr/>
        </p:nvSpPr>
        <p:spPr>
          <a:xfrm flipH="1">
            <a:off x="1887856" y="3946948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Fluxograma: Conector 22">
            <a:extLst>
              <a:ext uri="{FF2B5EF4-FFF2-40B4-BE49-F238E27FC236}">
                <a16:creationId xmlns:a16="http://schemas.microsoft.com/office/drawing/2014/main" id="{03AE7238-D9B4-3E1D-B228-9A9D0863605B}"/>
              </a:ext>
            </a:extLst>
          </p:cNvPr>
          <p:cNvSpPr/>
          <p:nvPr/>
        </p:nvSpPr>
        <p:spPr>
          <a:xfrm flipH="1">
            <a:off x="1699566" y="3752028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Fluxograma: Conector 23">
            <a:extLst>
              <a:ext uri="{FF2B5EF4-FFF2-40B4-BE49-F238E27FC236}">
                <a16:creationId xmlns:a16="http://schemas.microsoft.com/office/drawing/2014/main" id="{5FE6F4DB-544D-F98C-04D7-593EAED6A95C}"/>
              </a:ext>
            </a:extLst>
          </p:cNvPr>
          <p:cNvSpPr/>
          <p:nvPr/>
        </p:nvSpPr>
        <p:spPr>
          <a:xfrm flipH="1">
            <a:off x="5433022" y="3896620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Fluxograma: Conector 24">
            <a:extLst>
              <a:ext uri="{FF2B5EF4-FFF2-40B4-BE49-F238E27FC236}">
                <a16:creationId xmlns:a16="http://schemas.microsoft.com/office/drawing/2014/main" id="{18B06D67-1E95-6A77-531B-62F9642D02A1}"/>
              </a:ext>
            </a:extLst>
          </p:cNvPr>
          <p:cNvSpPr/>
          <p:nvPr/>
        </p:nvSpPr>
        <p:spPr>
          <a:xfrm flipH="1">
            <a:off x="5336075" y="3797835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Fluxograma: Conector 60">
            <a:extLst>
              <a:ext uri="{FF2B5EF4-FFF2-40B4-BE49-F238E27FC236}">
                <a16:creationId xmlns:a16="http://schemas.microsoft.com/office/drawing/2014/main" id="{AD501C22-8AE8-4313-782F-26D549F762FC}"/>
              </a:ext>
            </a:extLst>
          </p:cNvPr>
          <p:cNvSpPr/>
          <p:nvPr/>
        </p:nvSpPr>
        <p:spPr>
          <a:xfrm flipH="1">
            <a:off x="5468397" y="3788587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Fluxograma: Conector 61">
            <a:extLst>
              <a:ext uri="{FF2B5EF4-FFF2-40B4-BE49-F238E27FC236}">
                <a16:creationId xmlns:a16="http://schemas.microsoft.com/office/drawing/2014/main" id="{30EDB9DC-97F2-4EF1-3629-FE5D0B0485A2}"/>
              </a:ext>
            </a:extLst>
          </p:cNvPr>
          <p:cNvSpPr/>
          <p:nvPr/>
        </p:nvSpPr>
        <p:spPr>
          <a:xfrm flipH="1">
            <a:off x="6637208" y="3858454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Fluxograma: Conector 62">
            <a:extLst>
              <a:ext uri="{FF2B5EF4-FFF2-40B4-BE49-F238E27FC236}">
                <a16:creationId xmlns:a16="http://schemas.microsoft.com/office/drawing/2014/main" id="{4ACCE2BC-199C-C6BB-45CF-D9CFCE574C01}"/>
              </a:ext>
            </a:extLst>
          </p:cNvPr>
          <p:cNvSpPr/>
          <p:nvPr/>
        </p:nvSpPr>
        <p:spPr>
          <a:xfrm flipH="1">
            <a:off x="6532403" y="4022028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Fluxograma: Conector 63">
            <a:extLst>
              <a:ext uri="{FF2B5EF4-FFF2-40B4-BE49-F238E27FC236}">
                <a16:creationId xmlns:a16="http://schemas.microsoft.com/office/drawing/2014/main" id="{7091CB58-325D-D72E-BCFE-CFB07F0E798B}"/>
              </a:ext>
            </a:extLst>
          </p:cNvPr>
          <p:cNvSpPr/>
          <p:nvPr/>
        </p:nvSpPr>
        <p:spPr>
          <a:xfrm flipH="1">
            <a:off x="7240828" y="4112641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Fluxograma: Conector 64">
            <a:extLst>
              <a:ext uri="{FF2B5EF4-FFF2-40B4-BE49-F238E27FC236}">
                <a16:creationId xmlns:a16="http://schemas.microsoft.com/office/drawing/2014/main" id="{29546C80-E071-0BCF-9FBA-5E396A4B5CB1}"/>
              </a:ext>
            </a:extLst>
          </p:cNvPr>
          <p:cNvSpPr/>
          <p:nvPr/>
        </p:nvSpPr>
        <p:spPr>
          <a:xfrm flipH="1">
            <a:off x="7183985" y="3917794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Fluxograma: Conector 65">
            <a:extLst>
              <a:ext uri="{FF2B5EF4-FFF2-40B4-BE49-F238E27FC236}">
                <a16:creationId xmlns:a16="http://schemas.microsoft.com/office/drawing/2014/main" id="{C270CDC8-1735-74C2-60A5-44C49E836E92}"/>
              </a:ext>
            </a:extLst>
          </p:cNvPr>
          <p:cNvSpPr/>
          <p:nvPr/>
        </p:nvSpPr>
        <p:spPr>
          <a:xfrm flipH="1">
            <a:off x="3659736" y="3918084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Fluxograma: Conector 66">
            <a:extLst>
              <a:ext uri="{FF2B5EF4-FFF2-40B4-BE49-F238E27FC236}">
                <a16:creationId xmlns:a16="http://schemas.microsoft.com/office/drawing/2014/main" id="{60FC5B98-C7CE-F289-F2DA-66BCECA2630F}"/>
              </a:ext>
            </a:extLst>
          </p:cNvPr>
          <p:cNvSpPr/>
          <p:nvPr/>
        </p:nvSpPr>
        <p:spPr>
          <a:xfrm flipH="1">
            <a:off x="3659735" y="4066833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8" name="Fluxograma: Conector 67">
            <a:extLst>
              <a:ext uri="{FF2B5EF4-FFF2-40B4-BE49-F238E27FC236}">
                <a16:creationId xmlns:a16="http://schemas.microsoft.com/office/drawing/2014/main" id="{900D400C-9CAB-1679-3059-D6740E813670}"/>
              </a:ext>
            </a:extLst>
          </p:cNvPr>
          <p:cNvSpPr/>
          <p:nvPr/>
        </p:nvSpPr>
        <p:spPr>
          <a:xfrm flipH="1">
            <a:off x="3646427" y="4212429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9" name="Fluxograma: Conector 68">
            <a:extLst>
              <a:ext uri="{FF2B5EF4-FFF2-40B4-BE49-F238E27FC236}">
                <a16:creationId xmlns:a16="http://schemas.microsoft.com/office/drawing/2014/main" id="{EF504121-ABC0-CA7E-DE60-945A43CE9AD7}"/>
              </a:ext>
            </a:extLst>
          </p:cNvPr>
          <p:cNvSpPr/>
          <p:nvPr/>
        </p:nvSpPr>
        <p:spPr>
          <a:xfrm flipH="1">
            <a:off x="3147207" y="3788586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0" name="Fluxograma: Conector 69">
            <a:extLst>
              <a:ext uri="{FF2B5EF4-FFF2-40B4-BE49-F238E27FC236}">
                <a16:creationId xmlns:a16="http://schemas.microsoft.com/office/drawing/2014/main" id="{204AD4AA-127B-6961-FCFA-CEB63FBE15C0}"/>
              </a:ext>
            </a:extLst>
          </p:cNvPr>
          <p:cNvSpPr/>
          <p:nvPr/>
        </p:nvSpPr>
        <p:spPr>
          <a:xfrm flipH="1">
            <a:off x="2933387" y="4044931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1" name="Fluxograma: Conector 70">
            <a:extLst>
              <a:ext uri="{FF2B5EF4-FFF2-40B4-BE49-F238E27FC236}">
                <a16:creationId xmlns:a16="http://schemas.microsoft.com/office/drawing/2014/main" id="{91627739-1D0E-F853-FC05-51498D4587AF}"/>
              </a:ext>
            </a:extLst>
          </p:cNvPr>
          <p:cNvSpPr/>
          <p:nvPr/>
        </p:nvSpPr>
        <p:spPr>
          <a:xfrm flipH="1">
            <a:off x="3051239" y="3896620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2" name="Fluxograma: Conector 71">
            <a:extLst>
              <a:ext uri="{FF2B5EF4-FFF2-40B4-BE49-F238E27FC236}">
                <a16:creationId xmlns:a16="http://schemas.microsoft.com/office/drawing/2014/main" id="{21EE2A19-6A02-400D-3009-7415996FCA3E}"/>
              </a:ext>
            </a:extLst>
          </p:cNvPr>
          <p:cNvSpPr/>
          <p:nvPr/>
        </p:nvSpPr>
        <p:spPr>
          <a:xfrm flipH="1">
            <a:off x="3530195" y="2270128"/>
            <a:ext cx="45719" cy="45807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3" name="Imagem 72">
            <a:extLst>
              <a:ext uri="{FF2B5EF4-FFF2-40B4-BE49-F238E27FC236}">
                <a16:creationId xmlns:a16="http://schemas.microsoft.com/office/drawing/2014/main" id="{382C2FAC-4A4F-CF53-6F0E-56204EA4D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0857" y="228388"/>
            <a:ext cx="424543" cy="478972"/>
          </a:xfrm>
          <a:prstGeom prst="rect">
            <a:avLst/>
          </a:prstGeom>
        </p:spPr>
      </p:pic>
      <p:sp>
        <p:nvSpPr>
          <p:cNvPr id="74" name="CaixaDeTexto 4">
            <a:extLst>
              <a:ext uri="{FF2B5EF4-FFF2-40B4-BE49-F238E27FC236}">
                <a16:creationId xmlns:a16="http://schemas.microsoft.com/office/drawing/2014/main" id="{94081118-1C7A-A61B-F788-DC3231A1D513}"/>
              </a:ext>
            </a:extLst>
          </p:cNvPr>
          <p:cNvSpPr txBox="1"/>
          <p:nvPr/>
        </p:nvSpPr>
        <p:spPr>
          <a:xfrm>
            <a:off x="378650" y="781264"/>
            <a:ext cx="8239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7030A0"/>
                </a:solidFill>
              </a:rPr>
              <a:t>3. </a:t>
            </a:r>
            <a:r>
              <a:rPr lang="pt-BR" sz="2000" dirty="0"/>
              <a:t>CONTINUE FAZENDO BOLINHAS NAS JOANINHAS DE ACORDO COM AS QUANTIDADES INDICADAS.</a:t>
            </a:r>
          </a:p>
        </p:txBody>
      </p:sp>
    </p:spTree>
    <p:extLst>
      <p:ext uri="{BB962C8B-B14F-4D97-AF65-F5344CB8AC3E}">
        <p14:creationId xmlns:p14="http://schemas.microsoft.com/office/powerpoint/2010/main" val="2652817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6861892-CB1E-4072-05EF-1601A63E6ED8}"/>
              </a:ext>
            </a:extLst>
          </p:cNvPr>
          <p:cNvSpPr txBox="1"/>
          <p:nvPr/>
        </p:nvSpPr>
        <p:spPr>
          <a:xfrm>
            <a:off x="631719" y="646028"/>
            <a:ext cx="899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4. </a:t>
            </a:r>
            <a:r>
              <a:rPr lang="pt-BR" sz="2000" dirty="0"/>
              <a:t>CONTE OS OBJETOS E REGISTRE O TOTAL.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4AC5ED7-1C33-5774-3FC5-C446DDC5288F}"/>
              </a:ext>
            </a:extLst>
          </p:cNvPr>
          <p:cNvSpPr txBox="1"/>
          <p:nvPr/>
        </p:nvSpPr>
        <p:spPr>
          <a:xfrm>
            <a:off x="1543509" y="2750979"/>
            <a:ext cx="328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+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4524939-FE5F-3F8F-E158-2AB0C942078D}"/>
              </a:ext>
            </a:extLst>
          </p:cNvPr>
          <p:cNvSpPr txBox="1"/>
          <p:nvPr/>
        </p:nvSpPr>
        <p:spPr>
          <a:xfrm>
            <a:off x="3131663" y="2793445"/>
            <a:ext cx="348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+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C591A3E-49A5-AA2D-0DF0-3D6AA90A34BD}"/>
              </a:ext>
            </a:extLst>
          </p:cNvPr>
          <p:cNvSpPr txBox="1"/>
          <p:nvPr/>
        </p:nvSpPr>
        <p:spPr>
          <a:xfrm>
            <a:off x="5178904" y="2799320"/>
            <a:ext cx="297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+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2E3D34A-7640-DB0F-4E7B-DB4BF1C394A5}"/>
              </a:ext>
            </a:extLst>
          </p:cNvPr>
          <p:cNvSpPr txBox="1"/>
          <p:nvPr/>
        </p:nvSpPr>
        <p:spPr>
          <a:xfrm>
            <a:off x="6891077" y="2849438"/>
            <a:ext cx="318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+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2B96D009-9F47-44CD-F77B-5D924237EB1C}"/>
              </a:ext>
            </a:extLst>
          </p:cNvPr>
          <p:cNvGrpSpPr/>
          <p:nvPr/>
        </p:nvGrpSpPr>
        <p:grpSpPr>
          <a:xfrm>
            <a:off x="878036" y="2322122"/>
            <a:ext cx="1533852" cy="1161910"/>
            <a:chOff x="878036" y="2322122"/>
            <a:chExt cx="1533852" cy="1161910"/>
          </a:xfrm>
        </p:grpSpPr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886BCBC8-312F-7994-0CA1-FC16EB45D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78036" y="2322122"/>
              <a:ext cx="323790" cy="580955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9AB11D89-4A5C-D61D-9D17-611BF84A9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44532" y="2881681"/>
              <a:ext cx="323790" cy="580955"/>
            </a:xfrm>
            <a:prstGeom prst="rect">
              <a:avLst/>
            </a:prstGeom>
          </p:spPr>
        </p:pic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C6840EBA-4E8D-05A1-E16C-210A348CC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905102" y="2322122"/>
              <a:ext cx="323790" cy="580955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76A4E1D4-D86D-8CD1-E585-68171ECA1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88098" y="2903077"/>
              <a:ext cx="323790" cy="580955"/>
            </a:xfrm>
            <a:prstGeom prst="rect">
              <a:avLst/>
            </a:prstGeom>
          </p:spPr>
        </p:pic>
      </p:grpSp>
      <p:pic>
        <p:nvPicPr>
          <p:cNvPr id="28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976" y="2321283"/>
            <a:ext cx="571765" cy="501044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746" y="2437140"/>
            <a:ext cx="457817" cy="271822"/>
          </a:xfrm>
          <a:prstGeom prst="rect">
            <a:avLst/>
          </a:prstGeom>
        </p:spPr>
      </p:pic>
      <p:pic>
        <p:nvPicPr>
          <p:cNvPr id="8" name="Imagem 7" descr="Desenho de placa de sinalização de trânsito&#10;&#10;Descrição gerada automaticamente">
            <a:extLst>
              <a:ext uri="{FF2B5EF4-FFF2-40B4-BE49-F238E27FC236}">
                <a16:creationId xmlns:a16="http://schemas.microsoft.com/office/drawing/2014/main" id="{EE288FCD-EC3F-5F9F-A3AC-E40625E9CF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7073" y="409248"/>
            <a:ext cx="616404" cy="428625"/>
          </a:xfrm>
          <a:prstGeom prst="rect">
            <a:avLst/>
          </a:prstGeom>
        </p:spPr>
      </p:pic>
      <p:pic>
        <p:nvPicPr>
          <p:cNvPr id="44" name="Imagem 20">
            <a:extLst>
              <a:ext uri="{FF2B5EF4-FFF2-40B4-BE49-F238E27FC236}">
                <a16:creationId xmlns:a16="http://schemas.microsoft.com/office/drawing/2014/main" id="{9B899930-27CD-7E43-E707-662200E68D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33" y="2790044"/>
            <a:ext cx="462498" cy="479124"/>
          </a:xfrm>
          <a:prstGeom prst="rect">
            <a:avLst/>
          </a:prstGeom>
        </p:spPr>
      </p:pic>
      <p:pic>
        <p:nvPicPr>
          <p:cNvPr id="45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103" y="2308719"/>
            <a:ext cx="571765" cy="501044"/>
          </a:xfrm>
          <a:prstGeom prst="rect">
            <a:avLst/>
          </a:prstGeom>
        </p:spPr>
      </p:pic>
      <p:pic>
        <p:nvPicPr>
          <p:cNvPr id="46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65" y="2772796"/>
            <a:ext cx="571765" cy="501044"/>
          </a:xfrm>
          <a:prstGeom prst="rect">
            <a:avLst/>
          </a:prstGeom>
        </p:spPr>
      </p:pic>
      <p:pic>
        <p:nvPicPr>
          <p:cNvPr id="47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892" y="2760232"/>
            <a:ext cx="571765" cy="501044"/>
          </a:xfrm>
          <a:prstGeom prst="rect">
            <a:avLst/>
          </a:prstGeom>
        </p:spPr>
      </p:pic>
      <p:pic>
        <p:nvPicPr>
          <p:cNvPr id="48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54" y="3194378"/>
            <a:ext cx="571765" cy="501044"/>
          </a:xfrm>
          <a:prstGeom prst="rect">
            <a:avLst/>
          </a:prstGeom>
        </p:spPr>
      </p:pic>
      <p:pic>
        <p:nvPicPr>
          <p:cNvPr id="49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681" y="3181814"/>
            <a:ext cx="571765" cy="501044"/>
          </a:xfrm>
          <a:prstGeom prst="rect">
            <a:avLst/>
          </a:prstGeom>
        </p:spPr>
      </p:pic>
      <p:pic>
        <p:nvPicPr>
          <p:cNvPr id="50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023" y="2644305"/>
            <a:ext cx="571765" cy="501044"/>
          </a:xfrm>
          <a:prstGeom prst="rect">
            <a:avLst/>
          </a:prstGeom>
        </p:spPr>
      </p:pic>
      <p:pic>
        <p:nvPicPr>
          <p:cNvPr id="51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654" y="3151089"/>
            <a:ext cx="571765" cy="501044"/>
          </a:xfrm>
          <a:prstGeom prst="rect">
            <a:avLst/>
          </a:prstGeom>
        </p:spPr>
      </p:pic>
      <p:pic>
        <p:nvPicPr>
          <p:cNvPr id="52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177" y="2621923"/>
            <a:ext cx="457817" cy="271822"/>
          </a:xfrm>
          <a:prstGeom prst="rect">
            <a:avLst/>
          </a:prstGeom>
        </p:spPr>
      </p:pic>
      <p:pic>
        <p:nvPicPr>
          <p:cNvPr id="53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670" y="2953118"/>
            <a:ext cx="457817" cy="271822"/>
          </a:xfrm>
          <a:prstGeom prst="rect">
            <a:avLst/>
          </a:prstGeom>
        </p:spPr>
      </p:pic>
      <p:pic>
        <p:nvPicPr>
          <p:cNvPr id="54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150" y="3295366"/>
            <a:ext cx="457817" cy="271822"/>
          </a:xfrm>
          <a:prstGeom prst="rect">
            <a:avLst/>
          </a:prstGeom>
        </p:spPr>
      </p:pic>
      <p:pic>
        <p:nvPicPr>
          <p:cNvPr id="57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584" y="2455990"/>
            <a:ext cx="457817" cy="271822"/>
          </a:xfrm>
          <a:prstGeom prst="rect">
            <a:avLst/>
          </a:prstGeom>
        </p:spPr>
      </p:pic>
      <p:pic>
        <p:nvPicPr>
          <p:cNvPr id="58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583" y="2843664"/>
            <a:ext cx="457817" cy="271822"/>
          </a:xfrm>
          <a:prstGeom prst="rect">
            <a:avLst/>
          </a:prstGeom>
        </p:spPr>
      </p:pic>
      <p:pic>
        <p:nvPicPr>
          <p:cNvPr id="59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582" y="3273969"/>
            <a:ext cx="457817" cy="271822"/>
          </a:xfrm>
          <a:prstGeom prst="rect">
            <a:avLst/>
          </a:prstGeom>
        </p:spPr>
      </p:pic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79EDC94C-DD74-697A-FD61-406FE0627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913852"/>
              </p:ext>
            </p:extLst>
          </p:nvPr>
        </p:nvGraphicFramePr>
        <p:xfrm>
          <a:off x="765045" y="1333665"/>
          <a:ext cx="7240269" cy="2621280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724927">
                  <a:extLst>
                    <a:ext uri="{9D8B030D-6E8A-4147-A177-3AD203B41FA5}">
                      <a16:colId xmlns:a16="http://schemas.microsoft.com/office/drawing/2014/main" val="2874117385"/>
                    </a:ext>
                  </a:extLst>
                </a:gridCol>
                <a:gridCol w="1716657">
                  <a:extLst>
                    <a:ext uri="{9D8B030D-6E8A-4147-A177-3AD203B41FA5}">
                      <a16:colId xmlns:a16="http://schemas.microsoft.com/office/drawing/2014/main" val="3532601192"/>
                    </a:ext>
                  </a:extLst>
                </a:gridCol>
                <a:gridCol w="1802921">
                  <a:extLst>
                    <a:ext uri="{9D8B030D-6E8A-4147-A177-3AD203B41FA5}">
                      <a16:colId xmlns:a16="http://schemas.microsoft.com/office/drawing/2014/main" val="1621715948"/>
                    </a:ext>
                  </a:extLst>
                </a:gridCol>
                <a:gridCol w="1995764">
                  <a:extLst>
                    <a:ext uri="{9D8B030D-6E8A-4147-A177-3AD203B41FA5}">
                      <a16:colId xmlns:a16="http://schemas.microsoft.com/office/drawing/2014/main" val="18324669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b="0" dirty="0">
                          <a:solidFill>
                            <a:schemeClr val="tx1"/>
                          </a:solidFill>
                        </a:rPr>
                        <a:t>2 + 2 = ___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0" dirty="0">
                          <a:solidFill>
                            <a:schemeClr val="tx1"/>
                          </a:solidFill>
                        </a:rPr>
                        <a:t>1 + 0 = ___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0" dirty="0">
                          <a:solidFill>
                            <a:schemeClr val="tx1"/>
                          </a:solidFill>
                        </a:rPr>
                        <a:t>8 + 2 = ___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0" dirty="0">
                          <a:solidFill>
                            <a:schemeClr val="tx1"/>
                          </a:solidFill>
                        </a:rPr>
                        <a:t>4 + 3 = ___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869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080057"/>
                  </a:ext>
                </a:extLst>
              </a:tr>
            </a:tbl>
          </a:graphicData>
        </a:graphic>
      </p:graphicFrame>
      <p:pic>
        <p:nvPicPr>
          <p:cNvPr id="29" name="Picture 2" descr="Grupo de pessoas vacinadas.">
            <a:extLst>
              <a:ext uri="{FF2B5EF4-FFF2-40B4-BE49-F238E27FC236}">
                <a16:creationId xmlns:a16="http://schemas.microsoft.com/office/drawing/2014/main" id="{44F9B146-E7E4-9DF5-2F77-7318CECF9D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7" t="20478" r="40849" b="20401"/>
          <a:stretch/>
        </p:blipFill>
        <p:spPr bwMode="auto">
          <a:xfrm>
            <a:off x="7992134" y="3295366"/>
            <a:ext cx="965966" cy="165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B4FA7B7-2BF0-DAE2-2074-D2266E1E8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976" y="1818358"/>
            <a:ext cx="571765" cy="501044"/>
          </a:xfrm>
          <a:prstGeom prst="rect">
            <a:avLst/>
          </a:prstGeom>
        </p:spPr>
      </p:pic>
      <p:pic>
        <p:nvPicPr>
          <p:cNvPr id="3" name="Imagem 27">
            <a:extLst>
              <a:ext uri="{FF2B5EF4-FFF2-40B4-BE49-F238E27FC236}">
                <a16:creationId xmlns:a16="http://schemas.microsoft.com/office/drawing/2014/main" id="{1937204B-18EA-27A6-836C-BDC8276E23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103" y="1805794"/>
            <a:ext cx="571765" cy="50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007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6861892-CB1E-4072-05EF-1601A63E6ED8}"/>
              </a:ext>
            </a:extLst>
          </p:cNvPr>
          <p:cNvSpPr txBox="1"/>
          <p:nvPr/>
        </p:nvSpPr>
        <p:spPr>
          <a:xfrm>
            <a:off x="631719" y="646028"/>
            <a:ext cx="899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4. </a:t>
            </a:r>
            <a:r>
              <a:rPr lang="pt-BR" sz="2000" dirty="0"/>
              <a:t>CONTE OS OBJETOS E REGISTRE O TOTAL.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4AC5ED7-1C33-5774-3FC5-C446DDC5288F}"/>
              </a:ext>
            </a:extLst>
          </p:cNvPr>
          <p:cNvSpPr txBox="1"/>
          <p:nvPr/>
        </p:nvSpPr>
        <p:spPr>
          <a:xfrm>
            <a:off x="1543509" y="2750979"/>
            <a:ext cx="328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+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4524939-FE5F-3F8F-E158-2AB0C942078D}"/>
              </a:ext>
            </a:extLst>
          </p:cNvPr>
          <p:cNvSpPr txBox="1"/>
          <p:nvPr/>
        </p:nvSpPr>
        <p:spPr>
          <a:xfrm>
            <a:off x="3131663" y="2793445"/>
            <a:ext cx="348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+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C591A3E-49A5-AA2D-0DF0-3D6AA90A34BD}"/>
              </a:ext>
            </a:extLst>
          </p:cNvPr>
          <p:cNvSpPr txBox="1"/>
          <p:nvPr/>
        </p:nvSpPr>
        <p:spPr>
          <a:xfrm>
            <a:off x="5178904" y="2799320"/>
            <a:ext cx="297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+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2E3D34A-7640-DB0F-4E7B-DB4BF1C394A5}"/>
              </a:ext>
            </a:extLst>
          </p:cNvPr>
          <p:cNvSpPr txBox="1"/>
          <p:nvPr/>
        </p:nvSpPr>
        <p:spPr>
          <a:xfrm>
            <a:off x="6891077" y="2849438"/>
            <a:ext cx="318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+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2B96D009-9F47-44CD-F77B-5D924237EB1C}"/>
              </a:ext>
            </a:extLst>
          </p:cNvPr>
          <p:cNvGrpSpPr/>
          <p:nvPr/>
        </p:nvGrpSpPr>
        <p:grpSpPr>
          <a:xfrm>
            <a:off x="878036" y="2322122"/>
            <a:ext cx="1533852" cy="1161910"/>
            <a:chOff x="878036" y="2322122"/>
            <a:chExt cx="1533852" cy="1161910"/>
          </a:xfrm>
        </p:grpSpPr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886BCBC8-312F-7994-0CA1-FC16EB45D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78036" y="2322122"/>
              <a:ext cx="323790" cy="580955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9AB11D89-4A5C-D61D-9D17-611BF84A9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44532" y="2881681"/>
              <a:ext cx="323790" cy="580955"/>
            </a:xfrm>
            <a:prstGeom prst="rect">
              <a:avLst/>
            </a:prstGeom>
          </p:spPr>
        </p:pic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C6840EBA-4E8D-05A1-E16C-210A348CC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905102" y="2322122"/>
              <a:ext cx="323790" cy="580955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76A4E1D4-D86D-8CD1-E585-68171ECA1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88098" y="2903077"/>
              <a:ext cx="323790" cy="580955"/>
            </a:xfrm>
            <a:prstGeom prst="rect">
              <a:avLst/>
            </a:prstGeom>
          </p:spPr>
        </p:pic>
      </p:grpSp>
      <p:pic>
        <p:nvPicPr>
          <p:cNvPr id="28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976" y="2321283"/>
            <a:ext cx="571765" cy="501044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746" y="2437140"/>
            <a:ext cx="457817" cy="271822"/>
          </a:xfrm>
          <a:prstGeom prst="rect">
            <a:avLst/>
          </a:prstGeom>
        </p:spPr>
      </p:pic>
      <p:pic>
        <p:nvPicPr>
          <p:cNvPr id="44" name="Imagem 20">
            <a:extLst>
              <a:ext uri="{FF2B5EF4-FFF2-40B4-BE49-F238E27FC236}">
                <a16:creationId xmlns:a16="http://schemas.microsoft.com/office/drawing/2014/main" id="{9B899930-27CD-7E43-E707-662200E68D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433" y="2790044"/>
            <a:ext cx="462498" cy="479124"/>
          </a:xfrm>
          <a:prstGeom prst="rect">
            <a:avLst/>
          </a:prstGeom>
        </p:spPr>
      </p:pic>
      <p:pic>
        <p:nvPicPr>
          <p:cNvPr id="45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103" y="2308719"/>
            <a:ext cx="571765" cy="501044"/>
          </a:xfrm>
          <a:prstGeom prst="rect">
            <a:avLst/>
          </a:prstGeom>
        </p:spPr>
      </p:pic>
      <p:pic>
        <p:nvPicPr>
          <p:cNvPr id="46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65" y="2772796"/>
            <a:ext cx="571765" cy="501044"/>
          </a:xfrm>
          <a:prstGeom prst="rect">
            <a:avLst/>
          </a:prstGeom>
        </p:spPr>
      </p:pic>
      <p:pic>
        <p:nvPicPr>
          <p:cNvPr id="47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892" y="2760232"/>
            <a:ext cx="571765" cy="501044"/>
          </a:xfrm>
          <a:prstGeom prst="rect">
            <a:avLst/>
          </a:prstGeom>
        </p:spPr>
      </p:pic>
      <p:pic>
        <p:nvPicPr>
          <p:cNvPr id="48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54" y="3194378"/>
            <a:ext cx="571765" cy="501044"/>
          </a:xfrm>
          <a:prstGeom prst="rect">
            <a:avLst/>
          </a:prstGeom>
        </p:spPr>
      </p:pic>
      <p:pic>
        <p:nvPicPr>
          <p:cNvPr id="49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681" y="3181814"/>
            <a:ext cx="571765" cy="501044"/>
          </a:xfrm>
          <a:prstGeom prst="rect">
            <a:avLst/>
          </a:prstGeom>
        </p:spPr>
      </p:pic>
      <p:pic>
        <p:nvPicPr>
          <p:cNvPr id="50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023" y="2644305"/>
            <a:ext cx="571765" cy="501044"/>
          </a:xfrm>
          <a:prstGeom prst="rect">
            <a:avLst/>
          </a:prstGeom>
        </p:spPr>
      </p:pic>
      <p:pic>
        <p:nvPicPr>
          <p:cNvPr id="51" name="Imagem 27">
            <a:extLst>
              <a:ext uri="{FF2B5EF4-FFF2-40B4-BE49-F238E27FC236}">
                <a16:creationId xmlns:a16="http://schemas.microsoft.com/office/drawing/2014/main" id="{9178E4E3-71D6-38DC-E55F-C006517E2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654" y="3151089"/>
            <a:ext cx="571765" cy="501044"/>
          </a:xfrm>
          <a:prstGeom prst="rect">
            <a:avLst/>
          </a:prstGeom>
        </p:spPr>
      </p:pic>
      <p:pic>
        <p:nvPicPr>
          <p:cNvPr id="52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177" y="2621923"/>
            <a:ext cx="457817" cy="271822"/>
          </a:xfrm>
          <a:prstGeom prst="rect">
            <a:avLst/>
          </a:prstGeom>
        </p:spPr>
      </p:pic>
      <p:pic>
        <p:nvPicPr>
          <p:cNvPr id="53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670" y="2953118"/>
            <a:ext cx="457817" cy="271822"/>
          </a:xfrm>
          <a:prstGeom prst="rect">
            <a:avLst/>
          </a:prstGeom>
        </p:spPr>
      </p:pic>
      <p:pic>
        <p:nvPicPr>
          <p:cNvPr id="54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150" y="3295366"/>
            <a:ext cx="457817" cy="271822"/>
          </a:xfrm>
          <a:prstGeom prst="rect">
            <a:avLst/>
          </a:prstGeom>
        </p:spPr>
      </p:pic>
      <p:pic>
        <p:nvPicPr>
          <p:cNvPr id="57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584" y="2455990"/>
            <a:ext cx="457817" cy="271822"/>
          </a:xfrm>
          <a:prstGeom prst="rect">
            <a:avLst/>
          </a:prstGeom>
        </p:spPr>
      </p:pic>
      <p:pic>
        <p:nvPicPr>
          <p:cNvPr id="58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583" y="2843664"/>
            <a:ext cx="457817" cy="271822"/>
          </a:xfrm>
          <a:prstGeom prst="rect">
            <a:avLst/>
          </a:prstGeom>
        </p:spPr>
      </p:pic>
      <p:pic>
        <p:nvPicPr>
          <p:cNvPr id="59" name="Imagem 36">
            <a:extLst>
              <a:ext uri="{FF2B5EF4-FFF2-40B4-BE49-F238E27FC236}">
                <a16:creationId xmlns:a16="http://schemas.microsoft.com/office/drawing/2014/main" id="{8938CCC8-D4E3-17A6-26F3-FFA8426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582" y="3273969"/>
            <a:ext cx="457817" cy="271822"/>
          </a:xfrm>
          <a:prstGeom prst="rect">
            <a:avLst/>
          </a:prstGeom>
        </p:spPr>
      </p:pic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79EDC94C-DD74-697A-FD61-406FE0627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550684"/>
              </p:ext>
            </p:extLst>
          </p:nvPr>
        </p:nvGraphicFramePr>
        <p:xfrm>
          <a:off x="765045" y="1333665"/>
          <a:ext cx="7240269" cy="2621280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724927">
                  <a:extLst>
                    <a:ext uri="{9D8B030D-6E8A-4147-A177-3AD203B41FA5}">
                      <a16:colId xmlns:a16="http://schemas.microsoft.com/office/drawing/2014/main" val="2874117385"/>
                    </a:ext>
                  </a:extLst>
                </a:gridCol>
                <a:gridCol w="1716657">
                  <a:extLst>
                    <a:ext uri="{9D8B030D-6E8A-4147-A177-3AD203B41FA5}">
                      <a16:colId xmlns:a16="http://schemas.microsoft.com/office/drawing/2014/main" val="3532601192"/>
                    </a:ext>
                  </a:extLst>
                </a:gridCol>
                <a:gridCol w="1802921">
                  <a:extLst>
                    <a:ext uri="{9D8B030D-6E8A-4147-A177-3AD203B41FA5}">
                      <a16:colId xmlns:a16="http://schemas.microsoft.com/office/drawing/2014/main" val="1621715948"/>
                    </a:ext>
                  </a:extLst>
                </a:gridCol>
                <a:gridCol w="1995764">
                  <a:extLst>
                    <a:ext uri="{9D8B030D-6E8A-4147-A177-3AD203B41FA5}">
                      <a16:colId xmlns:a16="http://schemas.microsoft.com/office/drawing/2014/main" val="18324669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b="0" dirty="0">
                          <a:solidFill>
                            <a:schemeClr val="tx1"/>
                          </a:solidFill>
                        </a:rPr>
                        <a:t>2 + 2 = </a:t>
                      </a:r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0" dirty="0">
                          <a:solidFill>
                            <a:schemeClr val="tx1"/>
                          </a:solidFill>
                        </a:rPr>
                        <a:t>1 + 0 = </a:t>
                      </a:r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0" dirty="0">
                          <a:solidFill>
                            <a:schemeClr val="tx1"/>
                          </a:solidFill>
                        </a:rPr>
                        <a:t>8 + 2 = </a:t>
                      </a:r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0" dirty="0">
                          <a:solidFill>
                            <a:schemeClr val="tx1"/>
                          </a:solidFill>
                        </a:rPr>
                        <a:t>4 + 3 = </a:t>
                      </a:r>
                      <a:r>
                        <a:rPr lang="pt-BR" sz="20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869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080057"/>
                  </a:ext>
                </a:extLst>
              </a:tr>
            </a:tbl>
          </a:graphicData>
        </a:graphic>
      </p:graphicFrame>
      <p:sp>
        <p:nvSpPr>
          <p:cNvPr id="2" name="Google Shape;158;p20">
            <a:extLst>
              <a:ext uri="{FF2B5EF4-FFF2-40B4-BE49-F238E27FC236}">
                <a16:creationId xmlns:a16="http://schemas.microsoft.com/office/drawing/2014/main" id="{A5969B44-7F4F-0364-51C9-57FA6EF65D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72041" y="115655"/>
            <a:ext cx="217063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67D6130-61AB-0A47-CEFC-C61744C1EC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0966" y="317689"/>
            <a:ext cx="424543" cy="478972"/>
          </a:xfrm>
          <a:prstGeom prst="rect">
            <a:avLst/>
          </a:prstGeom>
        </p:spPr>
      </p:pic>
      <p:pic>
        <p:nvPicPr>
          <p:cNvPr id="4" name="Picture 2" descr="Grupo de pessoas vacinadas.">
            <a:extLst>
              <a:ext uri="{FF2B5EF4-FFF2-40B4-BE49-F238E27FC236}">
                <a16:creationId xmlns:a16="http://schemas.microsoft.com/office/drawing/2014/main" id="{067B34AB-8193-3BBA-9DAE-7CB310F06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7" t="20478" r="40849" b="20401"/>
          <a:stretch/>
        </p:blipFill>
        <p:spPr bwMode="auto">
          <a:xfrm>
            <a:off x="7992134" y="3295366"/>
            <a:ext cx="965966" cy="165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7A3AAD1-B245-FF2A-F9A9-B683BC9A4E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54" y="1834393"/>
            <a:ext cx="571765" cy="501044"/>
          </a:xfrm>
          <a:prstGeom prst="rect">
            <a:avLst/>
          </a:prstGeom>
        </p:spPr>
      </p:pic>
      <p:pic>
        <p:nvPicPr>
          <p:cNvPr id="7" name="Imagem 27">
            <a:extLst>
              <a:ext uri="{FF2B5EF4-FFF2-40B4-BE49-F238E27FC236}">
                <a16:creationId xmlns:a16="http://schemas.microsoft.com/office/drawing/2014/main" id="{A334E94A-DD84-2D42-21E9-1A641E204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681" y="1821829"/>
            <a:ext cx="571765" cy="50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643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c03e3d857_0_223"/>
          <p:cNvSpPr txBox="1">
            <a:spLocks noGrp="1"/>
          </p:cNvSpPr>
          <p:nvPr>
            <p:ph type="body" idx="1"/>
          </p:nvPr>
        </p:nvSpPr>
        <p:spPr>
          <a:xfrm>
            <a:off x="3618608" y="1810367"/>
            <a:ext cx="4887492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RESOLVEMOS PROBLEMAS DE ADIÇÃO COM OS SIGNIFICADOS DE JUNTAR E ACRESCENTAR.</a:t>
            </a:r>
          </a:p>
          <a:p>
            <a:pPr marL="3429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/>
        </p:nvSpPr>
        <p:spPr>
          <a:xfrm>
            <a:off x="544749" y="1221156"/>
            <a:ext cx="8088768" cy="2859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LEMOV, D. </a:t>
            </a:r>
            <a:r>
              <a:rPr lang="pt-BR" sz="2000" i="1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Aula </a:t>
            </a:r>
            <a:r>
              <a:rPr lang="pt-BR" sz="2000" i="1" kern="100" dirty="0">
                <a:latin typeface="+mn-lt"/>
                <a:ea typeface="Aptos" panose="020B0004020202020204" pitchFamily="34" charset="0"/>
                <a:cs typeface="Times New Roman"/>
              </a:rPr>
              <a:t>n</a:t>
            </a:r>
            <a:r>
              <a:rPr lang="pt-BR" sz="2000" i="1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ota 10 3.0</a:t>
            </a:r>
            <a:r>
              <a:rPr lang="pt-BR" sz="20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: 63 técnicas para melhorar a gestão da sala de aula. Porto Alegre: Penso, 2023.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SÃO PAULO (Estado). Secretaria da Educação. </a:t>
            </a:r>
            <a:r>
              <a:rPr lang="pt-BR" sz="2000" i="1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Currículo Paulista</a:t>
            </a:r>
            <a:r>
              <a:rPr lang="pt-BR" sz="20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, 2019.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OLIVEIRA, J. E.; ROSSI, J. R. D. (Org.). Matemática, 2</a:t>
            </a:r>
            <a:r>
              <a:rPr lang="pt-BR" sz="2000" u="sng" kern="100" baseline="300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o</a:t>
            </a:r>
            <a:r>
              <a:rPr lang="pt-BR" sz="20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 ano – Caderno 1, Caderno de Atividades, 1</a:t>
            </a:r>
            <a:r>
              <a:rPr lang="pt-BR" sz="2000" kern="100" dirty="0">
                <a:latin typeface="+mn-lt"/>
                <a:ea typeface="Aptos" panose="020B0004020202020204" pitchFamily="34" charset="0"/>
                <a:cs typeface="Times New Roman"/>
              </a:rPr>
              <a:t>. </a:t>
            </a:r>
            <a:r>
              <a:rPr lang="pt-BR" sz="20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Sobral: </a:t>
            </a:r>
            <a:r>
              <a:rPr lang="pt-BR" sz="2000" kern="100" err="1">
                <a:effectLst/>
                <a:latin typeface="+mn-lt"/>
                <a:ea typeface="Aptos" panose="020B0004020202020204" pitchFamily="34" charset="0"/>
                <a:cs typeface="Times New Roman"/>
              </a:rPr>
              <a:t>Lyceum</a:t>
            </a:r>
            <a:r>
              <a:rPr lang="pt-BR" sz="20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 – Consultoria Educacional Ltda., 2021.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body" idx="1"/>
          </p:nvPr>
        </p:nvSpPr>
        <p:spPr>
          <a:xfrm>
            <a:off x="442146" y="584315"/>
            <a:ext cx="8386320" cy="430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600"/>
              </a:spcAft>
            </a:pPr>
            <a:r>
              <a:rPr lang="pt-BR" sz="1400" b="1" dirty="0"/>
              <a:t>Lista de imagens e vídeos</a:t>
            </a:r>
          </a:p>
          <a:p>
            <a:pPr marL="0" indent="0">
              <a:spcAft>
                <a:spcPts val="600"/>
              </a:spcAft>
            </a:pPr>
            <a:r>
              <a:rPr lang="pt-BR" sz="1400" b="1" dirty="0"/>
              <a:t>Slide 1 – </a:t>
            </a:r>
            <a:r>
              <a:rPr lang="pt-BR" sz="1400" dirty="0"/>
              <a:t>Imagem de capa: SEDUC. </a:t>
            </a:r>
          </a:p>
          <a:p>
            <a:pPr marL="0" indent="0">
              <a:spcAft>
                <a:spcPts val="600"/>
              </a:spcAft>
            </a:pPr>
            <a:r>
              <a:rPr lang="pt-BR" sz="1400" b="1" dirty="0"/>
              <a:t>Slide 3 – </a:t>
            </a:r>
            <a:r>
              <a:rPr lang="pt-BR" sz="1400" dirty="0"/>
              <a:t>Getty Images. Disponível em: </a:t>
            </a:r>
            <a:r>
              <a:rPr lang="pt-BR" sz="1400" dirty="0">
                <a:hlinkClick r:id="rId3"/>
              </a:rPr>
              <a:t>https://www.gettyimages.com.br/detail/ilustra%C3%A7%C3%A3o/the-confused-boy-ilustra%C3%A7%C3%A3o-royalty-free/980870506?phrase=CRIAN%C3%87A+PENSANDO&amp;adppopup=true</a:t>
            </a:r>
            <a:endParaRPr lang="pt-BR" sz="1400" dirty="0"/>
          </a:p>
          <a:p>
            <a:pPr marL="0" indent="0">
              <a:spcAft>
                <a:spcPts val="600"/>
              </a:spcAft>
            </a:pPr>
            <a:r>
              <a:rPr lang="pt-BR" sz="1400" b="1" dirty="0"/>
              <a:t>Slide 5 – </a:t>
            </a:r>
            <a:r>
              <a:rPr lang="pt-BR" sz="1400" dirty="0"/>
              <a:t>Getty Images. Disponível em:</a:t>
            </a:r>
            <a:r>
              <a:rPr lang="pt-BR" sz="1400" b="1" dirty="0"/>
              <a:t> </a:t>
            </a:r>
            <a:r>
              <a:rPr lang="pt-BR" sz="1400" dirty="0">
                <a:hlinkClick r:id="rId4"/>
              </a:rPr>
              <a:t>https://www.gettyimages.com.br/detail/ilustra%C3%A7%C3%A3o/pineapple-icon-tropical-exotic-fruit-shape-ilustra%C3%A7%C3%A3o-royalty-free/1179658661?phrase=ABACAXI&amp;adppopup=true</a:t>
            </a:r>
            <a:endParaRPr lang="pt-BR" sz="1400" dirty="0"/>
          </a:p>
          <a:p>
            <a:pPr marL="0" indent="0">
              <a:spcAft>
                <a:spcPts val="600"/>
              </a:spcAft>
            </a:pPr>
            <a:r>
              <a:rPr lang="pt-BR" sz="1400" dirty="0"/>
              <a:t>Getty Images. Disponível em: </a:t>
            </a:r>
            <a:r>
              <a:rPr lang="pt-BR" sz="1400" dirty="0">
                <a:hlinkClick r:id="rId5"/>
              </a:rPr>
              <a:t>https://www.gettyimages.com.br/detail/ilustra%C3%A7%C3%A3o/orange-icon-citrus-fruit-with-leaf-vector-ilustra%C3%A7%C3%A3o-royalty-free/1302415215?phrase=laranja+fruta&amp;adppopup=true</a:t>
            </a:r>
            <a:endParaRPr lang="pt-BR" sz="1400" dirty="0"/>
          </a:p>
          <a:p>
            <a:pPr marL="0" indent="0">
              <a:spcAft>
                <a:spcPts val="600"/>
              </a:spcAft>
            </a:pPr>
            <a:r>
              <a:rPr lang="pt-BR" sz="1400" dirty="0"/>
              <a:t>Getty Images. Disponível em: </a:t>
            </a:r>
            <a:r>
              <a:rPr lang="pt-BR" sz="1400" dirty="0">
                <a:hlinkClick r:id="rId6"/>
              </a:rPr>
              <a:t>https://www.gettyimages.com.br/detail/ilustra%C3%A7%C3%A3o/pear-and-apple-fruit-set-ilustra%C3%A7%C3%A3o-royalty-free/1151842934?phrase=PERA+fruta&amp;adppopup=true</a:t>
            </a:r>
            <a:r>
              <a:rPr lang="pt-BR" sz="1400" b="1" dirty="0"/>
              <a:t> </a:t>
            </a:r>
          </a:p>
          <a:p>
            <a:pPr marL="0" indent="0">
              <a:spcAft>
                <a:spcPts val="600"/>
              </a:spcAft>
            </a:pPr>
            <a:r>
              <a:rPr lang="pt-BR" sz="1400" dirty="0"/>
              <a:t>Getty Images. Disponível em: </a:t>
            </a:r>
            <a:r>
              <a:rPr lang="pt-BR" sz="1400" dirty="0">
                <a:hlinkClick r:id="rId7"/>
              </a:rPr>
              <a:t>https://www.gettyimages.com.br/detail/foto/brazilian-caju-cashew-fruit-imagem-royalty-free/495666895?phrase=caju+fruta&amp;adppopup=true</a:t>
            </a: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EC2EC87-8767-F6BD-2B19-C7C666584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477" y="845319"/>
            <a:ext cx="8310624" cy="3953757"/>
          </a:xfrm>
        </p:spPr>
        <p:txBody>
          <a:bodyPr/>
          <a:lstStyle/>
          <a:p>
            <a:pPr marL="0" indent="0">
              <a:spcAft>
                <a:spcPts val="600"/>
              </a:spcAft>
            </a:pPr>
            <a:r>
              <a:rPr lang="pt-BR" sz="1400" b="1" dirty="0"/>
              <a:t>Lista de imagens e vídeos</a:t>
            </a:r>
            <a:br>
              <a:rPr lang="pt-BR" sz="1400" b="1" dirty="0">
                <a:sym typeface="Arial"/>
              </a:rPr>
            </a:br>
            <a:r>
              <a:rPr lang="pt-BR" sz="1400" b="1" dirty="0">
                <a:sym typeface="Arial"/>
              </a:rPr>
              <a:t>Slide 5 </a:t>
            </a:r>
            <a:r>
              <a:rPr lang="pt-BR" sz="1400" b="1" dirty="0"/>
              <a:t>– </a:t>
            </a:r>
            <a:r>
              <a:rPr lang="pt-BR" sz="1400" dirty="0"/>
              <a:t>Getty Images. Disponível em:</a:t>
            </a:r>
            <a:r>
              <a:rPr lang="pt-BR" sz="1400" b="1" dirty="0">
                <a:sym typeface="Arial"/>
              </a:rPr>
              <a:t> </a:t>
            </a:r>
            <a:r>
              <a:rPr lang="pt-BR" sz="1400" dirty="0">
                <a:hlinkClick r:id="rId2"/>
              </a:rPr>
              <a:t>https://www.gettyimages.com.br/detail/foto/yellow-melon-imagem-royalty-free/185285112?phrase=mel%C3%A3o+amarelo+fruta&amp;adppopup=</a:t>
            </a:r>
            <a:r>
              <a:rPr lang="pt-BR" sz="1400" dirty="0" err="1">
                <a:hlinkClick r:id="rId2"/>
              </a:rPr>
              <a:t>true</a:t>
            </a:r>
            <a:r>
              <a:rPr lang="pt-BR" sz="1400" dirty="0"/>
              <a:t>; </a:t>
            </a:r>
          </a:p>
          <a:p>
            <a:pPr marL="0" indent="0">
              <a:spcAft>
                <a:spcPts val="600"/>
              </a:spcAft>
            </a:pPr>
            <a:r>
              <a:rPr lang="pt-BR" sz="1400" dirty="0">
                <a:hlinkClick r:id="rId3"/>
              </a:rPr>
              <a:t>https://www.gettyimages.com.br/detail/ilustra%C3%A7%C3%A3o/group-of-vaccinated-people-ilustra%C3%A7%C3%A3o-royalty-free/1330898660?phrase=homem+-+vetores&amp;adppopup=true</a:t>
            </a:r>
            <a:r>
              <a:rPr lang="pt-BR" sz="1400" dirty="0"/>
              <a:t> </a:t>
            </a:r>
          </a:p>
          <a:p>
            <a:pPr marL="0" indent="0">
              <a:spcAft>
                <a:spcPts val="600"/>
              </a:spcAft>
            </a:pPr>
            <a:r>
              <a:rPr lang="pt-BR" sz="1400" b="1" dirty="0">
                <a:sym typeface="Arial"/>
              </a:rPr>
              <a:t>Slides 8 e 9 </a:t>
            </a:r>
            <a:r>
              <a:rPr lang="pt-BR" sz="1400" b="1" dirty="0"/>
              <a:t>– </a:t>
            </a:r>
            <a:r>
              <a:rPr lang="pt-BR" sz="1400" dirty="0"/>
              <a:t>Getty Images. Disponível em: </a:t>
            </a:r>
            <a:r>
              <a:rPr lang="pt-BR" sz="1400" dirty="0">
                <a:hlinkClick r:id="rId4"/>
              </a:rPr>
              <a:t>https://www.gettyimages.com.br/detail/ilustra%C3%A7%C3%A3o/set-of-vector-cartoon-army-boots-high-military-ilustra%C3%A7%C3%A3o-royalty-free/686216446?phrase=BOTAS+SAPATO&amp;adppopup=true</a:t>
            </a:r>
            <a:r>
              <a:rPr lang="pt-BR" sz="1400" dirty="0"/>
              <a:t> </a:t>
            </a:r>
          </a:p>
          <a:p>
            <a:pPr marL="0" indent="0">
              <a:spcAft>
                <a:spcPts val="600"/>
              </a:spcAft>
            </a:pPr>
            <a:r>
              <a:rPr lang="pt-BR" sz="1400" b="1" dirty="0"/>
              <a:t>Slides 9 e 10 – </a:t>
            </a:r>
            <a:r>
              <a:rPr lang="pt-BR" sz="1400" dirty="0"/>
              <a:t>Getty Images. Disponível em: </a:t>
            </a:r>
            <a:r>
              <a:rPr lang="pt-BR" sz="1400" dirty="0">
                <a:hlinkClick r:id="rId5"/>
              </a:rPr>
              <a:t>https://www.gettyimages.com.br/detail/ilustra%C3%A7%C3%A3o/firefly-icon-from-summer-collection-thin-ilustra%C3%A7%C3%A3o-royalty-free/1384891655?phrase=JOANINHA+PRETA+E+BRANCA&amp;adppopup=true</a:t>
            </a:r>
            <a:endParaRPr lang="pt-BR" sz="1400" dirty="0"/>
          </a:p>
          <a:p>
            <a:pPr>
              <a:spcAft>
                <a:spcPts val="600"/>
              </a:spcAft>
            </a:pPr>
            <a:endParaRPr lang="pt-BR" sz="1400" dirty="0"/>
          </a:p>
          <a:p>
            <a:pPr>
              <a:spcAft>
                <a:spcPts val="600"/>
              </a:spcAft>
            </a:pPr>
            <a:endParaRPr lang="pt-BR" sz="1400" dirty="0"/>
          </a:p>
          <a:p>
            <a:pPr>
              <a:spcAft>
                <a:spcPts val="600"/>
              </a:spcAft>
            </a:pPr>
            <a:endParaRPr lang="pt-BR" sz="1400" b="1" dirty="0"/>
          </a:p>
          <a:p>
            <a:pPr>
              <a:spcAft>
                <a:spcPts val="600"/>
              </a:spcAft>
            </a:pP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990771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1DF08F4-355C-5986-7056-B3322A186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926" y="755717"/>
            <a:ext cx="7791070" cy="4387783"/>
          </a:xfrm>
        </p:spPr>
        <p:txBody>
          <a:bodyPr/>
          <a:lstStyle/>
          <a:p>
            <a:pPr marL="0" indent="0">
              <a:spcAft>
                <a:spcPts val="600"/>
              </a:spcAft>
            </a:pPr>
            <a:r>
              <a:rPr lang="pt-BR" sz="1400" b="1" dirty="0"/>
              <a:t>Lista de imagens e vídeos</a:t>
            </a:r>
            <a:endParaRPr lang="pt-BR" sz="1400" dirty="0"/>
          </a:p>
          <a:p>
            <a:pPr marL="0" indent="0">
              <a:spcAft>
                <a:spcPts val="600"/>
              </a:spcAft>
            </a:pPr>
            <a:r>
              <a:rPr lang="pt-BR" sz="1400" b="1" dirty="0"/>
              <a:t>Slides 12 e 13 – </a:t>
            </a:r>
            <a:r>
              <a:rPr lang="pt-BR" sz="1400" dirty="0"/>
              <a:t>Getty Images. Disponível em: </a:t>
            </a:r>
            <a:endParaRPr lang="pt-BR" sz="14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400" dirty="0">
                <a:hlinkClick r:id="rId2"/>
              </a:rPr>
              <a:t>https://www.gettyimages.com.br/detail/ilustra%C3%A7%C3%A3o/toy-sea-boat-isolated-on-white-background-ilustra%C3%A7%C3%A3o-royalty-free/1820286618?phrase=navio+fundo+branco&amp;adppopup=true</a:t>
            </a:r>
            <a:endParaRPr lang="pt-BR" sz="1400" dirty="0"/>
          </a:p>
          <a:p>
            <a:pPr marL="0" indent="0">
              <a:spcAft>
                <a:spcPts val="600"/>
              </a:spcAft>
            </a:pPr>
            <a:r>
              <a:rPr lang="pt-BR" sz="1400" dirty="0"/>
              <a:t>Getty Images. Disponível em: </a:t>
            </a:r>
            <a:r>
              <a:rPr lang="pt-BR" sz="1400" dirty="0">
                <a:hlinkClick r:id="rId3"/>
              </a:rPr>
              <a:t>https://www.gettyimages.com.br/detail/ilustra%C3%A7%C3%A3o/3d-yellow-pencil-with-a-pink-eraser-in-a-ilustra%C3%A7%C3%A3o-royalty-free/1410140771?phrase=lapis&amp;adppopup=true</a:t>
            </a:r>
            <a:r>
              <a:rPr lang="pt-BR" sz="1400" dirty="0"/>
              <a:t>; Getty Images. Disponível em: </a:t>
            </a:r>
            <a:endParaRPr lang="pt-BR" sz="1400" b="1" dirty="0"/>
          </a:p>
          <a:p>
            <a:pPr marL="0" indent="0">
              <a:spcAft>
                <a:spcPts val="600"/>
              </a:spcAft>
            </a:pPr>
            <a:r>
              <a:rPr lang="pt-BR" sz="1400" dirty="0">
                <a:hlinkClick r:id="rId4"/>
              </a:rPr>
              <a:t>https://www.gettyimages.com.br/detail/ilustra%C3%A7%C3%A3o/vector-flower-set-isolated-on-white-background-ilustra%C3%A7%C3%A3o-royalty-free/948816634?phrase=desenho+flor&amp;adppopup=true</a:t>
            </a:r>
            <a:endParaRPr lang="pt-BR" sz="1400" dirty="0"/>
          </a:p>
          <a:p>
            <a:pPr marL="0" indent="0">
              <a:spcAft>
                <a:spcPts val="600"/>
              </a:spcAft>
            </a:pPr>
            <a:r>
              <a:rPr lang="pt-BR" sz="1400" dirty="0"/>
              <a:t>Getty Images. Disponível em: </a:t>
            </a:r>
            <a:endParaRPr lang="pt-BR" sz="1400" b="1" dirty="0"/>
          </a:p>
          <a:p>
            <a:pPr marL="0" indent="0">
              <a:spcAft>
                <a:spcPts val="600"/>
              </a:spcAft>
            </a:pPr>
            <a:r>
              <a:rPr lang="pt-BR" sz="1400" dirty="0">
                <a:hlinkClick r:id="rId5"/>
              </a:rPr>
              <a:t>https://www.gettyimages.com.br/detail/ilustra%C3%A7%C3%A3o/color-baseball-realistic-cap-blue-visor-head-ilustra%C3%A7%C3%A3o-royalty-free/1659311447?phrase=bon%C3%A9&amp;adppopup=true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070061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9c03e3d857_0_218"/>
          <p:cNvSpPr txBox="1">
            <a:spLocks noGrp="1"/>
          </p:cNvSpPr>
          <p:nvPr>
            <p:ph type="body" idx="2"/>
          </p:nvPr>
        </p:nvSpPr>
        <p:spPr>
          <a:xfrm>
            <a:off x="279434" y="1006203"/>
            <a:ext cx="4063271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kern="1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RESOLUÇÃO DE PROBLEMAS COM A IDEIA DE JUNTAR E ACRESCENTAR.</a:t>
            </a:r>
          </a:p>
          <a:p>
            <a:pPr marL="3429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pt-BR" dirty="0"/>
          </a:p>
          <a:p>
            <a:pPr marL="10160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12" name="Google Shape;112;g29c03e3d857_0_218"/>
          <p:cNvSpPr txBox="1"/>
          <p:nvPr/>
        </p:nvSpPr>
        <p:spPr>
          <a:xfrm>
            <a:off x="4867352" y="1051599"/>
            <a:ext cx="3969525" cy="172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RESOLVER PROBLEMAS DE ADIÇÃO COM OS SIGNIFICADOS DE JUNTAR E ACRESCENTAR.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>
            <a:spLocks noGrp="1"/>
          </p:cNvSpPr>
          <p:nvPr>
            <p:ph type="body" idx="1"/>
          </p:nvPr>
        </p:nvSpPr>
        <p:spPr>
          <a:xfrm>
            <a:off x="449964" y="1149508"/>
            <a:ext cx="8294011" cy="2508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sz="2400" b="1" dirty="0">
                <a:latin typeface="+mn-lt"/>
              </a:rPr>
              <a:t>VAMOS JUNTOS RESOLVER UM PROBLEMA?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sz="2400" b="1" dirty="0">
              <a:latin typeface="+mn-lt"/>
            </a:endParaRP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120" name="Google Shape;120;p2"/>
          <p:cNvSpPr txBox="1">
            <a:spLocks noGrp="1"/>
          </p:cNvSpPr>
          <p:nvPr>
            <p:ph type="title"/>
          </p:nvPr>
        </p:nvSpPr>
        <p:spPr>
          <a:xfrm>
            <a:off x="861769" y="651806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CONVERSE COM A TURMA</a:t>
            </a:r>
            <a:endParaRPr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B555E24-3CB3-10EE-2F1E-67C53B141BB0}"/>
              </a:ext>
            </a:extLst>
          </p:cNvPr>
          <p:cNvSpPr txBox="1"/>
          <p:nvPr/>
        </p:nvSpPr>
        <p:spPr>
          <a:xfrm>
            <a:off x="584411" y="1728694"/>
            <a:ext cx="7813802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marR="95885" lvl="0" indent="-342900" eaLnBrk="0" hangingPunct="0">
              <a:lnSpc>
                <a:spcPct val="108000"/>
              </a:lnSpc>
              <a:spcBef>
                <a:spcPts val="5"/>
              </a:spcBef>
              <a:spcAft>
                <a:spcPts val="0"/>
              </a:spcAft>
              <a:buClr>
                <a:srgbClr val="7030A0"/>
              </a:buClr>
              <a:buSzPct val="130000"/>
              <a:buFont typeface="Arial" charset="0"/>
              <a:buChar char="•"/>
              <a:tabLst>
                <a:tab pos="221615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NA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SEMANA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PASSADA,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NOSSA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CAIXA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COLEÇÕES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TINHA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8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PALITOS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PICOLÉ.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endParaRPr lang="pt-BR" sz="2000" spc="-60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marR="95885" lvl="0" indent="-342900" eaLnBrk="0" hangingPunct="0">
              <a:lnSpc>
                <a:spcPct val="108000"/>
              </a:lnSpc>
              <a:spcBef>
                <a:spcPts val="5"/>
              </a:spcBef>
              <a:spcAft>
                <a:spcPts val="0"/>
              </a:spcAft>
              <a:buClr>
                <a:srgbClr val="7030A0"/>
              </a:buClr>
              <a:buSzPct val="130000"/>
              <a:buFont typeface="Arial" charset="0"/>
              <a:buChar char="•"/>
              <a:tabLst>
                <a:tab pos="221615" algn="l"/>
              </a:tabLst>
            </a:pPr>
            <a:endParaRPr lang="pt-BR" sz="2000" spc="-6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marR="95885" indent="-342900" eaLnBrk="0" hangingPunct="0">
              <a:lnSpc>
                <a:spcPct val="108000"/>
              </a:lnSpc>
              <a:spcBef>
                <a:spcPts val="5"/>
              </a:spcBef>
              <a:buClr>
                <a:srgbClr val="7030A0"/>
              </a:buClr>
              <a:buSzPct val="130000"/>
              <a:buFont typeface="Arial" charset="0"/>
              <a:buChar char="•"/>
              <a:tabLst>
                <a:tab pos="221615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AS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MENINAS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TROUXERAM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MAIS 5 PALITOS NOVOS. AGORA, QUANTOS PALITOS DE PICOLÉ TEM</a:t>
            </a:r>
            <a:r>
              <a:rPr lang="pt-BR" sz="20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OS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EM NOSSA CAIXA?</a:t>
            </a:r>
          </a:p>
          <a:p>
            <a:pPr marL="342900" marR="95885" indent="-342900" eaLnBrk="0" hangingPunct="0">
              <a:lnSpc>
                <a:spcPct val="108000"/>
              </a:lnSpc>
              <a:spcBef>
                <a:spcPts val="5"/>
              </a:spcBef>
              <a:buClr>
                <a:srgbClr val="7030A0"/>
              </a:buClr>
              <a:buSzPct val="130000"/>
              <a:buFont typeface="Arial" charset="0"/>
              <a:buChar char="•"/>
              <a:tabLst>
                <a:tab pos="221615" algn="l"/>
              </a:tabLst>
            </a:pPr>
            <a:endParaRPr lang="pt-BR" sz="2000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marR="95885" indent="-342900" eaLnBrk="0" hangingPunct="0">
              <a:lnSpc>
                <a:spcPct val="108000"/>
              </a:lnSpc>
              <a:spcBef>
                <a:spcPts val="5"/>
              </a:spcBef>
              <a:buClr>
                <a:srgbClr val="7030A0"/>
              </a:buClr>
              <a:buSzPct val="130000"/>
              <a:buFont typeface="Arial" charset="0"/>
              <a:buChar char="•"/>
              <a:tabLst>
                <a:tab pos="221615" algn="l"/>
              </a:tabLst>
            </a:pPr>
            <a:r>
              <a:rPr lang="pt-BR" sz="2000" dirty="0">
                <a:solidFill>
                  <a:srgbClr val="231F20"/>
                </a:solidFill>
                <a:ea typeface="Times New Roman" panose="02020603050405020304" pitchFamily="18" charset="0"/>
                <a:cs typeface="Wingdings" panose="05000000000000000000" pitchFamily="2" charset="2"/>
              </a:rPr>
              <a:t>SE FOSSEM 80 PALITOS NA SEMANA PASSADA, E 50 NESTA SEMANA, QUANTOS PALITOS TERÍAMOS?</a:t>
            </a:r>
            <a:endParaRPr lang="pt-BR" sz="2000" dirty="0"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marR="95885" lvl="0" indent="-342900" eaLnBrk="0" hangingPunct="0">
              <a:lnSpc>
                <a:spcPct val="108000"/>
              </a:lnSpc>
              <a:spcBef>
                <a:spcPts val="5"/>
              </a:spcBef>
              <a:spcAft>
                <a:spcPts val="0"/>
              </a:spcAft>
              <a:buClr>
                <a:srgbClr val="7030A0"/>
              </a:buClr>
              <a:buSzPct val="130000"/>
              <a:buFont typeface="Arial" charset="0"/>
              <a:buChar char="•"/>
              <a:tabLst>
                <a:tab pos="221615" algn="l"/>
              </a:tabLst>
            </a:pPr>
            <a:endParaRPr lang="pt-BR" sz="2000" spc="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B4FDBC5-0476-C0D3-9D67-D927648D7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75" y="658290"/>
            <a:ext cx="480333" cy="49121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F5B13D7-D3D9-756F-B42B-360580253A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875" y="1075087"/>
            <a:ext cx="2370676" cy="2151991"/>
          </a:xfrm>
          <a:prstGeom prst="rect">
            <a:avLst/>
          </a:prstGeom>
        </p:spPr>
      </p:pic>
      <p:sp>
        <p:nvSpPr>
          <p:cNvPr id="10" name="Google Shape;129;p4">
            <a:extLst>
              <a:ext uri="{FF2B5EF4-FFF2-40B4-BE49-F238E27FC236}">
                <a16:creationId xmlns:a16="http://schemas.microsoft.com/office/drawing/2014/main" id="{87422AAB-9991-57DE-A340-72F195FB91A8}"/>
              </a:ext>
            </a:extLst>
          </p:cNvPr>
          <p:cNvSpPr txBox="1"/>
          <p:nvPr/>
        </p:nvSpPr>
        <p:spPr>
          <a:xfrm rot="837">
            <a:off x="5078003" y="279352"/>
            <a:ext cx="3595537" cy="42240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14288" dist="47625" dir="2760000" algn="bl" rotWithShape="0">
              <a:srgbClr val="000000">
                <a:alpha val="29803"/>
              </a:srgbClr>
            </a:outerShdw>
          </a:effectLst>
        </p:spPr>
        <p:txBody>
          <a:bodyPr spcFirstLastPara="1" wrap="square" lIns="162000" tIns="72000" rIns="91425" bIns="72000" anchor="ctr" anchorCtr="0">
            <a:spAutoFit/>
          </a:bodyPr>
          <a:lstStyle/>
          <a:p>
            <a:pPr algn="ctr">
              <a:buSzPts val="1800"/>
            </a:pPr>
            <a:r>
              <a:rPr lang="pt-BR" sz="18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Lato"/>
                <a:cs typeface="Arial" panose="020B0604020202020204" pitchFamily="34" charset="0"/>
                <a:sym typeface="Lato"/>
              </a:rPr>
              <a:t>HÁBITOS DE DISCUSSÃO</a:t>
            </a:r>
            <a:endParaRPr lang="pt-BR" sz="1800" b="1" dirty="0">
              <a:latin typeface="Arial" panose="020B0604020202020204" pitchFamily="34" charset="0"/>
              <a:ea typeface="Lato"/>
              <a:cs typeface="Arial" panose="020B0604020202020204" pitchFamily="34" charset="0"/>
            </a:endParaRPr>
          </a:p>
        </p:txBody>
      </p:sp>
      <p:pic>
        <p:nvPicPr>
          <p:cNvPr id="2" name="Google Shape;117;p17">
            <a:extLst>
              <a:ext uri="{FF2B5EF4-FFF2-40B4-BE49-F238E27FC236}">
                <a16:creationId xmlns:a16="http://schemas.microsoft.com/office/drawing/2014/main" id="{CD6D0736-E25B-06CE-17CA-3F9A5806FC3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4376" y="278914"/>
            <a:ext cx="587150" cy="496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384000" y="779448"/>
            <a:ext cx="83760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EM DUPLAS, VAMOS BRINCAR COM O JOGO: </a:t>
            </a:r>
            <a:br>
              <a:rPr lang="pt-BR" dirty="0"/>
            </a:br>
            <a:r>
              <a:rPr lang="pt-BR" dirty="0"/>
              <a:t>                             CUBRA E DESCUBRA</a:t>
            </a:r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VIVENCIANDO</a:t>
            </a:r>
            <a:endParaRPr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085726E-4D34-2C74-5918-8054C5706F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076865"/>
              </p:ext>
            </p:extLst>
          </p:nvPr>
        </p:nvGraphicFramePr>
        <p:xfrm>
          <a:off x="1727743" y="3815635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val="223123177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178107711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325113493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165040147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93569037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39429627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119628166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0955351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324582333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161176379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val="20548337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6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7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8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9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10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12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524936"/>
                  </a:ext>
                </a:extLst>
              </a:tr>
            </a:tbl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E305130C-3D2C-180F-6B44-56B649095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698418" y="1919658"/>
            <a:ext cx="6154652" cy="47889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EF0F4C34-9D2D-D71E-44A8-7E58398E24FA}"/>
              </a:ext>
            </a:extLst>
          </p:cNvPr>
          <p:cNvSpPr/>
          <p:nvPr/>
        </p:nvSpPr>
        <p:spPr>
          <a:xfrm>
            <a:off x="1727743" y="1979622"/>
            <a:ext cx="6096002" cy="220685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1CEDE2B-3443-C226-A8B2-B4AAC7218A6A}"/>
              </a:ext>
            </a:extLst>
          </p:cNvPr>
          <p:cNvSpPr txBox="1"/>
          <p:nvPr/>
        </p:nvSpPr>
        <p:spPr>
          <a:xfrm>
            <a:off x="3630524" y="2663008"/>
            <a:ext cx="2290439" cy="701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CUBRA E </a:t>
            </a:r>
          </a:p>
          <a:p>
            <a:pPr algn="ctr"/>
            <a:r>
              <a:rPr lang="pt-BR" sz="2000" b="1" dirty="0"/>
              <a:t>DESCUBRA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7A3556F8-0B26-7775-02F2-62F77F5052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170865"/>
              </p:ext>
            </p:extLst>
          </p:nvPr>
        </p:nvGraphicFramePr>
        <p:xfrm>
          <a:off x="696588" y="3173878"/>
          <a:ext cx="677662" cy="4172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662">
                  <a:extLst>
                    <a:ext uri="{9D8B030D-6E8A-4147-A177-3AD203B41FA5}">
                      <a16:colId xmlns:a16="http://schemas.microsoft.com/office/drawing/2014/main" val="3585732024"/>
                    </a:ext>
                  </a:extLst>
                </a:gridCol>
              </a:tblGrid>
              <a:tr h="41727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933727"/>
                  </a:ext>
                </a:extLst>
              </a:tr>
            </a:tbl>
          </a:graphicData>
        </a:graphic>
      </p:graphicFrame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78FC0BC7-C3A6-86AD-C1E5-2F5700DA22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466505"/>
              </p:ext>
            </p:extLst>
          </p:nvPr>
        </p:nvGraphicFramePr>
        <p:xfrm>
          <a:off x="696588" y="2485319"/>
          <a:ext cx="677662" cy="4172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662">
                  <a:extLst>
                    <a:ext uri="{9D8B030D-6E8A-4147-A177-3AD203B41FA5}">
                      <a16:colId xmlns:a16="http://schemas.microsoft.com/office/drawing/2014/main" val="3585732024"/>
                    </a:ext>
                  </a:extLst>
                </a:gridCol>
              </a:tblGrid>
              <a:tr h="417275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933727"/>
                  </a:ext>
                </a:extLst>
              </a:tr>
            </a:tbl>
          </a:graphicData>
        </a:graphic>
      </p:graphicFrame>
      <p:sp>
        <p:nvSpPr>
          <p:cNvPr id="14" name="Google Shape;129;p4">
            <a:extLst>
              <a:ext uri="{FF2B5EF4-FFF2-40B4-BE49-F238E27FC236}">
                <a16:creationId xmlns:a16="http://schemas.microsoft.com/office/drawing/2014/main" id="{87422AAB-9991-57DE-A340-72F195FB91A8}"/>
              </a:ext>
            </a:extLst>
          </p:cNvPr>
          <p:cNvSpPr txBox="1"/>
          <p:nvPr/>
        </p:nvSpPr>
        <p:spPr>
          <a:xfrm rot="837">
            <a:off x="5746288" y="282566"/>
            <a:ext cx="3153307" cy="42240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  <a:effectLst>
            <a:outerShdw blurRad="14288" dist="47625" dir="2760000" algn="bl" rotWithShape="0">
              <a:srgbClr val="000000">
                <a:alpha val="29803"/>
              </a:srgbClr>
            </a:outerShdw>
          </a:effectLst>
        </p:spPr>
        <p:txBody>
          <a:bodyPr spcFirstLastPara="1" wrap="square" lIns="162000" tIns="72000" rIns="91425" bIns="72000" anchor="ctr" anchorCtr="0">
            <a:spAutoFit/>
          </a:bodyPr>
          <a:lstStyle/>
          <a:p>
            <a:pPr algn="ctr">
              <a:buSzPts val="1800"/>
            </a:pPr>
            <a:r>
              <a:rPr lang="pt-BR" sz="1800" b="1" i="0" u="none" strike="noStrike" cap="none" dirty="0">
                <a:solidFill>
                  <a:srgbClr val="000000"/>
                </a:solidFill>
                <a:ea typeface="Lato"/>
                <a:sym typeface="Lato"/>
              </a:rPr>
              <a:t>VIREM E CONVERSEM</a:t>
            </a:r>
            <a:endParaRPr lang="pt-BR" sz="1800" b="1">
              <a:ea typeface="Lato"/>
            </a:endParaRPr>
          </a:p>
        </p:txBody>
      </p:sp>
      <p:pic>
        <p:nvPicPr>
          <p:cNvPr id="2" name="Google Shape;123;p17">
            <a:extLst>
              <a:ext uri="{FF2B5EF4-FFF2-40B4-BE49-F238E27FC236}">
                <a16:creationId xmlns:a16="http://schemas.microsoft.com/office/drawing/2014/main" id="{BC461FE5-C54D-6650-19BA-4859B8173FF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54229" y="283173"/>
            <a:ext cx="521436" cy="49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497660" y="476429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8B5BCCD-1EDE-6F49-957F-E8E3AF856604}"/>
              </a:ext>
            </a:extLst>
          </p:cNvPr>
          <p:cNvSpPr txBox="1"/>
          <p:nvPr/>
        </p:nvSpPr>
        <p:spPr>
          <a:xfrm>
            <a:off x="341260" y="779113"/>
            <a:ext cx="8875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1. </a:t>
            </a:r>
            <a:r>
              <a:rPr lang="pt-BR" sz="2000" dirty="0"/>
              <a:t>VEJA A BANCA DE FRUTAS DO SENHOR LUIZ. CONTE E ANOTE A QUANTIDADE DE CADA FRUTA.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FBCEA43B-C055-C3DE-9967-63214F4D0AFB}"/>
              </a:ext>
            </a:extLst>
          </p:cNvPr>
          <p:cNvGrpSpPr/>
          <p:nvPr/>
        </p:nvGrpSpPr>
        <p:grpSpPr>
          <a:xfrm>
            <a:off x="1658391" y="2075257"/>
            <a:ext cx="1049173" cy="1901280"/>
            <a:chOff x="763700" y="2219328"/>
            <a:chExt cx="1049173" cy="1901280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9F5B9FC5-D9A9-12C4-E3BE-9561C1438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46812" y="3533213"/>
              <a:ext cx="266061" cy="548129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71E4DB68-A724-6CF2-E4EA-19B4067F9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63700" y="3389863"/>
              <a:ext cx="354703" cy="730745"/>
            </a:xfrm>
            <a:prstGeom prst="rect">
              <a:avLst/>
            </a:prstGeom>
          </p:spPr>
        </p:pic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C2687E9A-D65D-13CD-0FAF-6DDB70577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3900" y="2219328"/>
              <a:ext cx="342131" cy="704844"/>
            </a:xfrm>
            <a:prstGeom prst="rect">
              <a:avLst/>
            </a:prstGeom>
          </p:spPr>
        </p:pic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ABC011D6-F1BD-B1A4-1575-8125C66FD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18788" y="2234592"/>
              <a:ext cx="290448" cy="598370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5D862631-D8F1-B580-C63B-A2BED2EA7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32310" y="2823191"/>
              <a:ext cx="308804" cy="636185"/>
            </a:xfrm>
            <a:prstGeom prst="rect">
              <a:avLst/>
            </a:prstGeom>
          </p:spPr>
        </p:pic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9C886219-CA83-446B-CC3F-2FB1DE6041BA}"/>
              </a:ext>
            </a:extLst>
          </p:cNvPr>
          <p:cNvGrpSpPr/>
          <p:nvPr/>
        </p:nvGrpSpPr>
        <p:grpSpPr>
          <a:xfrm>
            <a:off x="6633390" y="2162223"/>
            <a:ext cx="862097" cy="1471266"/>
            <a:chOff x="5811010" y="2317122"/>
            <a:chExt cx="862097" cy="1471266"/>
          </a:xfrm>
        </p:grpSpPr>
        <p:pic>
          <p:nvPicPr>
            <p:cNvPr id="46" name="Imagem 45">
              <a:extLst>
                <a:ext uri="{FF2B5EF4-FFF2-40B4-BE49-F238E27FC236}">
                  <a16:creationId xmlns:a16="http://schemas.microsoft.com/office/drawing/2014/main" id="{692205D5-64C2-FC82-9896-0A9E563EF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37239">
              <a:off x="5811010" y="3066821"/>
              <a:ext cx="845529" cy="721567"/>
            </a:xfrm>
            <a:prstGeom prst="rect">
              <a:avLst/>
            </a:prstGeom>
          </p:spPr>
        </p:pic>
        <p:pic>
          <p:nvPicPr>
            <p:cNvPr id="44" name="Imagem 45">
              <a:extLst>
                <a:ext uri="{FF2B5EF4-FFF2-40B4-BE49-F238E27FC236}">
                  <a16:creationId xmlns:a16="http://schemas.microsoft.com/office/drawing/2014/main" id="{692205D5-64C2-FC82-9896-0A9E563EF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37239">
              <a:off x="5827578" y="2317122"/>
              <a:ext cx="845529" cy="721567"/>
            </a:xfrm>
            <a:prstGeom prst="rect">
              <a:avLst/>
            </a:prstGeom>
          </p:spPr>
        </p:pic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8C0B7877-5A0C-6E32-832C-4E77525C4EA2}"/>
              </a:ext>
            </a:extLst>
          </p:cNvPr>
          <p:cNvGrpSpPr/>
          <p:nvPr/>
        </p:nvGrpSpPr>
        <p:grpSpPr>
          <a:xfrm>
            <a:off x="5348597" y="2014960"/>
            <a:ext cx="929698" cy="2039634"/>
            <a:chOff x="4654294" y="2207868"/>
            <a:chExt cx="929698" cy="2039634"/>
          </a:xfrm>
        </p:grpSpPr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9E41B60F-F26B-7C63-589A-06BA2AB60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19">
              <a:off x="4739232" y="2207868"/>
              <a:ext cx="844760" cy="563173"/>
            </a:xfrm>
            <a:prstGeom prst="rect">
              <a:avLst/>
            </a:prstGeom>
          </p:spPr>
        </p:pic>
        <p:pic>
          <p:nvPicPr>
            <p:cNvPr id="47" name="Imagem 39">
              <a:extLst>
                <a:ext uri="{FF2B5EF4-FFF2-40B4-BE49-F238E27FC236}">
                  <a16:creationId xmlns:a16="http://schemas.microsoft.com/office/drawing/2014/main" id="{9E41B60F-F26B-7C63-589A-06BA2AB60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19">
              <a:off x="4654294" y="2658576"/>
              <a:ext cx="844760" cy="563173"/>
            </a:xfrm>
            <a:prstGeom prst="rect">
              <a:avLst/>
            </a:prstGeom>
          </p:spPr>
        </p:pic>
        <p:pic>
          <p:nvPicPr>
            <p:cNvPr id="48" name="Imagem 39">
              <a:extLst>
                <a:ext uri="{FF2B5EF4-FFF2-40B4-BE49-F238E27FC236}">
                  <a16:creationId xmlns:a16="http://schemas.microsoft.com/office/drawing/2014/main" id="{9E41B60F-F26B-7C63-589A-06BA2AB60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19">
              <a:off x="4715309" y="3202627"/>
              <a:ext cx="844760" cy="563173"/>
            </a:xfrm>
            <a:prstGeom prst="rect">
              <a:avLst/>
            </a:prstGeom>
          </p:spPr>
        </p:pic>
        <p:pic>
          <p:nvPicPr>
            <p:cNvPr id="49" name="Imagem 39">
              <a:extLst>
                <a:ext uri="{FF2B5EF4-FFF2-40B4-BE49-F238E27FC236}">
                  <a16:creationId xmlns:a16="http://schemas.microsoft.com/office/drawing/2014/main" id="{9E41B60F-F26B-7C63-589A-06BA2AB60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19">
              <a:off x="4679281" y="3684329"/>
              <a:ext cx="844760" cy="563173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294895A8-A52C-E891-6726-49E2F6C726FA}"/>
              </a:ext>
            </a:extLst>
          </p:cNvPr>
          <p:cNvGrpSpPr/>
          <p:nvPr/>
        </p:nvGrpSpPr>
        <p:grpSpPr>
          <a:xfrm>
            <a:off x="2913217" y="2077851"/>
            <a:ext cx="2161911" cy="1838722"/>
            <a:chOff x="2199507" y="2308885"/>
            <a:chExt cx="2161911" cy="1838722"/>
          </a:xfrm>
        </p:grpSpPr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DA34D7ED-D2EA-CFF2-BE2B-7F8984FD0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3661456" y="2350218"/>
              <a:ext cx="308640" cy="520569"/>
            </a:xfrm>
            <a:prstGeom prst="rect">
              <a:avLst/>
            </a:prstGeom>
          </p:spPr>
        </p:pic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C7AB6EF6-EED4-174A-9F2D-DB3E18F8D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4052778" y="2339325"/>
              <a:ext cx="308640" cy="520569"/>
            </a:xfrm>
            <a:prstGeom prst="rect">
              <a:avLst/>
            </a:prstGeom>
          </p:spPr>
        </p:pic>
        <p:pic>
          <p:nvPicPr>
            <p:cNvPr id="50" name="Imagem 33">
              <a:extLst>
                <a:ext uri="{FF2B5EF4-FFF2-40B4-BE49-F238E27FC236}">
                  <a16:creationId xmlns:a16="http://schemas.microsoft.com/office/drawing/2014/main" id="{DA34D7ED-D2EA-CFF2-BE2B-7F8984FD0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3636357" y="3004980"/>
              <a:ext cx="308640" cy="520569"/>
            </a:xfrm>
            <a:prstGeom prst="rect">
              <a:avLst/>
            </a:prstGeom>
          </p:spPr>
        </p:pic>
        <p:pic>
          <p:nvPicPr>
            <p:cNvPr id="51" name="Imagem 34">
              <a:extLst>
                <a:ext uri="{FF2B5EF4-FFF2-40B4-BE49-F238E27FC236}">
                  <a16:creationId xmlns:a16="http://schemas.microsoft.com/office/drawing/2014/main" id="{C7AB6EF6-EED4-174A-9F2D-DB3E18F8D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4027679" y="2994087"/>
              <a:ext cx="308640" cy="520569"/>
            </a:xfrm>
            <a:prstGeom prst="rect">
              <a:avLst/>
            </a:prstGeom>
          </p:spPr>
        </p:pic>
        <p:pic>
          <p:nvPicPr>
            <p:cNvPr id="52" name="Imagem 33">
              <a:extLst>
                <a:ext uri="{FF2B5EF4-FFF2-40B4-BE49-F238E27FC236}">
                  <a16:creationId xmlns:a16="http://schemas.microsoft.com/office/drawing/2014/main" id="{DA34D7ED-D2EA-CFF2-BE2B-7F8984FD0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3612505" y="3623661"/>
              <a:ext cx="308640" cy="520569"/>
            </a:xfrm>
            <a:prstGeom prst="rect">
              <a:avLst/>
            </a:prstGeom>
          </p:spPr>
        </p:pic>
        <p:pic>
          <p:nvPicPr>
            <p:cNvPr id="53" name="Imagem 34">
              <a:extLst>
                <a:ext uri="{FF2B5EF4-FFF2-40B4-BE49-F238E27FC236}">
                  <a16:creationId xmlns:a16="http://schemas.microsoft.com/office/drawing/2014/main" id="{C7AB6EF6-EED4-174A-9F2D-DB3E18F8D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4003827" y="3612768"/>
              <a:ext cx="308640" cy="520569"/>
            </a:xfrm>
            <a:prstGeom prst="rect">
              <a:avLst/>
            </a:prstGeom>
          </p:spPr>
        </p:pic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9A1A5606-9A72-C512-6071-82D3482AC1BD}"/>
                </a:ext>
              </a:extLst>
            </p:cNvPr>
            <p:cNvGrpSpPr/>
            <p:nvPr/>
          </p:nvGrpSpPr>
          <p:grpSpPr>
            <a:xfrm>
              <a:off x="2199507" y="2308885"/>
              <a:ext cx="1061924" cy="1838722"/>
              <a:chOff x="2199507" y="2308885"/>
              <a:chExt cx="1061924" cy="1838722"/>
            </a:xfrm>
          </p:grpSpPr>
          <p:pic>
            <p:nvPicPr>
              <p:cNvPr id="24" name="Imagem 23">
                <a:extLst>
                  <a:ext uri="{FF2B5EF4-FFF2-40B4-BE49-F238E27FC236}">
                    <a16:creationId xmlns:a16="http://schemas.microsoft.com/office/drawing/2014/main" id="{AD72D6CD-20DF-862A-0AC6-647D901D3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99507" y="2308885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27" name="Imagem 26">
                <a:extLst>
                  <a:ext uri="{FF2B5EF4-FFF2-40B4-BE49-F238E27FC236}">
                    <a16:creationId xmlns:a16="http://schemas.microsoft.com/office/drawing/2014/main" id="{D1CA93F9-5D1B-1FED-C889-ACA5E12B2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0932" y="2317765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0" name="Imagem 23">
                <a:extLst>
                  <a:ext uri="{FF2B5EF4-FFF2-40B4-BE49-F238E27FC236}">
                    <a16:creationId xmlns:a16="http://schemas.microsoft.com/office/drawing/2014/main" id="{AD72D6CD-20DF-862A-0AC6-647D901D3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298" y="2791583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1" name="Imagem 26">
                <a:extLst>
                  <a:ext uri="{FF2B5EF4-FFF2-40B4-BE49-F238E27FC236}">
                    <a16:creationId xmlns:a16="http://schemas.microsoft.com/office/drawing/2014/main" id="{D1CA93F9-5D1B-1FED-C889-ACA5E12B2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0723" y="2800463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2" name="Imagem 23">
                <a:extLst>
                  <a:ext uri="{FF2B5EF4-FFF2-40B4-BE49-F238E27FC236}">
                    <a16:creationId xmlns:a16="http://schemas.microsoft.com/office/drawing/2014/main" id="{AD72D6CD-20DF-862A-0AC6-647D901D3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1038" y="3290212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3" name="Imagem 26">
                <a:extLst>
                  <a:ext uri="{FF2B5EF4-FFF2-40B4-BE49-F238E27FC236}">
                    <a16:creationId xmlns:a16="http://schemas.microsoft.com/office/drawing/2014/main" id="{D1CA93F9-5D1B-1FED-C889-ACA5E12B2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2463" y="3299092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4" name="Imagem 23">
                <a:extLst>
                  <a:ext uri="{FF2B5EF4-FFF2-40B4-BE49-F238E27FC236}">
                    <a16:creationId xmlns:a16="http://schemas.microsoft.com/office/drawing/2014/main" id="{AD72D6CD-20DF-862A-0AC6-647D901D3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99507" y="3769277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5" name="Imagem 26">
                <a:extLst>
                  <a:ext uri="{FF2B5EF4-FFF2-40B4-BE49-F238E27FC236}">
                    <a16:creationId xmlns:a16="http://schemas.microsoft.com/office/drawing/2014/main" id="{D1CA93F9-5D1B-1FED-C889-ACA5E12B2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0932" y="3778157"/>
                <a:ext cx="348968" cy="369450"/>
              </a:xfrm>
              <a:prstGeom prst="rect">
                <a:avLst/>
              </a:prstGeom>
            </p:spPr>
          </p:pic>
        </p:grp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75AE6E21-80B4-F9D3-755F-1440168E52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5590" y="318318"/>
            <a:ext cx="559254" cy="374197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5CD05D7-2F48-853C-5C57-C848CD974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258919"/>
              </p:ext>
            </p:extLst>
          </p:nvPr>
        </p:nvGraphicFramePr>
        <p:xfrm>
          <a:off x="1567103" y="1549193"/>
          <a:ext cx="6096000" cy="2966720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9940273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99430895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41448441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99797500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854034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ABACAXI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LARANJA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PERA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CAJU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MELÃO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893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017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3225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497660" y="476429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8B5BCCD-1EDE-6F49-957F-E8E3AF856604}"/>
              </a:ext>
            </a:extLst>
          </p:cNvPr>
          <p:cNvSpPr txBox="1"/>
          <p:nvPr/>
        </p:nvSpPr>
        <p:spPr>
          <a:xfrm>
            <a:off x="341260" y="779113"/>
            <a:ext cx="8875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1. </a:t>
            </a:r>
            <a:r>
              <a:rPr lang="pt-BR" sz="2000" dirty="0"/>
              <a:t>VEJA A BANCA DE FRUTAS DO SENHOR LUIZ. CONTE E ANOTE A QUANTIDADE DE CADA FRUTA.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FBCEA43B-C055-C3DE-9967-63214F4D0AFB}"/>
              </a:ext>
            </a:extLst>
          </p:cNvPr>
          <p:cNvGrpSpPr/>
          <p:nvPr/>
        </p:nvGrpSpPr>
        <p:grpSpPr>
          <a:xfrm>
            <a:off x="1658391" y="2075257"/>
            <a:ext cx="1049173" cy="1901280"/>
            <a:chOff x="763700" y="2219328"/>
            <a:chExt cx="1049173" cy="1901280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9F5B9FC5-D9A9-12C4-E3BE-9561C1438D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46812" y="3533213"/>
              <a:ext cx="266061" cy="548129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71E4DB68-A724-6CF2-E4EA-19B4067F9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63700" y="3389863"/>
              <a:ext cx="354703" cy="730745"/>
            </a:xfrm>
            <a:prstGeom prst="rect">
              <a:avLst/>
            </a:prstGeom>
          </p:spPr>
        </p:pic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C2687E9A-D65D-13CD-0FAF-6DDB70577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3900" y="2219328"/>
              <a:ext cx="342131" cy="704844"/>
            </a:xfrm>
            <a:prstGeom prst="rect">
              <a:avLst/>
            </a:prstGeom>
          </p:spPr>
        </p:pic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ABC011D6-F1BD-B1A4-1575-8125C66FD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18788" y="2234592"/>
              <a:ext cx="290448" cy="598370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5D862631-D8F1-B580-C63B-A2BED2EA7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232310" y="2823191"/>
              <a:ext cx="308804" cy="636185"/>
            </a:xfrm>
            <a:prstGeom prst="rect">
              <a:avLst/>
            </a:prstGeom>
          </p:spPr>
        </p:pic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9C886219-CA83-446B-CC3F-2FB1DE6041BA}"/>
              </a:ext>
            </a:extLst>
          </p:cNvPr>
          <p:cNvGrpSpPr/>
          <p:nvPr/>
        </p:nvGrpSpPr>
        <p:grpSpPr>
          <a:xfrm>
            <a:off x="6633390" y="2162223"/>
            <a:ext cx="862097" cy="1471266"/>
            <a:chOff x="5811010" y="2317122"/>
            <a:chExt cx="862097" cy="1471266"/>
          </a:xfrm>
        </p:grpSpPr>
        <p:pic>
          <p:nvPicPr>
            <p:cNvPr id="46" name="Imagem 45">
              <a:extLst>
                <a:ext uri="{FF2B5EF4-FFF2-40B4-BE49-F238E27FC236}">
                  <a16:creationId xmlns:a16="http://schemas.microsoft.com/office/drawing/2014/main" id="{692205D5-64C2-FC82-9896-0A9E563EF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37239">
              <a:off x="5811010" y="3066821"/>
              <a:ext cx="845529" cy="721567"/>
            </a:xfrm>
            <a:prstGeom prst="rect">
              <a:avLst/>
            </a:prstGeom>
          </p:spPr>
        </p:pic>
        <p:pic>
          <p:nvPicPr>
            <p:cNvPr id="44" name="Imagem 45">
              <a:extLst>
                <a:ext uri="{FF2B5EF4-FFF2-40B4-BE49-F238E27FC236}">
                  <a16:creationId xmlns:a16="http://schemas.microsoft.com/office/drawing/2014/main" id="{692205D5-64C2-FC82-9896-0A9E563EF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437239">
              <a:off x="5827578" y="2317122"/>
              <a:ext cx="845529" cy="721567"/>
            </a:xfrm>
            <a:prstGeom prst="rect">
              <a:avLst/>
            </a:prstGeom>
          </p:spPr>
        </p:pic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8C0B7877-5A0C-6E32-832C-4E77525C4EA2}"/>
              </a:ext>
            </a:extLst>
          </p:cNvPr>
          <p:cNvGrpSpPr/>
          <p:nvPr/>
        </p:nvGrpSpPr>
        <p:grpSpPr>
          <a:xfrm>
            <a:off x="5348597" y="2014960"/>
            <a:ext cx="929698" cy="2039634"/>
            <a:chOff x="4654294" y="2207868"/>
            <a:chExt cx="929698" cy="2039634"/>
          </a:xfrm>
        </p:grpSpPr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9E41B60F-F26B-7C63-589A-06BA2AB60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19">
              <a:off x="4739232" y="2207868"/>
              <a:ext cx="844760" cy="563173"/>
            </a:xfrm>
            <a:prstGeom prst="rect">
              <a:avLst/>
            </a:prstGeom>
          </p:spPr>
        </p:pic>
        <p:pic>
          <p:nvPicPr>
            <p:cNvPr id="47" name="Imagem 39">
              <a:extLst>
                <a:ext uri="{FF2B5EF4-FFF2-40B4-BE49-F238E27FC236}">
                  <a16:creationId xmlns:a16="http://schemas.microsoft.com/office/drawing/2014/main" id="{9E41B60F-F26B-7C63-589A-06BA2AB60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19">
              <a:off x="4654294" y="2658576"/>
              <a:ext cx="844760" cy="563173"/>
            </a:xfrm>
            <a:prstGeom prst="rect">
              <a:avLst/>
            </a:prstGeom>
          </p:spPr>
        </p:pic>
        <p:pic>
          <p:nvPicPr>
            <p:cNvPr id="48" name="Imagem 39">
              <a:extLst>
                <a:ext uri="{FF2B5EF4-FFF2-40B4-BE49-F238E27FC236}">
                  <a16:creationId xmlns:a16="http://schemas.microsoft.com/office/drawing/2014/main" id="{9E41B60F-F26B-7C63-589A-06BA2AB60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19">
              <a:off x="4715309" y="3202627"/>
              <a:ext cx="844760" cy="563173"/>
            </a:xfrm>
            <a:prstGeom prst="rect">
              <a:avLst/>
            </a:prstGeom>
          </p:spPr>
        </p:pic>
        <p:pic>
          <p:nvPicPr>
            <p:cNvPr id="49" name="Imagem 39">
              <a:extLst>
                <a:ext uri="{FF2B5EF4-FFF2-40B4-BE49-F238E27FC236}">
                  <a16:creationId xmlns:a16="http://schemas.microsoft.com/office/drawing/2014/main" id="{9E41B60F-F26B-7C63-589A-06BA2AB60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27219">
              <a:off x="4679281" y="3684329"/>
              <a:ext cx="844760" cy="563173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294895A8-A52C-E891-6726-49E2F6C726FA}"/>
              </a:ext>
            </a:extLst>
          </p:cNvPr>
          <p:cNvGrpSpPr/>
          <p:nvPr/>
        </p:nvGrpSpPr>
        <p:grpSpPr>
          <a:xfrm>
            <a:off x="2913217" y="2077851"/>
            <a:ext cx="2161911" cy="1838722"/>
            <a:chOff x="2199507" y="2308885"/>
            <a:chExt cx="2161911" cy="1838722"/>
          </a:xfrm>
        </p:grpSpPr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DA34D7ED-D2EA-CFF2-BE2B-7F8984FD0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3661456" y="2350218"/>
              <a:ext cx="308640" cy="520569"/>
            </a:xfrm>
            <a:prstGeom prst="rect">
              <a:avLst/>
            </a:prstGeom>
          </p:spPr>
        </p:pic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C7AB6EF6-EED4-174A-9F2D-DB3E18F8D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4052778" y="2339325"/>
              <a:ext cx="308640" cy="520569"/>
            </a:xfrm>
            <a:prstGeom prst="rect">
              <a:avLst/>
            </a:prstGeom>
          </p:spPr>
        </p:pic>
        <p:pic>
          <p:nvPicPr>
            <p:cNvPr id="50" name="Imagem 33">
              <a:extLst>
                <a:ext uri="{FF2B5EF4-FFF2-40B4-BE49-F238E27FC236}">
                  <a16:creationId xmlns:a16="http://schemas.microsoft.com/office/drawing/2014/main" id="{DA34D7ED-D2EA-CFF2-BE2B-7F8984FD0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3636357" y="3004980"/>
              <a:ext cx="308640" cy="520569"/>
            </a:xfrm>
            <a:prstGeom prst="rect">
              <a:avLst/>
            </a:prstGeom>
          </p:spPr>
        </p:pic>
        <p:pic>
          <p:nvPicPr>
            <p:cNvPr id="51" name="Imagem 34">
              <a:extLst>
                <a:ext uri="{FF2B5EF4-FFF2-40B4-BE49-F238E27FC236}">
                  <a16:creationId xmlns:a16="http://schemas.microsoft.com/office/drawing/2014/main" id="{C7AB6EF6-EED4-174A-9F2D-DB3E18F8D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4027679" y="2994087"/>
              <a:ext cx="308640" cy="520569"/>
            </a:xfrm>
            <a:prstGeom prst="rect">
              <a:avLst/>
            </a:prstGeom>
          </p:spPr>
        </p:pic>
        <p:pic>
          <p:nvPicPr>
            <p:cNvPr id="52" name="Imagem 33">
              <a:extLst>
                <a:ext uri="{FF2B5EF4-FFF2-40B4-BE49-F238E27FC236}">
                  <a16:creationId xmlns:a16="http://schemas.microsoft.com/office/drawing/2014/main" id="{DA34D7ED-D2EA-CFF2-BE2B-7F8984FD0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3612505" y="3623661"/>
              <a:ext cx="308640" cy="520569"/>
            </a:xfrm>
            <a:prstGeom prst="rect">
              <a:avLst/>
            </a:prstGeom>
          </p:spPr>
        </p:pic>
        <p:pic>
          <p:nvPicPr>
            <p:cNvPr id="53" name="Imagem 34">
              <a:extLst>
                <a:ext uri="{FF2B5EF4-FFF2-40B4-BE49-F238E27FC236}">
                  <a16:creationId xmlns:a16="http://schemas.microsoft.com/office/drawing/2014/main" id="{C7AB6EF6-EED4-174A-9F2D-DB3E18F8D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59298">
              <a:off x="4003827" y="3612768"/>
              <a:ext cx="308640" cy="520569"/>
            </a:xfrm>
            <a:prstGeom prst="rect">
              <a:avLst/>
            </a:prstGeom>
          </p:spPr>
        </p:pic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9A1A5606-9A72-C512-6071-82D3482AC1BD}"/>
                </a:ext>
              </a:extLst>
            </p:cNvPr>
            <p:cNvGrpSpPr/>
            <p:nvPr/>
          </p:nvGrpSpPr>
          <p:grpSpPr>
            <a:xfrm>
              <a:off x="2199507" y="2308885"/>
              <a:ext cx="1061924" cy="1838722"/>
              <a:chOff x="2199507" y="2308885"/>
              <a:chExt cx="1061924" cy="1838722"/>
            </a:xfrm>
          </p:grpSpPr>
          <p:pic>
            <p:nvPicPr>
              <p:cNvPr id="24" name="Imagem 23">
                <a:extLst>
                  <a:ext uri="{FF2B5EF4-FFF2-40B4-BE49-F238E27FC236}">
                    <a16:creationId xmlns:a16="http://schemas.microsoft.com/office/drawing/2014/main" id="{AD72D6CD-20DF-862A-0AC6-647D901D3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99507" y="2308885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27" name="Imagem 26">
                <a:extLst>
                  <a:ext uri="{FF2B5EF4-FFF2-40B4-BE49-F238E27FC236}">
                    <a16:creationId xmlns:a16="http://schemas.microsoft.com/office/drawing/2014/main" id="{D1CA93F9-5D1B-1FED-C889-ACA5E12B2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0932" y="2317765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0" name="Imagem 23">
                <a:extLst>
                  <a:ext uri="{FF2B5EF4-FFF2-40B4-BE49-F238E27FC236}">
                    <a16:creationId xmlns:a16="http://schemas.microsoft.com/office/drawing/2014/main" id="{AD72D6CD-20DF-862A-0AC6-647D901D3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298" y="2791583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1" name="Imagem 26">
                <a:extLst>
                  <a:ext uri="{FF2B5EF4-FFF2-40B4-BE49-F238E27FC236}">
                    <a16:creationId xmlns:a16="http://schemas.microsoft.com/office/drawing/2014/main" id="{D1CA93F9-5D1B-1FED-C889-ACA5E12B2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0723" y="2800463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2" name="Imagem 23">
                <a:extLst>
                  <a:ext uri="{FF2B5EF4-FFF2-40B4-BE49-F238E27FC236}">
                    <a16:creationId xmlns:a16="http://schemas.microsoft.com/office/drawing/2014/main" id="{AD72D6CD-20DF-862A-0AC6-647D901D3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11038" y="3290212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3" name="Imagem 26">
                <a:extLst>
                  <a:ext uri="{FF2B5EF4-FFF2-40B4-BE49-F238E27FC236}">
                    <a16:creationId xmlns:a16="http://schemas.microsoft.com/office/drawing/2014/main" id="{D1CA93F9-5D1B-1FED-C889-ACA5E12B2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2463" y="3299092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4" name="Imagem 23">
                <a:extLst>
                  <a:ext uri="{FF2B5EF4-FFF2-40B4-BE49-F238E27FC236}">
                    <a16:creationId xmlns:a16="http://schemas.microsoft.com/office/drawing/2014/main" id="{AD72D6CD-20DF-862A-0AC6-647D901D3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99507" y="3769277"/>
                <a:ext cx="348968" cy="369450"/>
              </a:xfrm>
              <a:prstGeom prst="rect">
                <a:avLst/>
              </a:prstGeom>
            </p:spPr>
          </p:pic>
          <p:pic>
            <p:nvPicPr>
              <p:cNvPr id="65" name="Imagem 26">
                <a:extLst>
                  <a:ext uri="{FF2B5EF4-FFF2-40B4-BE49-F238E27FC236}">
                    <a16:creationId xmlns:a16="http://schemas.microsoft.com/office/drawing/2014/main" id="{D1CA93F9-5D1B-1FED-C889-ACA5E12B2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0932" y="3778157"/>
                <a:ext cx="348968" cy="369450"/>
              </a:xfrm>
              <a:prstGeom prst="rect">
                <a:avLst/>
              </a:prstGeom>
            </p:spPr>
          </p:pic>
        </p:grpSp>
      </p:grp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5CD05D7-2F48-853C-5C57-C848CD974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091994"/>
              </p:ext>
            </p:extLst>
          </p:nvPr>
        </p:nvGraphicFramePr>
        <p:xfrm>
          <a:off x="1567103" y="1549193"/>
          <a:ext cx="6096000" cy="2992120"/>
        </p:xfrm>
        <a:graphic>
          <a:graphicData uri="http://schemas.openxmlformats.org/drawingml/2006/table">
            <a:tbl>
              <a:tblPr firstRow="1" bandRow="1">
                <a:tableStyleId>{7E2706EA-6F46-4A0D-B81F-455CEC2F9B11}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9940273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99430895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41448441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99797500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854034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ABACAXI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LARANJA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PERA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CAJU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MELÃO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893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017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7322509"/>
                  </a:ext>
                </a:extLst>
              </a:tr>
            </a:tbl>
          </a:graphicData>
        </a:graphic>
      </p:graphicFrame>
      <p:sp>
        <p:nvSpPr>
          <p:cNvPr id="3" name="Google Shape;158;p20">
            <a:extLst>
              <a:ext uri="{FF2B5EF4-FFF2-40B4-BE49-F238E27FC236}">
                <a16:creationId xmlns:a16="http://schemas.microsoft.com/office/drawing/2014/main" id="{08F0CCD5-E70D-801E-625A-78D046C3AD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11551" y="188249"/>
            <a:ext cx="217063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0AB239-80D2-E9A9-A767-F2F4E4EFA9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6805" y="232232"/>
            <a:ext cx="424543" cy="4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94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/>
          <p:nvPr/>
        </p:nvSpPr>
        <p:spPr>
          <a:xfrm rot="897">
            <a:off x="7653237" y="467644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FF13C17-C16B-86EB-089A-1A0BAF97C443}"/>
              </a:ext>
            </a:extLst>
          </p:cNvPr>
          <p:cNvSpPr txBox="1"/>
          <p:nvPr/>
        </p:nvSpPr>
        <p:spPr>
          <a:xfrm>
            <a:off x="470646" y="646813"/>
            <a:ext cx="8444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CALCULE A QUANTIDADE DE FRUTAS QUE HÁ NA BANCA.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DB3951-C96F-D223-0496-7D6B8A1DFEEF}"/>
              </a:ext>
            </a:extLst>
          </p:cNvPr>
          <p:cNvSpPr txBox="1"/>
          <p:nvPr/>
        </p:nvSpPr>
        <p:spPr>
          <a:xfrm>
            <a:off x="722803" y="1404439"/>
            <a:ext cx="4548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ABACAXI + CAJU = </a:t>
            </a:r>
            <a:endParaRPr lang="pt-BR" sz="2000" b="1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MELÃO + LARANJA = </a:t>
            </a:r>
            <a:endParaRPr lang="pt-BR" sz="2000" b="1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PERA + ABACAXI = </a:t>
            </a:r>
            <a:endParaRPr lang="pt-BR" sz="2000" b="1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CAJU + MELÃO = </a:t>
            </a:r>
            <a:endParaRPr lang="pt-BR" sz="2000" b="1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0B190E6-3A02-186B-E0EF-72C44896CF6D}"/>
              </a:ext>
            </a:extLst>
          </p:cNvPr>
          <p:cNvSpPr/>
          <p:nvPr/>
        </p:nvSpPr>
        <p:spPr>
          <a:xfrm>
            <a:off x="3206829" y="1347062"/>
            <a:ext cx="3073201" cy="400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2" descr="Desenho de placa de sinalização de trânsito&#10;&#10;Descrição gerada automaticamente">
            <a:extLst>
              <a:ext uri="{FF2B5EF4-FFF2-40B4-BE49-F238E27FC236}">
                <a16:creationId xmlns:a16="http://schemas.microsoft.com/office/drawing/2014/main" id="{FFE60806-1B5F-D3F3-C1C0-9BD12AF43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2732" y="471718"/>
            <a:ext cx="616404" cy="428625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BF037AA4-46FF-12AD-D941-65B636BDB2D7}"/>
              </a:ext>
            </a:extLst>
          </p:cNvPr>
          <p:cNvSpPr/>
          <p:nvPr/>
        </p:nvSpPr>
        <p:spPr>
          <a:xfrm>
            <a:off x="3419614" y="2295969"/>
            <a:ext cx="3073201" cy="400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92AD16CB-2DA8-0284-2B2A-BED33A711C9F}"/>
              </a:ext>
            </a:extLst>
          </p:cNvPr>
          <p:cNvSpPr/>
          <p:nvPr/>
        </p:nvSpPr>
        <p:spPr>
          <a:xfrm>
            <a:off x="3206829" y="3196273"/>
            <a:ext cx="3073201" cy="400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72661D87-EA20-9EC0-2C98-6004D0E0D48B}"/>
              </a:ext>
            </a:extLst>
          </p:cNvPr>
          <p:cNvSpPr/>
          <p:nvPr/>
        </p:nvSpPr>
        <p:spPr>
          <a:xfrm>
            <a:off x="2996869" y="4096577"/>
            <a:ext cx="3073201" cy="400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Grupo de pessoas vacinadas.">
            <a:extLst>
              <a:ext uri="{FF2B5EF4-FFF2-40B4-BE49-F238E27FC236}">
                <a16:creationId xmlns:a16="http://schemas.microsoft.com/office/drawing/2014/main" id="{646E755B-8E8D-B04E-0B5F-BA81B364D0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7" t="20478" r="40849" b="20401"/>
          <a:stretch/>
        </p:blipFill>
        <p:spPr bwMode="auto">
          <a:xfrm>
            <a:off x="6711351" y="1516559"/>
            <a:ext cx="1842745" cy="315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808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/>
          <p:nvPr/>
        </p:nvSpPr>
        <p:spPr>
          <a:xfrm rot="897">
            <a:off x="7653237" y="467644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FF13C17-C16B-86EB-089A-1A0BAF97C443}"/>
              </a:ext>
            </a:extLst>
          </p:cNvPr>
          <p:cNvSpPr txBox="1"/>
          <p:nvPr/>
        </p:nvSpPr>
        <p:spPr>
          <a:xfrm>
            <a:off x="671681" y="698694"/>
            <a:ext cx="8444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CALCULE A QUANTIDADE DE FRUTAS QUE HÁ NA BANCA.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DB3951-C96F-D223-0496-7D6B8A1DFEEF}"/>
              </a:ext>
            </a:extLst>
          </p:cNvPr>
          <p:cNvSpPr txBox="1"/>
          <p:nvPr/>
        </p:nvSpPr>
        <p:spPr>
          <a:xfrm>
            <a:off x="722803" y="1404439"/>
            <a:ext cx="28485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ABACAXI + CAJU = </a:t>
            </a:r>
            <a:endParaRPr lang="pt-BR" sz="2000" b="1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MELÃO + LARANJA = </a:t>
            </a:r>
            <a:endParaRPr lang="pt-BR" sz="2000" b="1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PERA + ABACAXI = </a:t>
            </a:r>
            <a:endParaRPr lang="pt-BR" sz="2000" b="1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CAJU + MELÃO = </a:t>
            </a:r>
            <a:endParaRPr lang="pt-BR" sz="2000" b="1" dirty="0"/>
          </a:p>
        </p:txBody>
      </p:sp>
      <p:sp>
        <p:nvSpPr>
          <p:cNvPr id="3" name="Google Shape;158;p20">
            <a:extLst>
              <a:ext uri="{FF2B5EF4-FFF2-40B4-BE49-F238E27FC236}">
                <a16:creationId xmlns:a16="http://schemas.microsoft.com/office/drawing/2014/main" id="{FCC931E2-A07C-5106-A54C-395CB5892F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11551" y="188249"/>
            <a:ext cx="217063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DC7588C-CEE2-5751-75C4-3A8D8C7C57CF}"/>
              </a:ext>
            </a:extLst>
          </p:cNvPr>
          <p:cNvSpPr txBox="1"/>
          <p:nvPr/>
        </p:nvSpPr>
        <p:spPr>
          <a:xfrm>
            <a:off x="3919872" y="1395853"/>
            <a:ext cx="2130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5 + 8  = 13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62D8132-B084-79F9-E170-044287F85D23}"/>
              </a:ext>
            </a:extLst>
          </p:cNvPr>
          <p:cNvSpPr txBox="1"/>
          <p:nvPr/>
        </p:nvSpPr>
        <p:spPr>
          <a:xfrm>
            <a:off x="3919872" y="2250331"/>
            <a:ext cx="2130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2 + 8 = 10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C51DBED-3EB3-C395-05B6-4A2A1537D1E9}"/>
              </a:ext>
            </a:extLst>
          </p:cNvPr>
          <p:cNvSpPr txBox="1"/>
          <p:nvPr/>
        </p:nvSpPr>
        <p:spPr>
          <a:xfrm>
            <a:off x="3954970" y="3168221"/>
            <a:ext cx="2130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6 + 5 = 11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7A5040B-C881-783E-BF24-995B15BFECDA}"/>
              </a:ext>
            </a:extLst>
          </p:cNvPr>
          <p:cNvSpPr txBox="1"/>
          <p:nvPr/>
        </p:nvSpPr>
        <p:spPr>
          <a:xfrm>
            <a:off x="3954970" y="4193883"/>
            <a:ext cx="2130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8 + 2 = 10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9634CA6-C742-4455-9326-D48CDF92C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805" y="232232"/>
            <a:ext cx="424543" cy="478972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E0F8EDCC-810E-80D6-C692-167F14A55E76}"/>
              </a:ext>
            </a:extLst>
          </p:cNvPr>
          <p:cNvSpPr/>
          <p:nvPr/>
        </p:nvSpPr>
        <p:spPr>
          <a:xfrm>
            <a:off x="3156364" y="1396387"/>
            <a:ext cx="3073201" cy="400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684299F-18F4-06B4-3249-8F2A2B4D6B15}"/>
              </a:ext>
            </a:extLst>
          </p:cNvPr>
          <p:cNvSpPr/>
          <p:nvPr/>
        </p:nvSpPr>
        <p:spPr>
          <a:xfrm>
            <a:off x="3396392" y="2270378"/>
            <a:ext cx="3073201" cy="400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DBFC62BC-3AAF-328E-59AC-26318C921DDA}"/>
              </a:ext>
            </a:extLst>
          </p:cNvPr>
          <p:cNvSpPr/>
          <p:nvPr/>
        </p:nvSpPr>
        <p:spPr>
          <a:xfrm>
            <a:off x="3156364" y="3171993"/>
            <a:ext cx="3073201" cy="400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86DE1FAE-C568-1816-B7F3-017AFF36ADB9}"/>
              </a:ext>
            </a:extLst>
          </p:cNvPr>
          <p:cNvSpPr/>
          <p:nvPr/>
        </p:nvSpPr>
        <p:spPr>
          <a:xfrm>
            <a:off x="2951561" y="4174428"/>
            <a:ext cx="3073201" cy="4001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Picture 2" descr="Grupo de pessoas vacinadas.">
            <a:extLst>
              <a:ext uri="{FF2B5EF4-FFF2-40B4-BE49-F238E27FC236}">
                <a16:creationId xmlns:a16="http://schemas.microsoft.com/office/drawing/2014/main" id="{E64DE7E4-F25F-A1D7-197D-E4113D0818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87" t="20478" r="40849" b="20401"/>
          <a:stretch/>
        </p:blipFill>
        <p:spPr bwMode="auto">
          <a:xfrm>
            <a:off x="6711351" y="1516559"/>
            <a:ext cx="1842745" cy="315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6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578119" y="465513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FBAD823-E460-F14C-0AB2-BFFBD342A848}"/>
              </a:ext>
            </a:extLst>
          </p:cNvPr>
          <p:cNvSpPr txBox="1"/>
          <p:nvPr/>
        </p:nvSpPr>
        <p:spPr>
          <a:xfrm>
            <a:off x="398916" y="655404"/>
            <a:ext cx="8098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</a:rPr>
              <a:t>2. </a:t>
            </a:r>
            <a:r>
              <a:rPr lang="pt-BR" sz="2000" dirty="0"/>
              <a:t>ACRESCENTE A QUANTIDADE NECESSÁRIA ATÉ COMPLETAR O NÚMERO INDICADO.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7C49823-3BBA-1410-BE3B-973189649C89}"/>
              </a:ext>
            </a:extLst>
          </p:cNvPr>
          <p:cNvSpPr/>
          <p:nvPr/>
        </p:nvSpPr>
        <p:spPr>
          <a:xfrm>
            <a:off x="888953" y="1419911"/>
            <a:ext cx="1909483" cy="13981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54CB27F-EECB-4268-357B-459366DF8A96}"/>
              </a:ext>
            </a:extLst>
          </p:cNvPr>
          <p:cNvSpPr/>
          <p:nvPr/>
        </p:nvSpPr>
        <p:spPr>
          <a:xfrm>
            <a:off x="2233659" y="1419911"/>
            <a:ext cx="564777" cy="29550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051E283-7C61-CD20-71EF-5830B0167688}"/>
              </a:ext>
            </a:extLst>
          </p:cNvPr>
          <p:cNvSpPr/>
          <p:nvPr/>
        </p:nvSpPr>
        <p:spPr>
          <a:xfrm>
            <a:off x="888953" y="3170304"/>
            <a:ext cx="1909483" cy="13981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6F588B0-504E-FA1C-DB3B-A6B69E77DDCE}"/>
              </a:ext>
            </a:extLst>
          </p:cNvPr>
          <p:cNvSpPr/>
          <p:nvPr/>
        </p:nvSpPr>
        <p:spPr>
          <a:xfrm>
            <a:off x="2233659" y="3170304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83CA02F-0B37-0605-C4A1-5736731AEA1C}"/>
              </a:ext>
            </a:extLst>
          </p:cNvPr>
          <p:cNvSpPr/>
          <p:nvPr/>
        </p:nvSpPr>
        <p:spPr>
          <a:xfrm>
            <a:off x="3659116" y="1419911"/>
            <a:ext cx="1909483" cy="13981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3D256F7-CD7B-B064-7EA9-7593B003C503}"/>
              </a:ext>
            </a:extLst>
          </p:cNvPr>
          <p:cNvSpPr/>
          <p:nvPr/>
        </p:nvSpPr>
        <p:spPr>
          <a:xfrm>
            <a:off x="5003822" y="1419911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CD8042F-D097-EB5F-06E2-7E92C26AF0C3}"/>
              </a:ext>
            </a:extLst>
          </p:cNvPr>
          <p:cNvSpPr/>
          <p:nvPr/>
        </p:nvSpPr>
        <p:spPr>
          <a:xfrm>
            <a:off x="3659116" y="3197780"/>
            <a:ext cx="1909483" cy="13981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A25FAE9-61B8-48D3-3EF1-5A66495FCB3D}"/>
              </a:ext>
            </a:extLst>
          </p:cNvPr>
          <p:cNvSpPr/>
          <p:nvPr/>
        </p:nvSpPr>
        <p:spPr>
          <a:xfrm>
            <a:off x="5003822" y="3197780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4AC1228-1BCE-FEA7-1587-EB2EFC0D8AFE}"/>
              </a:ext>
            </a:extLst>
          </p:cNvPr>
          <p:cNvSpPr/>
          <p:nvPr/>
        </p:nvSpPr>
        <p:spPr>
          <a:xfrm>
            <a:off x="6429279" y="1433387"/>
            <a:ext cx="1909483" cy="13981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3B5D3D9-C07F-4445-233F-5CF0560CFB79}"/>
              </a:ext>
            </a:extLst>
          </p:cNvPr>
          <p:cNvSpPr/>
          <p:nvPr/>
        </p:nvSpPr>
        <p:spPr>
          <a:xfrm>
            <a:off x="7773985" y="1433387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3647745-70E8-B838-EECC-B475B4DE505C}"/>
              </a:ext>
            </a:extLst>
          </p:cNvPr>
          <p:cNvSpPr/>
          <p:nvPr/>
        </p:nvSpPr>
        <p:spPr>
          <a:xfrm>
            <a:off x="6429279" y="3197780"/>
            <a:ext cx="1909483" cy="13981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EF4E6BA9-84B0-9B9E-5AA9-B243BA157081}"/>
              </a:ext>
            </a:extLst>
          </p:cNvPr>
          <p:cNvSpPr/>
          <p:nvPr/>
        </p:nvSpPr>
        <p:spPr>
          <a:xfrm>
            <a:off x="7773985" y="3197780"/>
            <a:ext cx="564777" cy="28203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E250DA1-3991-F438-88D0-EDB02F404F59}"/>
              </a:ext>
            </a:extLst>
          </p:cNvPr>
          <p:cNvSpPr txBox="1"/>
          <p:nvPr/>
        </p:nvSpPr>
        <p:spPr>
          <a:xfrm>
            <a:off x="2341235" y="1349660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4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DCB5499-5494-9C83-A94E-2C38F250A35C}"/>
              </a:ext>
            </a:extLst>
          </p:cNvPr>
          <p:cNvSpPr txBox="1"/>
          <p:nvPr/>
        </p:nvSpPr>
        <p:spPr>
          <a:xfrm>
            <a:off x="5151773" y="1360872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6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CC04C4D-3A0C-D6E0-7163-F7BFEBC1634B}"/>
              </a:ext>
            </a:extLst>
          </p:cNvPr>
          <p:cNvSpPr txBox="1"/>
          <p:nvPr/>
        </p:nvSpPr>
        <p:spPr>
          <a:xfrm>
            <a:off x="7848104" y="1374348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8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E3222A5-8A93-24EF-3FA5-97A78C016B75}"/>
              </a:ext>
            </a:extLst>
          </p:cNvPr>
          <p:cNvSpPr txBox="1"/>
          <p:nvPr/>
        </p:nvSpPr>
        <p:spPr>
          <a:xfrm>
            <a:off x="2341235" y="3111265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1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2AF4E35-706B-AF69-6F56-B01016E85803}"/>
              </a:ext>
            </a:extLst>
          </p:cNvPr>
          <p:cNvSpPr txBox="1"/>
          <p:nvPr/>
        </p:nvSpPr>
        <p:spPr>
          <a:xfrm>
            <a:off x="5128207" y="3138741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4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C325055-E125-4101-1064-9F280716E49B}"/>
              </a:ext>
            </a:extLst>
          </p:cNvPr>
          <p:cNvSpPr txBox="1"/>
          <p:nvPr/>
        </p:nvSpPr>
        <p:spPr>
          <a:xfrm>
            <a:off x="7810974" y="3126319"/>
            <a:ext cx="847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3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F0972037-5F20-2200-3D0A-C874842BA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31" y="1502180"/>
            <a:ext cx="611770" cy="76812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A45102F4-AB91-8715-837B-FD73B1E333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265" y="2188540"/>
            <a:ext cx="642148" cy="597871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74BE9107-FC2D-80EC-1F9A-6F518AD91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110" y="1475538"/>
            <a:ext cx="564778" cy="709123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0C06E8E8-703B-4F62-849B-DC63CBE53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69" y="1501873"/>
            <a:ext cx="564778" cy="709123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F97D035F-725E-993B-F888-48C14CBB31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74" t="7054" r="56755" b="58914"/>
          <a:stretch/>
        </p:blipFill>
        <p:spPr>
          <a:xfrm>
            <a:off x="3712845" y="3259199"/>
            <a:ext cx="642148" cy="63765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17CAD85-ED89-5B1D-0361-A7BF7C88FC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762" y="235297"/>
            <a:ext cx="542925" cy="624568"/>
          </a:xfrm>
          <a:prstGeom prst="rect">
            <a:avLst/>
          </a:prstGeom>
        </p:spPr>
      </p:pic>
      <p:pic>
        <p:nvPicPr>
          <p:cNvPr id="36" name="Imagem 31">
            <a:extLst>
              <a:ext uri="{FF2B5EF4-FFF2-40B4-BE49-F238E27FC236}">
                <a16:creationId xmlns:a16="http://schemas.microsoft.com/office/drawing/2014/main" id="{0C06E8E8-703B-4F62-849B-DC63CBE53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085" y="1501873"/>
            <a:ext cx="564778" cy="709123"/>
          </a:xfrm>
          <a:prstGeom prst="rect">
            <a:avLst/>
          </a:prstGeom>
        </p:spPr>
      </p:pic>
      <p:pic>
        <p:nvPicPr>
          <p:cNvPr id="37" name="Imagem 31">
            <a:extLst>
              <a:ext uri="{FF2B5EF4-FFF2-40B4-BE49-F238E27FC236}">
                <a16:creationId xmlns:a16="http://schemas.microsoft.com/office/drawing/2014/main" id="{0C06E8E8-703B-4F62-849B-DC63CBE53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63" y="3293846"/>
            <a:ext cx="564778" cy="709123"/>
          </a:xfrm>
          <a:prstGeom prst="rect">
            <a:avLst/>
          </a:prstGeom>
        </p:spPr>
      </p:pic>
      <p:pic>
        <p:nvPicPr>
          <p:cNvPr id="38" name="Imagem 33">
            <a:extLst>
              <a:ext uri="{FF2B5EF4-FFF2-40B4-BE49-F238E27FC236}">
                <a16:creationId xmlns:a16="http://schemas.microsoft.com/office/drawing/2014/main" id="{F97D035F-725E-993B-F888-48C14CBB3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334" y="3290992"/>
            <a:ext cx="642148" cy="59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5457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6F28F589-84C2-4A52-9F79-500B0814D70D}"/>
</file>

<file path=customXml/itemProps2.xml><?xml version="1.0" encoding="utf-8"?>
<ds:datastoreItem xmlns:ds="http://schemas.openxmlformats.org/officeDocument/2006/customXml" ds:itemID="{BBD5AE1C-BB9B-4C54-841E-02C264E349EA}"/>
</file>

<file path=customXml/itemProps3.xml><?xml version="1.0" encoding="utf-8"?>
<ds:datastoreItem xmlns:ds="http://schemas.openxmlformats.org/officeDocument/2006/customXml" ds:itemID="{A3DBA409-31A9-4C11-B655-5EBCB51416EE}"/>
</file>

<file path=docProps/app.xml><?xml version="1.0" encoding="utf-8"?>
<Properties xmlns="http://schemas.openxmlformats.org/officeDocument/2006/extended-properties" xmlns:vt="http://schemas.openxmlformats.org/officeDocument/2006/docPropsVTypes">
  <TotalTime>1901</TotalTime>
  <Words>2717</Words>
  <Application>Microsoft Office PowerPoint</Application>
  <PresentationFormat>Apresentação na tela (16:9)</PresentationFormat>
  <Paragraphs>263</Paragraphs>
  <Slides>20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Aptos</vt:lpstr>
      <vt:lpstr>Arial</vt:lpstr>
      <vt:lpstr>Grandstander</vt:lpstr>
      <vt:lpstr>Grandstander Medium</vt:lpstr>
      <vt:lpstr>Grandstander SemiBold</vt:lpstr>
      <vt:lpstr>Lato</vt:lpstr>
      <vt:lpstr>Times New Roman</vt:lpstr>
      <vt:lpstr>Wingdings</vt:lpstr>
      <vt:lpstr>Simple Light</vt:lpstr>
      <vt:lpstr>Apresentação do PowerPoint</vt:lpstr>
      <vt:lpstr>Apresentação do PowerPoint</vt:lpstr>
      <vt:lpstr>CONVERSE COM A TURMA</vt:lpstr>
      <vt:lpstr>EM DUPLAS, VAMOS BRINCAR COM O JOGO:                               CUBRA E DESCUBRA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Viviane Da Costa Batista Pereira</dc:creator>
  <cp:keywords/>
  <dc:description/>
  <cp:lastModifiedBy>Viviane Da Costa Batista Pereira</cp:lastModifiedBy>
  <cp:revision>56</cp:revision>
  <dcterms:modified xsi:type="dcterms:W3CDTF">2024-11-22T18:39:29Z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