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64" r:id="rId7"/>
    <p:sldId id="268" r:id="rId8"/>
    <p:sldId id="270" r:id="rId9"/>
    <p:sldId id="277" r:id="rId10"/>
    <p:sldId id="290" r:id="rId11"/>
    <p:sldId id="286" r:id="rId12"/>
    <p:sldId id="303" r:id="rId13"/>
    <p:sldId id="291" r:id="rId14"/>
    <p:sldId id="304" r:id="rId15"/>
    <p:sldId id="287" r:id="rId16"/>
    <p:sldId id="302" r:id="rId17"/>
    <p:sldId id="294" r:id="rId18"/>
    <p:sldId id="297" r:id="rId19"/>
    <p:sldId id="300" r:id="rId20"/>
    <p:sldId id="305" r:id="rId21"/>
    <p:sldId id="296" r:id="rId22"/>
    <p:sldId id="306" r:id="rId23"/>
    <p:sldId id="288" r:id="rId24"/>
    <p:sldId id="280" r:id="rId25"/>
    <p:sldId id="281" r:id="rId26"/>
    <p:sldId id="259" r:id="rId27"/>
  </p:sldIdLst>
  <p:sldSz cx="9144000" cy="5143500" type="screen16x9"/>
  <p:notesSz cx="6858000" cy="9144000"/>
  <p:embeddedFontLst>
    <p:embeddedFont>
      <p:font typeface="Grandstander" panose="020B0604020202020204" charset="0"/>
      <p:regular r:id="rId29"/>
      <p:bold r:id="rId30"/>
      <p:italic r:id="rId31"/>
      <p:boldItalic r:id="rId32"/>
    </p:embeddedFont>
    <p:embeddedFont>
      <p:font typeface="Grandstander Medium" panose="020B0604020202020204" charset="0"/>
      <p:regular r:id="rId33"/>
      <p:bold r:id="rId34"/>
      <p:italic r:id="rId35"/>
      <p:boldItalic r:id="rId36"/>
    </p:embeddedFont>
    <p:embeddedFont>
      <p:font typeface="Grandstander SemiBold" panose="020B0604020202020204" charset="0"/>
      <p:regular r:id="rId37"/>
      <p:bold r:id="rId38"/>
      <p:italic r:id="rId39"/>
      <p:boldItalic r:id="rId40"/>
    </p:embeddedFont>
    <p:embeddedFont>
      <p:font typeface="Lato" panose="020F05020202040302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E9C558-AD97-FACB-EDF8-32EBDDD67AA0}" name="Bruno Soares Landi" initials="BS" userId="S::bruno.landi@vanzolini-ead.org.br::bc5786d2-8e65-4701-a7cf-7630319520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71537" autoAdjust="0"/>
  </p:normalViewPr>
  <p:slideViewPr>
    <p:cSldViewPr snapToGrid="0">
      <p:cViewPr varScale="1">
        <p:scale>
          <a:sx n="100" d="100"/>
          <a:sy n="100" d="100"/>
        </p:scale>
        <p:origin x="210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54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6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56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885AAE46-2FB5-48D1-B971-E3FB428B5496}"/>
    <pc:docChg chg="custSel modSld">
      <pc:chgData name="Viviane Da Costa Batista Pereira" userId="b305db61-b707-4b19-b05e-6db442671656" providerId="ADAL" clId="{885AAE46-2FB5-48D1-B971-E3FB428B5496}" dt="2024-11-22T19:40:50.829" v="256" actId="20577"/>
      <pc:docMkLst>
        <pc:docMk/>
      </pc:docMkLst>
      <pc:sldChg chg="modNotesTx">
        <pc:chgData name="Viviane Da Costa Batista Pereira" userId="b305db61-b707-4b19-b05e-6db442671656" providerId="ADAL" clId="{885AAE46-2FB5-48D1-B971-E3FB428B5496}" dt="2024-11-22T19:27:09.838" v="34" actId="20577"/>
        <pc:sldMkLst>
          <pc:docMk/>
          <pc:sldMk cId="75094898" sldId="270"/>
        </pc:sldMkLst>
      </pc:sldChg>
      <pc:sldChg chg="modNotesTx">
        <pc:chgData name="Viviane Da Costa Batista Pereira" userId="b305db61-b707-4b19-b05e-6db442671656" providerId="ADAL" clId="{885AAE46-2FB5-48D1-B971-E3FB428B5496}" dt="2024-11-22T19:27:53.894" v="35" actId="6549"/>
        <pc:sldMkLst>
          <pc:docMk/>
          <pc:sldMk cId="625867103" sldId="291"/>
        </pc:sldMkLst>
      </pc:sldChg>
      <pc:sldChg chg="modNotesTx">
        <pc:chgData name="Viviane Da Costa Batista Pereira" userId="b305db61-b707-4b19-b05e-6db442671656" providerId="ADAL" clId="{885AAE46-2FB5-48D1-B971-E3FB428B5496}" dt="2024-11-22T19:40:50.829" v="256" actId="20577"/>
        <pc:sldMkLst>
          <pc:docMk/>
          <pc:sldMk cId="668814652" sldId="296"/>
        </pc:sldMkLst>
      </pc:sldChg>
      <pc:sldChg chg="modSp mod modNotesTx">
        <pc:chgData name="Viviane Da Costa Batista Pereira" userId="b305db61-b707-4b19-b05e-6db442671656" providerId="ADAL" clId="{885AAE46-2FB5-48D1-B971-E3FB428B5496}" dt="2024-11-22T19:34:57.733" v="81" actId="20577"/>
        <pc:sldMkLst>
          <pc:docMk/>
          <pc:sldMk cId="3530346211" sldId="303"/>
        </pc:sldMkLst>
        <pc:graphicFrameChg chg="modGraphic">
          <ac:chgData name="Viviane Da Costa Batista Pereira" userId="b305db61-b707-4b19-b05e-6db442671656" providerId="ADAL" clId="{885AAE46-2FB5-48D1-B971-E3FB428B5496}" dt="2024-11-22T19:34:45.571" v="68" actId="20577"/>
          <ac:graphicFrameMkLst>
            <pc:docMk/>
            <pc:sldMk cId="3530346211" sldId="303"/>
            <ac:graphicFrameMk id="14" creationId="{1E744BC2-36B4-78F6-3031-335A0C6C29F3}"/>
          </ac:graphicFrameMkLst>
        </pc:graphicFrameChg>
      </pc:sldChg>
      <pc:sldChg chg="modNotesTx">
        <pc:chgData name="Viviane Da Costa Batista Pereira" userId="b305db61-b707-4b19-b05e-6db442671656" providerId="ADAL" clId="{885AAE46-2FB5-48D1-B971-E3FB428B5496}" dt="2024-11-22T19:28:04.163" v="36" actId="6549"/>
        <pc:sldMkLst>
          <pc:docMk/>
          <pc:sldMk cId="854476503" sldId="3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vintage-big-top-circus-tent-ilustra%C3%A7%C3%A3o-royalty-free/452509379?phrase=CIRCO&amp;adppopup=tru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vintage-big-top-circus-tent-ilustra%C3%A7%C3%A3o-royalty-free/452509379?phrase=CIRCO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5531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3967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Nesta atividade, o interessante é que os estudantes voltem à atividade 1 para contar o total de dias de apresentação.</a:t>
            </a:r>
          </a:p>
        </p:txBody>
      </p:sp>
    </p:spTree>
    <p:extLst>
      <p:ext uri="{BB962C8B-B14F-4D97-AF65-F5344CB8AC3E}">
        <p14:creationId xmlns:p14="http://schemas.microsoft.com/office/powerpoint/2010/main" val="83270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Nesta atividade, o interessante é que os estudantes voltem à atividade 1 para contar o total de dias de apresentação.</a:t>
            </a:r>
          </a:p>
        </p:txBody>
      </p:sp>
    </p:spTree>
    <p:extLst>
      <p:ext uri="{BB962C8B-B14F-4D97-AF65-F5344CB8AC3E}">
        <p14:creationId xmlns:p14="http://schemas.microsoft.com/office/powerpoint/2010/main" val="2638329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2195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0176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8664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5593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pPr marL="158750" indent="0">
              <a:buNone/>
            </a:pPr>
            <a:r>
              <a:rPr lang="pt-BR" dirty="0"/>
              <a:t>Para esta atividade, as dúvidas ficam centradas, se neste caso, conta-se ou não o dia 2 ou se conta o dia 13. </a:t>
            </a:r>
          </a:p>
          <a:p>
            <a:pPr marL="158750" indent="0">
              <a:buNone/>
            </a:pPr>
            <a:r>
              <a:rPr lang="pt-BR" dirty="0"/>
              <a:t>É importante que as crianças utilizem os mesmos procedimentos que usam nos jogos de tabuleiro, ou seja, não conta o dia 2, inicia-se pelo dia 3 e finalize no dia 13. </a:t>
            </a:r>
          </a:p>
        </p:txBody>
      </p:sp>
    </p:spTree>
    <p:extLst>
      <p:ext uri="{BB962C8B-B14F-4D97-AF65-F5344CB8AC3E}">
        <p14:creationId xmlns:p14="http://schemas.microsoft.com/office/powerpoint/2010/main" val="1628624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7924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dirty="0">
                <a:solidFill>
                  <a:srgbClr val="000000"/>
                </a:solidFill>
                <a:effectLst/>
                <a:highlight>
                  <a:srgbClr val="D9E2F3"/>
                </a:highlight>
                <a:latin typeface="+mn-lt"/>
              </a:rPr>
              <a:t>(EF02MA18) Indicar a duração de intervalos de tempo entre duas datas, como dias da semana e meses do ano, utilizando calendário, para planejamentos e organização de agenda.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spcAft>
                <a:spcPts val="600"/>
              </a:spcAft>
              <a:buNone/>
            </a:pPr>
            <a:r>
              <a:rPr lang="pt-BR" sz="1100" b="1" dirty="0">
                <a:latin typeface="+mj-lt"/>
                <a:ea typeface="Arial"/>
                <a:cs typeface="Arial"/>
                <a:sym typeface="Arial"/>
              </a:rPr>
              <a:t>Slide 6: </a:t>
            </a:r>
            <a:r>
              <a:rPr lang="pt-BR" sz="11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https://www.gettyimages.com.br/detail/ilustra%C3%A7%C3%A3o/vintage-big-top-circus-tent-ilustra%C3%A7%C3%A3o-royalty-free/452509379?phrase=CIRCO&amp;adppopup=true</a:t>
            </a:r>
            <a:endParaRPr lang="pt-BR" sz="11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24312956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Caro professor,</a:t>
            </a:r>
            <a:endParaRPr lang="pt-BR" sz="1100" b="0" dirty="0">
              <a:effectLst/>
            </a:endParaRP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Inicie a aula lançando os questionamentos do slide. Anote na lousa as ideias das crianças sobre a data completa: dia, mês e ano e anote na lousa. Finalize a discussão mostrando a eles uma forma reduzida de registrarmos a data completa ___/____/____.</a:t>
            </a:r>
          </a:p>
        </p:txBody>
      </p:sp>
    </p:spTree>
    <p:extLst>
      <p:ext uri="{BB962C8B-B14F-4D97-AF65-F5344CB8AC3E}">
        <p14:creationId xmlns:p14="http://schemas.microsoft.com/office/powerpoint/2010/main" val="3789893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dirty="0">
                <a:latin typeface="+mn-lt"/>
              </a:rPr>
              <a:t>Caro professor, </a:t>
            </a:r>
          </a:p>
          <a:p>
            <a:pPr marL="158750" indent="0">
              <a:buNone/>
            </a:pPr>
            <a:r>
              <a:rPr lang="pt-BR" sz="1100" dirty="0">
                <a:latin typeface="+mn-lt"/>
              </a:rPr>
              <a:t>Providencie antecipadamente um calendário anual, com todos os meses, para ser exposto na sala. </a:t>
            </a:r>
          </a:p>
          <a:p>
            <a:pPr marL="158750" indent="0">
              <a:buNone/>
            </a:pPr>
            <a:r>
              <a:rPr lang="pt-BR" sz="1100" dirty="0">
                <a:latin typeface="+mn-lt"/>
              </a:rPr>
              <a:t>Importante que os grupos também tenham uma cópia do calendário anual para circularem as datas que serão pedidas.</a:t>
            </a:r>
          </a:p>
          <a:p>
            <a:pPr marL="158750" indent="0">
              <a:buNone/>
            </a:pPr>
            <a:r>
              <a:rPr lang="pt-BR" sz="1100" dirty="0">
                <a:latin typeface="+mn-lt"/>
              </a:rPr>
              <a:t>Para o dia de aniversário, o importante é que encontrem a data no calendário. Para diferenciar as marcações do dia de hoje,  a data de um e de outro estudante, peça para pintarem de vermelho a data de hoje, circularem os dias dos aniversários,  pintando de cores diferentes cada data. Peça para anotarem no caderno a data (dia e mês) e o nome do estudante. Para não inviabilizar a atividade, peça para aqueles que sabem circular no calendário. Para os que não sabem, podem perguntar em casa para responderem depois, no material deles. Anote na lousa quais meses tem aniversariantes, e quantos são eles em cada mês apontado.</a:t>
            </a:r>
          </a:p>
          <a:p>
            <a:pPr marL="158750" indent="0">
              <a:buNone/>
            </a:pPr>
            <a:endParaRPr lang="pt-BR" sz="1100" dirty="0">
              <a:latin typeface="+mn-lt"/>
            </a:endParaRPr>
          </a:p>
          <a:p>
            <a:pPr marL="158750" indent="0">
              <a:buNone/>
            </a:pPr>
            <a:r>
              <a:rPr lang="pt-BR" sz="1100" u="sng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https://www.gettyimages.com.br/detail/ilustra%C3%A7%C3%A3o/calendar-2025-portuguese-sunday-ilustra%C3%A7%C3%A3o-royalty-free/1187136983?phrase=calend%C3%A1rio+2025+brazil&amp;adppopup=true</a:t>
            </a:r>
          </a:p>
        </p:txBody>
      </p:sp>
    </p:spTree>
    <p:extLst>
      <p:ext uri="{BB962C8B-B14F-4D97-AF65-F5344CB8AC3E}">
        <p14:creationId xmlns:p14="http://schemas.microsoft.com/office/powerpoint/2010/main" val="318004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dirty="0">
                <a:latin typeface="+mn-lt"/>
              </a:rPr>
              <a:t>Caro professor, </a:t>
            </a:r>
          </a:p>
          <a:p>
            <a:pPr marL="158750" indent="0">
              <a:buNone/>
            </a:pPr>
            <a:r>
              <a:rPr lang="pt-BR" sz="1100" dirty="0">
                <a:latin typeface="+mn-lt"/>
              </a:rPr>
              <a:t>Leia e discuta com os estudantes as informações que a programação do circo traz. Pergunte:</a:t>
            </a:r>
          </a:p>
          <a:p>
            <a:pPr marL="457200" indent="-298450">
              <a:buFont typeface="Wingdings" panose="05000000000000000000" pitchFamily="2" charset="2"/>
              <a:buChar char="Ø"/>
            </a:pPr>
            <a:r>
              <a:rPr lang="pt-BR" sz="1100" dirty="0">
                <a:latin typeface="+mn-lt"/>
              </a:rPr>
              <a:t>Qual o mês da programação das apresentações do circo?</a:t>
            </a:r>
          </a:p>
          <a:p>
            <a:pPr marL="457200" indent="-298450">
              <a:buFont typeface="Wingdings" panose="05000000000000000000" pitchFamily="2" charset="2"/>
              <a:buChar char="Ø"/>
            </a:pPr>
            <a:r>
              <a:rPr lang="pt-BR" sz="1100" dirty="0">
                <a:latin typeface="+mn-lt"/>
              </a:rPr>
              <a:t>Quais dias da semana ele tem apresentação?</a:t>
            </a:r>
            <a:endParaRPr lang="pt-BR" sz="1100" u="none" kern="0" dirty="0">
              <a:solidFill>
                <a:srgbClr val="000000"/>
              </a:solidFill>
              <a:effectLst/>
              <a:latin typeface="+mn-lt"/>
              <a:cs typeface="Arial"/>
            </a:endParaRPr>
          </a:p>
          <a:p>
            <a:pPr marL="457200" indent="-298450">
              <a:buFont typeface="Wingdings" panose="05000000000000000000" pitchFamily="2" charset="2"/>
              <a:buChar char="Ø"/>
            </a:pPr>
            <a:endParaRPr lang="pt-BR" sz="1100" u="sng" kern="100" dirty="0">
              <a:solidFill>
                <a:srgbClr val="467886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u="sng" kern="100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https://www.gettyimages.com.br/detail/ilustra%C3%A7%C3%A3o/vintage-big-top-circus-tent-ilustra%C3%A7%C3%A3o-royalty-free/452509379?phrase=CIRCO&amp;adppopup=true</a:t>
            </a:r>
            <a:endParaRPr lang="pt-BR" sz="11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298450">
              <a:buFont typeface="Wingdings" panose="05000000000000000000" pitchFamily="2" charset="2"/>
              <a:buChar char="Ø"/>
            </a:pPr>
            <a:endParaRPr lang="pt-BR" dirty="0"/>
          </a:p>
          <a:p>
            <a:pPr marL="158750" indent="0">
              <a:buFont typeface="Wingdings" panose="05000000000000000000" pitchFamily="2" charset="2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30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pPr marL="158750" indent="0">
              <a:buNone/>
            </a:pPr>
            <a:r>
              <a:rPr lang="pt-BR" dirty="0"/>
              <a:t>Os estudantes devem circular todos os dias de março em que o circo fará apresentações.</a:t>
            </a:r>
          </a:p>
        </p:txBody>
      </p:sp>
    </p:spTree>
    <p:extLst>
      <p:ext uri="{BB962C8B-B14F-4D97-AF65-F5344CB8AC3E}">
        <p14:creationId xmlns:p14="http://schemas.microsoft.com/office/powerpoint/2010/main" val="2021602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2914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pPr marL="158750" indent="0">
              <a:buNone/>
            </a:pPr>
            <a:r>
              <a:rPr lang="pt-BR" dirty="0"/>
              <a:t>Para essa atividade, os estudantes devem ler novamente a programação do circo. Peça-lhes que observem novamente a programação para responderem as questões. No item (c), ele devem transformar em uma sentença matemática: 4 + 3 = 7.</a:t>
            </a:r>
          </a:p>
        </p:txBody>
      </p:sp>
    </p:spTree>
    <p:extLst>
      <p:ext uri="{BB962C8B-B14F-4D97-AF65-F5344CB8AC3E}">
        <p14:creationId xmlns:p14="http://schemas.microsoft.com/office/powerpoint/2010/main" val="304810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pPr marL="158750" indent="0">
              <a:buNone/>
            </a:pPr>
            <a:r>
              <a:rPr lang="pt-BR" dirty="0"/>
              <a:t>Para essa atividade, os estudantes devem ler novamente a programação do circo. Peça-lhes que observem novamente a programação para responderem as questões. No item (c), ele devem transformar em uma sentença matemática: 4 + 3 = 7. (Uma semana)</a:t>
            </a:r>
          </a:p>
        </p:txBody>
      </p:sp>
    </p:spTree>
    <p:extLst>
      <p:ext uri="{BB962C8B-B14F-4D97-AF65-F5344CB8AC3E}">
        <p14:creationId xmlns:p14="http://schemas.microsoft.com/office/powerpoint/2010/main" val="383935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0. Sem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B94D58A-3D40-6F25-1172-AADBBD9723B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7206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4513B8E-B002-159D-29B3-9D0D38B2FF8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63CA231-55C9-2E52-0307-7E53C61ECED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7" name="Google Shape;37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D85FC935-4C5A-9361-1813-6C60779BCC1F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C4F87E0-BA70-EED9-009E-FA5E6CECB17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9FA8E8A-25CE-0E90-E80C-1484117B8FC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03538BE-E65C-BDE6-A056-C8F5D4E1E39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12C1A90-A086-F0F2-8EFA-E19CAF70FB0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CBD3624-21CE-E203-FA00-5161DC445C3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9. Nov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BA619EEB-E0FC-4D32-91BF-65DD47B77F6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4902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59" r:id="rId11"/>
    <p:sldLayoutId id="214748365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USO DO CALENDÁRIO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26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" name="Google Shape;92;p13">
            <a:extLst>
              <a:ext uri="{FF2B5EF4-FFF2-40B4-BE49-F238E27FC236}">
                <a16:creationId xmlns:a16="http://schemas.microsoft.com/office/drawing/2014/main" id="{42C8F3C3-6794-86BB-B301-E71DB469C43A}"/>
              </a:ext>
            </a:extLst>
          </p:cNvPr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A52E05-8393-5533-07B2-400738794F04}"/>
              </a:ext>
            </a:extLst>
          </p:cNvPr>
          <p:cNvSpPr txBox="1"/>
          <p:nvPr/>
        </p:nvSpPr>
        <p:spPr>
          <a:xfrm>
            <a:off x="451386" y="643509"/>
            <a:ext cx="825870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RESPONDA ÀS QUESTÕES ABAIXO:</a:t>
            </a:r>
          </a:p>
          <a:p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QUAL O PRIMEIRO DIA DE APRESENTAÇÃO DO CIRCO?</a:t>
            </a:r>
          </a:p>
          <a:p>
            <a:r>
              <a:rPr lang="pt-BR" sz="2000" dirty="0"/>
              <a:t>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QUANTAS SÃO AS APRESENTAÇÕES DESTE DIA?</a:t>
            </a:r>
          </a:p>
          <a:p>
            <a:r>
              <a:rPr lang="pt-BR" sz="2000" dirty="0"/>
              <a:t>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QUAL O ÚLTIMO DIA DE APRESENTAÇÃO?</a:t>
            </a:r>
          </a:p>
          <a:p>
            <a:r>
              <a:rPr lang="pt-BR" sz="2000" dirty="0"/>
              <a:t>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D. </a:t>
            </a:r>
            <a:r>
              <a:rPr lang="pt-BR" sz="2000" dirty="0"/>
              <a:t>QUANTAS SÃO AS APRESENTAÇÕES DESTE DIA?</a:t>
            </a:r>
          </a:p>
          <a:p>
            <a:r>
              <a:rPr lang="pt-BR" sz="2000" dirty="0"/>
              <a:t>_________________________________________________________</a:t>
            </a:r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r>
              <a:rPr lang="pt-BR" sz="2000" b="1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BF0CD1C-63D7-5DFD-97AE-122815AAE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086" y="299313"/>
            <a:ext cx="651783" cy="485776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B623A243-91E7-D1FC-42FC-7A894FB8091A}"/>
              </a:ext>
            </a:extLst>
          </p:cNvPr>
          <p:cNvSpPr txBox="1">
            <a:spLocks/>
          </p:cNvSpPr>
          <p:nvPr/>
        </p:nvSpPr>
        <p:spPr>
          <a:xfrm rot="897">
            <a:off x="7611244" y="476975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586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A52E05-8393-5533-07B2-400738794F04}"/>
              </a:ext>
            </a:extLst>
          </p:cNvPr>
          <p:cNvSpPr txBox="1"/>
          <p:nvPr/>
        </p:nvSpPr>
        <p:spPr>
          <a:xfrm>
            <a:off x="408749" y="651129"/>
            <a:ext cx="83390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RESPONDA ÀS QUESTÕES ABAIXO: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QUAL O PRIMEIRO DIA DE APRESENTAÇÃO DO CIRCO?</a:t>
            </a:r>
          </a:p>
          <a:p>
            <a:endParaRPr lang="pt-BR" sz="2000" dirty="0"/>
          </a:p>
          <a:p>
            <a:endParaRPr lang="pt-BR" sz="2000" dirty="0"/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QUANTAS SÃO AS APRESENTAÇÕES DESTE DIA?</a:t>
            </a:r>
          </a:p>
          <a:p>
            <a:endParaRPr lang="pt-BR" sz="2000" dirty="0"/>
          </a:p>
          <a:p>
            <a:endParaRPr lang="pt-BR" sz="2000" dirty="0"/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QUAL O ÚLTIMO DIA DE APRESENTAÇÃO?</a:t>
            </a:r>
          </a:p>
          <a:p>
            <a:endParaRPr lang="pt-BR" sz="2000" dirty="0"/>
          </a:p>
          <a:p>
            <a:endParaRPr lang="pt-BR" sz="2000" dirty="0"/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</a:rPr>
              <a:t>D. </a:t>
            </a:r>
            <a:r>
              <a:rPr lang="pt-BR" sz="2000" dirty="0"/>
              <a:t>QUANTAS SÃO AS APRESENTAÇÕES DESTE DIA?</a:t>
            </a:r>
          </a:p>
          <a:p>
            <a:endParaRPr lang="pt-BR" sz="2000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B623A243-91E7-D1FC-42FC-7A894FB8091A}"/>
              </a:ext>
            </a:extLst>
          </p:cNvPr>
          <p:cNvSpPr txBox="1">
            <a:spLocks/>
          </p:cNvSpPr>
          <p:nvPr/>
        </p:nvSpPr>
        <p:spPr>
          <a:xfrm rot="897">
            <a:off x="7565524" y="471799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id="{E2C00125-8C53-6396-D6A9-BCF00D35F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656" y="285625"/>
            <a:ext cx="424543" cy="4789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FC6129-6F6C-E472-D7BF-EBE865FDE7C6}"/>
              </a:ext>
            </a:extLst>
          </p:cNvPr>
          <p:cNvSpPr txBox="1"/>
          <p:nvPr/>
        </p:nvSpPr>
        <p:spPr>
          <a:xfrm>
            <a:off x="408749" y="1568721"/>
            <a:ext cx="4608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dirty="0"/>
              <a:t>SÁBADO.</a:t>
            </a:r>
            <a:endParaRPr lang="pt-BR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AB7E57-A52C-75EF-BB36-9C915A4AF405}"/>
              </a:ext>
            </a:extLst>
          </p:cNvPr>
          <p:cNvSpPr txBox="1"/>
          <p:nvPr/>
        </p:nvSpPr>
        <p:spPr>
          <a:xfrm>
            <a:off x="457200" y="2574732"/>
            <a:ext cx="4608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dirty="0"/>
              <a:t>2 APRESENTAÇÕES.</a:t>
            </a:r>
            <a:endParaRPr lang="pt-BR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96E85-A2A6-0642-49A9-3206D083D663}"/>
              </a:ext>
            </a:extLst>
          </p:cNvPr>
          <p:cNvSpPr txBox="1"/>
          <p:nvPr/>
        </p:nvSpPr>
        <p:spPr>
          <a:xfrm>
            <a:off x="408749" y="3571187"/>
            <a:ext cx="4608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dirty="0"/>
              <a:t>DOMINGO.</a:t>
            </a:r>
            <a:endParaRPr lang="pt-BR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430F7E-E8F3-8F19-62D9-BEB83A8D13B6}"/>
              </a:ext>
            </a:extLst>
          </p:cNvPr>
          <p:cNvSpPr txBox="1"/>
          <p:nvPr/>
        </p:nvSpPr>
        <p:spPr>
          <a:xfrm>
            <a:off x="408749" y="4480477"/>
            <a:ext cx="4608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dirty="0"/>
              <a:t>2 APRESENTAÇÕES.</a:t>
            </a:r>
            <a:endParaRPr lang="pt-BR" sz="2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C91E235-BA9B-201A-3485-4CF4CF13EEED}"/>
              </a:ext>
            </a:extLst>
          </p:cNvPr>
          <p:cNvSpPr txBox="1"/>
          <p:nvPr/>
        </p:nvSpPr>
        <p:spPr>
          <a:xfrm>
            <a:off x="1798320" y="181161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85447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9631854-C202-0628-31F8-F3CE00E471D8}"/>
              </a:ext>
            </a:extLst>
          </p:cNvPr>
          <p:cNvSpPr txBox="1"/>
          <p:nvPr/>
        </p:nvSpPr>
        <p:spPr>
          <a:xfrm>
            <a:off x="340211" y="1110016"/>
            <a:ext cx="84635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4. </a:t>
            </a:r>
            <a:r>
              <a:rPr lang="pt-BR" sz="2000" dirty="0"/>
              <a:t>QUANTOS SÃO OS DIAS DE APRESENTAÇÃO, NO MÊS MARÇO?</a:t>
            </a:r>
          </a:p>
          <a:p>
            <a:r>
              <a:rPr lang="pt-BR" sz="2000" dirty="0"/>
              <a:t>__________________________________________________________</a:t>
            </a:r>
          </a:p>
          <a:p>
            <a:endParaRPr lang="pt-BR" sz="2000" dirty="0"/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COMO VOCÊS FIZERAM PARA VERIFICAR O TOTAL DE DIAS DAS APRESENTAÇÕES?</a:t>
            </a:r>
          </a:p>
          <a:p>
            <a:pPr>
              <a:buClr>
                <a:srgbClr val="7030A0"/>
              </a:buClr>
            </a:pPr>
            <a:r>
              <a:rPr lang="pt-BR" sz="2000" dirty="0"/>
              <a:t>__________________________________________________________</a:t>
            </a:r>
          </a:p>
          <a:p>
            <a:pPr>
              <a:buClr>
                <a:srgbClr val="7030A0"/>
              </a:buClr>
            </a:pPr>
            <a:r>
              <a:rPr lang="pt-BR" sz="2000" dirty="0"/>
              <a:t>__________________________________________________________</a:t>
            </a:r>
          </a:p>
          <a:p>
            <a:pPr>
              <a:buClr>
                <a:srgbClr val="7030A0"/>
              </a:buClr>
            </a:pPr>
            <a:r>
              <a:rPr lang="pt-BR" sz="2000" dirty="0"/>
              <a:t>__________________________________________________________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D089CB-BBD7-9BA5-1093-B13CFA57F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099" y="294001"/>
            <a:ext cx="651783" cy="485776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98C4361E-6306-B1C5-1578-7E1905BB5DB1}"/>
              </a:ext>
            </a:extLst>
          </p:cNvPr>
          <p:cNvSpPr txBox="1">
            <a:spLocks/>
          </p:cNvSpPr>
          <p:nvPr/>
        </p:nvSpPr>
        <p:spPr>
          <a:xfrm rot="897">
            <a:off x="7528530" y="474689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592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9631854-C202-0628-31F8-F3CE00E471D8}"/>
              </a:ext>
            </a:extLst>
          </p:cNvPr>
          <p:cNvSpPr txBox="1"/>
          <p:nvPr/>
        </p:nvSpPr>
        <p:spPr>
          <a:xfrm>
            <a:off x="265915" y="913428"/>
            <a:ext cx="86037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4. </a:t>
            </a:r>
            <a:r>
              <a:rPr lang="pt-BR" sz="2000" dirty="0"/>
              <a:t>QUANTOS SÃO OS DIAS DE APRESENTAÇÃO, NO MÊS MARÇO?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COMO VOCÊS FIZERAM PARA VERIFICAR O TOTAL DE DIAS DAS APRESENTAÇÕES?</a:t>
            </a:r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98C4361E-6306-B1C5-1578-7E1905BB5DB1}"/>
              </a:ext>
            </a:extLst>
          </p:cNvPr>
          <p:cNvSpPr txBox="1">
            <a:spLocks/>
          </p:cNvSpPr>
          <p:nvPr/>
        </p:nvSpPr>
        <p:spPr>
          <a:xfrm rot="897">
            <a:off x="7550706" y="471989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DD125BF8-C232-2166-57E5-EBAE5B547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136" y="302715"/>
            <a:ext cx="424543" cy="47897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DDB6F70-7B17-6FFD-D185-71613EA8717B}"/>
              </a:ext>
            </a:extLst>
          </p:cNvPr>
          <p:cNvSpPr txBox="1"/>
          <p:nvPr/>
        </p:nvSpPr>
        <p:spPr>
          <a:xfrm>
            <a:off x="340211" y="1482814"/>
            <a:ext cx="4672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18 APRESENTAÇÕES.</a:t>
            </a:r>
          </a:p>
          <a:p>
            <a:endParaRPr lang="pt-BR" sz="2000" b="1" dirty="0"/>
          </a:p>
        </p:txBody>
      </p:sp>
      <p:sp>
        <p:nvSpPr>
          <p:cNvPr id="8" name="CaixaDeTexto 6">
            <a:extLst>
              <a:ext uri="{FF2B5EF4-FFF2-40B4-BE49-F238E27FC236}">
                <a16:creationId xmlns:a16="http://schemas.microsoft.com/office/drawing/2014/main" id="{2D01EFAD-973B-1D16-907A-B7678FD4B944}"/>
              </a:ext>
            </a:extLst>
          </p:cNvPr>
          <p:cNvSpPr txBox="1"/>
          <p:nvPr/>
        </p:nvSpPr>
        <p:spPr>
          <a:xfrm>
            <a:off x="1824115" y="190244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1A250C-5794-ED93-AB5C-AE092E91D72F}"/>
              </a:ext>
            </a:extLst>
          </p:cNvPr>
          <p:cNvSpPr txBox="1"/>
          <p:nvPr/>
        </p:nvSpPr>
        <p:spPr>
          <a:xfrm>
            <a:off x="340211" y="2952801"/>
            <a:ext cx="4608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RESPOSTA PESSOAL</a:t>
            </a:r>
          </a:p>
        </p:txBody>
      </p:sp>
    </p:spTree>
    <p:extLst>
      <p:ext uri="{BB962C8B-B14F-4D97-AF65-F5344CB8AC3E}">
        <p14:creationId xmlns:p14="http://schemas.microsoft.com/office/powerpoint/2010/main" val="94850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4EA7E4-2C1B-56FE-A56C-24E5EDBC362C}"/>
              </a:ext>
            </a:extLst>
          </p:cNvPr>
          <p:cNvSpPr txBox="1"/>
          <p:nvPr/>
        </p:nvSpPr>
        <p:spPr>
          <a:xfrm>
            <a:off x="396349" y="798233"/>
            <a:ext cx="8351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5. </a:t>
            </a:r>
            <a:r>
              <a:rPr lang="pt-BR" sz="2000" dirty="0"/>
              <a:t>RAFAELA DISSE QUE SUA TIA VAI LEVÁ-LA AO CIRCO, </a:t>
            </a:r>
          </a:p>
          <a:p>
            <a:r>
              <a:rPr lang="pt-BR" sz="2000" dirty="0"/>
              <a:t>NO DIA TREZE DE MARÇO.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CIRCULE ESTE DIA NO CALENDÁRIO.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QUE DIA DA SEMANA SERÁ?</a:t>
            </a:r>
          </a:p>
          <a:p>
            <a:r>
              <a:rPr lang="pt-BR" sz="2000" dirty="0"/>
              <a:t>_______________________________________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COMO ESCREVER ESTA DATA DE FORMA</a:t>
            </a:r>
          </a:p>
          <a:p>
            <a:r>
              <a:rPr lang="pt-BR" sz="2000" dirty="0"/>
              <a:t> REDUZIDA? ____________________________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4DCE93B-F80A-4C4A-7DED-7D4091AF9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654087"/>
              </p:ext>
            </p:extLst>
          </p:nvPr>
        </p:nvGraphicFramePr>
        <p:xfrm>
          <a:off x="6162674" y="1465965"/>
          <a:ext cx="2688181" cy="2211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598">
                  <a:extLst>
                    <a:ext uri="{9D8B030D-6E8A-4147-A177-3AD203B41FA5}">
                      <a16:colId xmlns:a16="http://schemas.microsoft.com/office/drawing/2014/main" val="1372250019"/>
                    </a:ext>
                  </a:extLst>
                </a:gridCol>
                <a:gridCol w="391122">
                  <a:extLst>
                    <a:ext uri="{9D8B030D-6E8A-4147-A177-3AD203B41FA5}">
                      <a16:colId xmlns:a16="http://schemas.microsoft.com/office/drawing/2014/main" val="2411297743"/>
                    </a:ext>
                  </a:extLst>
                </a:gridCol>
                <a:gridCol w="394017">
                  <a:extLst>
                    <a:ext uri="{9D8B030D-6E8A-4147-A177-3AD203B41FA5}">
                      <a16:colId xmlns:a16="http://schemas.microsoft.com/office/drawing/2014/main" val="393203047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23566351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111355055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1959306814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3009314134"/>
                    </a:ext>
                  </a:extLst>
                </a:gridCol>
              </a:tblGrid>
              <a:tr h="276054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1" dirty="0"/>
                        <a:t>MARÇO - 2025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04848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904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20216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73287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622513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91440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773576"/>
                  </a:ext>
                </a:extLst>
              </a:tr>
              <a:tr h="162563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66526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B7C0972E-2AEE-EC20-D5DA-BC85D6BA3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879" y="244415"/>
            <a:ext cx="687161" cy="598714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D8A00DDC-0606-3FAA-8DDF-4D4469AAF3AA}"/>
              </a:ext>
            </a:extLst>
          </p:cNvPr>
          <p:cNvSpPr txBox="1">
            <a:spLocks/>
          </p:cNvSpPr>
          <p:nvPr/>
        </p:nvSpPr>
        <p:spPr>
          <a:xfrm rot="897">
            <a:off x="7573143" y="471863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9534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4EA7E4-2C1B-56FE-A56C-24E5EDBC362C}"/>
              </a:ext>
            </a:extLst>
          </p:cNvPr>
          <p:cNvSpPr txBox="1"/>
          <p:nvPr/>
        </p:nvSpPr>
        <p:spPr>
          <a:xfrm>
            <a:off x="378061" y="990257"/>
            <a:ext cx="835130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5. </a:t>
            </a:r>
            <a:r>
              <a:rPr lang="pt-BR" sz="2000" dirty="0"/>
              <a:t>RAFAELA DISSE QUE SUA TIA VAI LEVÁ-LA AO CIRCO, </a:t>
            </a:r>
          </a:p>
          <a:p>
            <a:r>
              <a:rPr lang="pt-BR" sz="2000" dirty="0"/>
              <a:t>NO DIA TREZE DE MARÇO.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CIRCULE ESTE DIA NO CALENDÁRIO.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QUE DIA DA SEMANA SERÁ?</a:t>
            </a:r>
          </a:p>
          <a:p>
            <a:r>
              <a:rPr lang="pt-BR" sz="2000" b="1" dirty="0"/>
              <a:t>QUINTA-FEIRA</a:t>
            </a:r>
          </a:p>
          <a:p>
            <a:endParaRPr lang="pt-BR" sz="2000" dirty="0"/>
          </a:p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COMO ESCREVER ESTE DATA DE FORMA</a:t>
            </a:r>
          </a:p>
          <a:p>
            <a:r>
              <a:rPr lang="pt-BR" sz="2000" dirty="0"/>
              <a:t>REDUZIDA? </a:t>
            </a:r>
          </a:p>
          <a:p>
            <a:r>
              <a:rPr lang="pt-BR" sz="2000" b="1" dirty="0"/>
              <a:t>13/03/2025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4DCE93B-F80A-4C4A-7DED-7D4091AF9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656230"/>
              </p:ext>
            </p:extLst>
          </p:nvPr>
        </p:nvGraphicFramePr>
        <p:xfrm>
          <a:off x="6162674" y="1465965"/>
          <a:ext cx="2676525" cy="2211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598">
                  <a:extLst>
                    <a:ext uri="{9D8B030D-6E8A-4147-A177-3AD203B41FA5}">
                      <a16:colId xmlns:a16="http://schemas.microsoft.com/office/drawing/2014/main" val="1372250019"/>
                    </a:ext>
                  </a:extLst>
                </a:gridCol>
                <a:gridCol w="391122">
                  <a:extLst>
                    <a:ext uri="{9D8B030D-6E8A-4147-A177-3AD203B41FA5}">
                      <a16:colId xmlns:a16="http://schemas.microsoft.com/office/drawing/2014/main" val="2411297743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393203047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23566351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111355055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1959306814"/>
                    </a:ext>
                  </a:extLst>
                </a:gridCol>
                <a:gridCol w="382361">
                  <a:extLst>
                    <a:ext uri="{9D8B030D-6E8A-4147-A177-3AD203B41FA5}">
                      <a16:colId xmlns:a16="http://schemas.microsoft.com/office/drawing/2014/main" val="3009314134"/>
                    </a:ext>
                  </a:extLst>
                </a:gridCol>
              </a:tblGrid>
              <a:tr h="276054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1" dirty="0"/>
                        <a:t>MARÇO - 2025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04848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904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20216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73287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622513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91440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773576"/>
                  </a:ext>
                </a:extLst>
              </a:tr>
              <a:tr h="162563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2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66526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03FD1BCD-3A58-D60D-DD58-03B8504E809D}"/>
              </a:ext>
            </a:extLst>
          </p:cNvPr>
          <p:cNvSpPr txBox="1"/>
          <p:nvPr/>
        </p:nvSpPr>
        <p:spPr>
          <a:xfrm>
            <a:off x="1825861" y="170424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F3D255D-8057-8873-98CC-C4915EB73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656" y="285625"/>
            <a:ext cx="424543" cy="478972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01C9F9C2-0DC0-8CAA-8CF9-A005D91C3596}"/>
              </a:ext>
            </a:extLst>
          </p:cNvPr>
          <p:cNvSpPr/>
          <p:nvPr/>
        </p:nvSpPr>
        <p:spPr>
          <a:xfrm>
            <a:off x="7752957" y="2571750"/>
            <a:ext cx="245097" cy="26006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Google Shape;119;p17">
            <a:extLst>
              <a:ext uri="{FF2B5EF4-FFF2-40B4-BE49-F238E27FC236}">
                <a16:creationId xmlns:a16="http://schemas.microsoft.com/office/drawing/2014/main" id="{827B47AB-8667-F960-4A01-E9D4F01EBA9D}"/>
              </a:ext>
            </a:extLst>
          </p:cNvPr>
          <p:cNvSpPr txBox="1">
            <a:spLocks/>
          </p:cNvSpPr>
          <p:nvPr/>
        </p:nvSpPr>
        <p:spPr>
          <a:xfrm rot="897">
            <a:off x="7553532" y="473573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5215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BF88A10-8D93-C179-7AC8-CCF186D6F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61D0C1B-341D-D8CF-A6DB-AEC4ACE4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49" y="563727"/>
            <a:ext cx="8111337" cy="2031295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</a:rPr>
              <a:t>D. </a:t>
            </a:r>
            <a:r>
              <a:rPr lang="pt-BR" sz="2000" b="0" dirty="0"/>
              <a:t>AJUDE RAFAELA ANOTAR, EM SUA AGENDA, O HORÁRIO DA APRESENTAÇÃO DO CIRCO, QUE ELA VAI COM SUA TIA: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23154AB-2A1C-202E-8528-F48DE5CFC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6184"/>
              </p:ext>
            </p:extLst>
          </p:nvPr>
        </p:nvGraphicFramePr>
        <p:xfrm>
          <a:off x="2601706" y="1346305"/>
          <a:ext cx="3968187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4743">
                  <a:extLst>
                    <a:ext uri="{9D8B030D-6E8A-4147-A177-3AD203B41FA5}">
                      <a16:colId xmlns:a16="http://schemas.microsoft.com/office/drawing/2014/main" val="2689225443"/>
                    </a:ext>
                  </a:extLst>
                </a:gridCol>
                <a:gridCol w="3073444">
                  <a:extLst>
                    <a:ext uri="{9D8B030D-6E8A-4147-A177-3AD203B41FA5}">
                      <a16:colId xmlns:a16="http://schemas.microsoft.com/office/drawing/2014/main" val="3517216651"/>
                    </a:ext>
                  </a:extLst>
                </a:gridCol>
              </a:tblGrid>
              <a:tr h="223415"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 DE MARÇO – QUINTA 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798370"/>
                  </a:ext>
                </a:extLst>
              </a:tr>
              <a:tr h="253895">
                <a:tc>
                  <a:txBody>
                    <a:bodyPr/>
                    <a:lstStyle/>
                    <a:p>
                      <a:r>
                        <a:rPr lang="pt-BR" sz="1200" dirty="0"/>
                        <a:t>8:00</a:t>
                      </a:r>
                    </a:p>
                    <a:p>
                      <a:r>
                        <a:rPr lang="pt-BR" sz="1200" dirty="0"/>
                        <a:t>9:00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ESCOLA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989316"/>
                  </a:ext>
                </a:extLst>
              </a:tr>
              <a:tr h="269135">
                <a:tc>
                  <a:txBody>
                    <a:bodyPr/>
                    <a:lstStyle/>
                    <a:p>
                      <a:r>
                        <a:rPr lang="pt-BR" sz="1200" dirty="0"/>
                        <a:t>10</a:t>
                      </a:r>
                      <a:r>
                        <a:rPr lang="pt-BR" sz="1200" dirty="0">
                          <a:sym typeface="Wingdings" panose="05000000000000000000" pitchFamily="2" charset="2"/>
                        </a:rPr>
                        <a:t>:00</a:t>
                      </a:r>
                    </a:p>
                    <a:p>
                      <a:r>
                        <a:rPr lang="pt-BR" sz="1200" dirty="0">
                          <a:sym typeface="Wingdings" panose="05000000000000000000" pitchFamily="2" charset="2"/>
                        </a:rPr>
                        <a:t>11:00</a:t>
                      </a:r>
                      <a:endParaRPr lang="pt-BR" sz="12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ESCOLA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558824"/>
                  </a:ext>
                </a:extLst>
              </a:tr>
              <a:tr h="291995">
                <a:tc>
                  <a:txBody>
                    <a:bodyPr/>
                    <a:lstStyle/>
                    <a:p>
                      <a:r>
                        <a:rPr lang="pt-BR" sz="1200" dirty="0"/>
                        <a:t>12:00</a:t>
                      </a:r>
                    </a:p>
                    <a:p>
                      <a:r>
                        <a:rPr lang="pt-BR" sz="1200" dirty="0"/>
                        <a:t>13:00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ALMOÇO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618620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r>
                        <a:rPr lang="pt-BR" sz="1200" dirty="0"/>
                        <a:t>14:00        </a:t>
                      </a:r>
                    </a:p>
                    <a:p>
                      <a:r>
                        <a:rPr lang="pt-BR" sz="1200" dirty="0"/>
                        <a:t>15:00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959784"/>
                  </a:ext>
                </a:extLst>
              </a:tr>
              <a:tr h="261515">
                <a:tc>
                  <a:txBody>
                    <a:bodyPr/>
                    <a:lstStyle/>
                    <a:p>
                      <a:r>
                        <a:rPr lang="pt-BR" sz="1200" dirty="0"/>
                        <a:t>16:00</a:t>
                      </a:r>
                    </a:p>
                    <a:p>
                      <a:r>
                        <a:rPr lang="pt-BR" sz="1200" dirty="0"/>
                        <a:t>17:00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ESCOLINHA DE FUTEBOL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822795"/>
                  </a:ext>
                </a:extLst>
              </a:tr>
              <a:tr h="185315">
                <a:tc>
                  <a:txBody>
                    <a:bodyPr/>
                    <a:lstStyle/>
                    <a:p>
                      <a:r>
                        <a:rPr lang="pt-BR" sz="1200" dirty="0"/>
                        <a:t>18:00</a:t>
                      </a:r>
                    </a:p>
                    <a:p>
                      <a:r>
                        <a:rPr lang="pt-BR" sz="1200" dirty="0"/>
                        <a:t>19:00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                                                                            </a:t>
                      </a:r>
                      <a:endParaRPr lang="pt-BR" sz="1400" b="1" dirty="0"/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8012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200" dirty="0"/>
                        <a:t>20:00</a:t>
                      </a:r>
                    </a:p>
                    <a:p>
                      <a:r>
                        <a:rPr lang="pt-BR" sz="1200" dirty="0"/>
                        <a:t>21:00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433393"/>
                  </a:ext>
                </a:extLst>
              </a:tr>
            </a:tbl>
          </a:graphicData>
        </a:graphic>
      </p:graphicFrame>
      <p:pic>
        <p:nvPicPr>
          <p:cNvPr id="7" name="Google Shape;273;p24">
            <a:extLst>
              <a:ext uri="{FF2B5EF4-FFF2-40B4-BE49-F238E27FC236}">
                <a16:creationId xmlns:a16="http://schemas.microsoft.com/office/drawing/2014/main" id="{8F52E810-FB97-3E71-C1BB-92CA1EB88E6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1777" y="249687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7613C7B8-01EC-0705-779E-6C2B5DFDDF63}"/>
              </a:ext>
            </a:extLst>
          </p:cNvPr>
          <p:cNvSpPr txBox="1">
            <a:spLocks/>
          </p:cNvSpPr>
          <p:nvPr/>
        </p:nvSpPr>
        <p:spPr>
          <a:xfrm rot="897">
            <a:off x="7553532" y="473573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2849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BF88A10-8D93-C179-7AC8-CCF186D6F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61D0C1B-341D-D8CF-A6DB-AEC4ACE4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49" y="563727"/>
            <a:ext cx="8111337" cy="2031295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</a:rPr>
              <a:t>D. </a:t>
            </a:r>
            <a:r>
              <a:rPr lang="pt-BR" sz="2000" b="0" dirty="0"/>
              <a:t>AJUDE RAFAELA ANOTAR, EM SUA AGENDA, O HORÁRIO DA APRESENTAÇÃO DO CIRCO, QUE ELA VAI COM SUA TIA: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23154AB-2A1C-202E-8528-F48DE5CFC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302016"/>
              </p:ext>
            </p:extLst>
          </p:nvPr>
        </p:nvGraphicFramePr>
        <p:xfrm>
          <a:off x="2601706" y="1346305"/>
          <a:ext cx="3968187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4743">
                  <a:extLst>
                    <a:ext uri="{9D8B030D-6E8A-4147-A177-3AD203B41FA5}">
                      <a16:colId xmlns:a16="http://schemas.microsoft.com/office/drawing/2014/main" val="2689225443"/>
                    </a:ext>
                  </a:extLst>
                </a:gridCol>
                <a:gridCol w="3073444">
                  <a:extLst>
                    <a:ext uri="{9D8B030D-6E8A-4147-A177-3AD203B41FA5}">
                      <a16:colId xmlns:a16="http://schemas.microsoft.com/office/drawing/2014/main" val="3517216651"/>
                    </a:ext>
                  </a:extLst>
                </a:gridCol>
              </a:tblGrid>
              <a:tr h="223415"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 DE MARÇO – QUINTA FEIRA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798370"/>
                  </a:ext>
                </a:extLst>
              </a:tr>
              <a:tr h="253895">
                <a:tc>
                  <a:txBody>
                    <a:bodyPr/>
                    <a:lstStyle/>
                    <a:p>
                      <a:r>
                        <a:rPr lang="pt-BR" sz="1200" dirty="0"/>
                        <a:t>8:00</a:t>
                      </a:r>
                    </a:p>
                    <a:p>
                      <a:r>
                        <a:rPr lang="pt-BR" sz="1200" dirty="0"/>
                        <a:t>9:00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ESCOLA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989316"/>
                  </a:ext>
                </a:extLst>
              </a:tr>
              <a:tr h="269135">
                <a:tc>
                  <a:txBody>
                    <a:bodyPr/>
                    <a:lstStyle/>
                    <a:p>
                      <a:r>
                        <a:rPr lang="pt-BR" sz="1200" dirty="0"/>
                        <a:t>10</a:t>
                      </a:r>
                      <a:r>
                        <a:rPr lang="pt-BR" sz="1200" dirty="0">
                          <a:sym typeface="Wingdings" panose="05000000000000000000" pitchFamily="2" charset="2"/>
                        </a:rPr>
                        <a:t>:00</a:t>
                      </a:r>
                    </a:p>
                    <a:p>
                      <a:r>
                        <a:rPr lang="pt-BR" sz="1200" dirty="0">
                          <a:sym typeface="Wingdings" panose="05000000000000000000" pitchFamily="2" charset="2"/>
                        </a:rPr>
                        <a:t>11:00</a:t>
                      </a:r>
                      <a:endParaRPr lang="pt-BR" sz="12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ESCOLA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558824"/>
                  </a:ext>
                </a:extLst>
              </a:tr>
              <a:tr h="291995">
                <a:tc>
                  <a:txBody>
                    <a:bodyPr/>
                    <a:lstStyle/>
                    <a:p>
                      <a:r>
                        <a:rPr lang="pt-BR" sz="1200" dirty="0"/>
                        <a:t>12:00</a:t>
                      </a:r>
                    </a:p>
                    <a:p>
                      <a:r>
                        <a:rPr lang="pt-BR" sz="1200" dirty="0"/>
                        <a:t>13:00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ALMOÇO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618620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r>
                        <a:rPr lang="pt-BR" sz="1200" dirty="0"/>
                        <a:t>14:00        </a:t>
                      </a:r>
                    </a:p>
                    <a:p>
                      <a:r>
                        <a:rPr lang="pt-BR" sz="1200" dirty="0"/>
                        <a:t>15:00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959784"/>
                  </a:ext>
                </a:extLst>
              </a:tr>
              <a:tr h="261515">
                <a:tc>
                  <a:txBody>
                    <a:bodyPr/>
                    <a:lstStyle/>
                    <a:p>
                      <a:r>
                        <a:rPr lang="pt-BR" sz="1200" dirty="0"/>
                        <a:t>16:00</a:t>
                      </a:r>
                    </a:p>
                    <a:p>
                      <a:r>
                        <a:rPr lang="pt-BR" sz="1200" dirty="0"/>
                        <a:t>17:00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ESCOLINHA DE FUTEBOL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822795"/>
                  </a:ext>
                </a:extLst>
              </a:tr>
              <a:tr h="185315">
                <a:tc>
                  <a:txBody>
                    <a:bodyPr/>
                    <a:lstStyle/>
                    <a:p>
                      <a:r>
                        <a:rPr lang="pt-BR" sz="1200" dirty="0"/>
                        <a:t>18:00</a:t>
                      </a:r>
                    </a:p>
                    <a:p>
                      <a:r>
                        <a:rPr lang="pt-BR" sz="1200" dirty="0"/>
                        <a:t>19:00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b="1" dirty="0"/>
                        <a:t>APRESENTAÇÃO DO CIRCO                                                                    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8012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200" dirty="0"/>
                        <a:t>20:00</a:t>
                      </a:r>
                    </a:p>
                    <a:p>
                      <a:r>
                        <a:rPr lang="pt-BR" sz="1200" dirty="0"/>
                        <a:t>21:00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433393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5193D649-AB32-AD71-2A8F-A5EAEF9E0D5C}"/>
              </a:ext>
            </a:extLst>
          </p:cNvPr>
          <p:cNvSpPr txBox="1"/>
          <p:nvPr/>
        </p:nvSpPr>
        <p:spPr>
          <a:xfrm>
            <a:off x="1800120" y="160734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8088F93-4651-CB40-AFAA-BBAB8E3F7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878" y="324241"/>
            <a:ext cx="424543" cy="478972"/>
          </a:xfrm>
          <a:prstGeom prst="rect">
            <a:avLst/>
          </a:prstGeom>
        </p:spPr>
      </p:pic>
      <p:sp>
        <p:nvSpPr>
          <p:cNvPr id="8" name="Google Shape;119;p17">
            <a:extLst>
              <a:ext uri="{FF2B5EF4-FFF2-40B4-BE49-F238E27FC236}">
                <a16:creationId xmlns:a16="http://schemas.microsoft.com/office/drawing/2014/main" id="{32748FD8-EBA5-0FAF-6AAA-212CC9C82191}"/>
              </a:ext>
            </a:extLst>
          </p:cNvPr>
          <p:cNvSpPr txBox="1">
            <a:spLocks/>
          </p:cNvSpPr>
          <p:nvPr/>
        </p:nvSpPr>
        <p:spPr>
          <a:xfrm rot="897">
            <a:off x="7553532" y="473573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486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B8B21AF-3BAE-6759-7C69-E243C1D3C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5882" y="280263"/>
            <a:ext cx="566058" cy="504826"/>
          </a:xfrm>
          <a:prstGeom prst="rect">
            <a:avLst/>
          </a:prstGeom>
        </p:spPr>
      </p:pic>
      <p:graphicFrame>
        <p:nvGraphicFramePr>
          <p:cNvPr id="8" name="Tabela 5">
            <a:extLst>
              <a:ext uri="{FF2B5EF4-FFF2-40B4-BE49-F238E27FC236}">
                <a16:creationId xmlns:a16="http://schemas.microsoft.com/office/drawing/2014/main" id="{7C0D81BD-0E48-D740-D0CF-34632D1EA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251588"/>
              </p:ext>
            </p:extLst>
          </p:nvPr>
        </p:nvGraphicFramePr>
        <p:xfrm>
          <a:off x="340211" y="1921618"/>
          <a:ext cx="3190219" cy="292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301">
                  <a:extLst>
                    <a:ext uri="{9D8B030D-6E8A-4147-A177-3AD203B41FA5}">
                      <a16:colId xmlns:a16="http://schemas.microsoft.com/office/drawing/2014/main" val="1372250019"/>
                    </a:ext>
                  </a:extLst>
                </a:gridCol>
                <a:gridCol w="466188">
                  <a:extLst>
                    <a:ext uri="{9D8B030D-6E8A-4147-A177-3AD203B41FA5}">
                      <a16:colId xmlns:a16="http://schemas.microsoft.com/office/drawing/2014/main" val="2411297743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393203047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23566351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111355055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1959306814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3009314134"/>
                    </a:ext>
                  </a:extLst>
                </a:gridCol>
              </a:tblGrid>
              <a:tr h="276054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b="1" dirty="0"/>
                        <a:t>MARÇO - 2025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04848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904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20216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73287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622513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91440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773576"/>
                  </a:ext>
                </a:extLst>
              </a:tr>
              <a:tr h="162563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66526"/>
                  </a:ext>
                </a:extLst>
              </a:tr>
            </a:tbl>
          </a:graphicData>
        </a:graphic>
      </p:graphicFrame>
      <p:sp>
        <p:nvSpPr>
          <p:cNvPr id="9" name="CaixaDeTexto 3">
            <a:extLst>
              <a:ext uri="{FF2B5EF4-FFF2-40B4-BE49-F238E27FC236}">
                <a16:creationId xmlns:a16="http://schemas.microsoft.com/office/drawing/2014/main" id="{7820A6F5-89C0-88AF-52A0-B46B31C7D2D1}"/>
              </a:ext>
            </a:extLst>
          </p:cNvPr>
          <p:cNvSpPr txBox="1"/>
          <p:nvPr/>
        </p:nvSpPr>
        <p:spPr>
          <a:xfrm>
            <a:off x="183457" y="699593"/>
            <a:ext cx="85722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VEJA A CONVERSA DE RAFAELA COM SUA TIA:“SE HOJE É DIA 2 DE MARÇO, FALTAM 11 DIAS PARA IRMOS AO CIRCO”.</a:t>
            </a:r>
          </a:p>
          <a:p>
            <a:r>
              <a:rPr lang="pt-BR" sz="2000" dirty="0"/>
              <a:t>CONFIRA, NO CALENDÁRIO A CONTA QUE ELA FEZ.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EE9B410-BB89-1892-98FA-85F8B3866420}"/>
              </a:ext>
            </a:extLst>
          </p:cNvPr>
          <p:cNvSpPr/>
          <p:nvPr/>
        </p:nvSpPr>
        <p:spPr>
          <a:xfrm>
            <a:off x="2217498" y="3384658"/>
            <a:ext cx="328022" cy="3319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131873-0F21-9A19-5373-1F7CF9E30033}"/>
              </a:ext>
            </a:extLst>
          </p:cNvPr>
          <p:cNvSpPr txBox="1"/>
          <p:nvPr/>
        </p:nvSpPr>
        <p:spPr>
          <a:xfrm>
            <a:off x="3602911" y="3835618"/>
            <a:ext cx="52008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VOCÊ CONCORDA COM ELA?</a:t>
            </a:r>
          </a:p>
          <a:p>
            <a:r>
              <a:rPr lang="pt-BR" sz="2000" dirty="0"/>
              <a:t>(</a:t>
            </a:r>
            <a:r>
              <a:rPr lang="pt-BR" sz="2000" b="1" dirty="0"/>
              <a:t>  </a:t>
            </a:r>
            <a:r>
              <a:rPr lang="pt-BR" sz="2000" dirty="0"/>
              <a:t>)  SIM</a:t>
            </a:r>
          </a:p>
          <a:p>
            <a:r>
              <a:rPr lang="pt-BR" sz="2000" dirty="0"/>
              <a:t>(  )  NÃO</a:t>
            </a:r>
          </a:p>
        </p:txBody>
      </p:sp>
    </p:spTree>
    <p:extLst>
      <p:ext uri="{BB962C8B-B14F-4D97-AF65-F5344CB8AC3E}">
        <p14:creationId xmlns:p14="http://schemas.microsoft.com/office/powerpoint/2010/main" val="668814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graphicFrame>
        <p:nvGraphicFramePr>
          <p:cNvPr id="8" name="Tabela 5">
            <a:extLst>
              <a:ext uri="{FF2B5EF4-FFF2-40B4-BE49-F238E27FC236}">
                <a16:creationId xmlns:a16="http://schemas.microsoft.com/office/drawing/2014/main" id="{7C0D81BD-0E48-D740-D0CF-34632D1EAD25}"/>
              </a:ext>
            </a:extLst>
          </p:cNvPr>
          <p:cNvGraphicFramePr>
            <a:graphicFrameLocks noGrp="1"/>
          </p:cNvGraphicFramePr>
          <p:nvPr/>
        </p:nvGraphicFramePr>
        <p:xfrm>
          <a:off x="340211" y="1921618"/>
          <a:ext cx="3190219" cy="292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301">
                  <a:extLst>
                    <a:ext uri="{9D8B030D-6E8A-4147-A177-3AD203B41FA5}">
                      <a16:colId xmlns:a16="http://schemas.microsoft.com/office/drawing/2014/main" val="1372250019"/>
                    </a:ext>
                  </a:extLst>
                </a:gridCol>
                <a:gridCol w="466188">
                  <a:extLst>
                    <a:ext uri="{9D8B030D-6E8A-4147-A177-3AD203B41FA5}">
                      <a16:colId xmlns:a16="http://schemas.microsoft.com/office/drawing/2014/main" val="2411297743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393203047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23566351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111355055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1959306814"/>
                    </a:ext>
                  </a:extLst>
                </a:gridCol>
                <a:gridCol w="455746">
                  <a:extLst>
                    <a:ext uri="{9D8B030D-6E8A-4147-A177-3AD203B41FA5}">
                      <a16:colId xmlns:a16="http://schemas.microsoft.com/office/drawing/2014/main" val="3009314134"/>
                    </a:ext>
                  </a:extLst>
                </a:gridCol>
              </a:tblGrid>
              <a:tr h="276054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b="1" dirty="0"/>
                        <a:t>MARÇO - 2025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04848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904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20216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73287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622513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91440"/>
                  </a:ext>
                </a:extLst>
              </a:tr>
              <a:tr h="276866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773576"/>
                  </a:ext>
                </a:extLst>
              </a:tr>
              <a:tr h="162563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66526"/>
                  </a:ext>
                </a:extLst>
              </a:tr>
            </a:tbl>
          </a:graphicData>
        </a:graphic>
      </p:graphicFrame>
      <p:sp>
        <p:nvSpPr>
          <p:cNvPr id="9" name="CaixaDeTexto 3">
            <a:extLst>
              <a:ext uri="{FF2B5EF4-FFF2-40B4-BE49-F238E27FC236}">
                <a16:creationId xmlns:a16="http://schemas.microsoft.com/office/drawing/2014/main" id="{7820A6F5-89C0-88AF-52A0-B46B31C7D2D1}"/>
              </a:ext>
            </a:extLst>
          </p:cNvPr>
          <p:cNvSpPr txBox="1"/>
          <p:nvPr/>
        </p:nvSpPr>
        <p:spPr>
          <a:xfrm>
            <a:off x="183457" y="699593"/>
            <a:ext cx="85722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VEJA A CONVERSA DE RAFAELA COM SUA TIA:“SE HOJE É DIA 2 DE MARÇO, FALTAM 11 DIAS PARA IRMOS AO CIRCO”.</a:t>
            </a:r>
          </a:p>
          <a:p>
            <a:r>
              <a:rPr lang="pt-BR" sz="2000" dirty="0"/>
              <a:t>CONFIRA, NO CALENDÁRIO A CONTA QUE ELA FEZ.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EE9B410-BB89-1892-98FA-85F8B3866420}"/>
              </a:ext>
            </a:extLst>
          </p:cNvPr>
          <p:cNvSpPr/>
          <p:nvPr/>
        </p:nvSpPr>
        <p:spPr>
          <a:xfrm>
            <a:off x="2217498" y="3384658"/>
            <a:ext cx="328022" cy="3319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131873-0F21-9A19-5373-1F7CF9E30033}"/>
              </a:ext>
            </a:extLst>
          </p:cNvPr>
          <p:cNvSpPr txBox="1"/>
          <p:nvPr/>
        </p:nvSpPr>
        <p:spPr>
          <a:xfrm>
            <a:off x="3602911" y="3835618"/>
            <a:ext cx="52008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VOCÊ CONCORDA COM ELA?</a:t>
            </a:r>
          </a:p>
          <a:p>
            <a:r>
              <a:rPr lang="pt-BR" sz="2000" dirty="0"/>
              <a:t>(</a:t>
            </a:r>
            <a:r>
              <a:rPr lang="pt-BR" sz="2000" b="1" dirty="0"/>
              <a:t>X</a:t>
            </a:r>
            <a:r>
              <a:rPr lang="pt-BR" sz="2000" dirty="0"/>
              <a:t>)  SIM</a:t>
            </a:r>
          </a:p>
          <a:p>
            <a:r>
              <a:rPr lang="pt-BR" sz="2000" dirty="0"/>
              <a:t>(  )  NÃO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F7E5360-ED1E-5BCB-7EB6-C846E2FEA50D}"/>
              </a:ext>
            </a:extLst>
          </p:cNvPr>
          <p:cNvSpPr txBox="1"/>
          <p:nvPr/>
        </p:nvSpPr>
        <p:spPr>
          <a:xfrm>
            <a:off x="1809647" y="164890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B12757-239B-49A1-CDB8-A7F007131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656" y="285625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5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endParaRPr lang="pt-BR" dirty="0"/>
          </a:p>
          <a:p>
            <a:pPr marL="342900" indent="-342900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0A33F4-F82F-B046-19D7-6A726C28CAC2}"/>
              </a:ext>
            </a:extLst>
          </p:cNvPr>
          <p:cNvSpPr txBox="1"/>
          <p:nvPr/>
        </p:nvSpPr>
        <p:spPr>
          <a:xfrm>
            <a:off x="419498" y="762508"/>
            <a:ext cx="3576430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indent="-3556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USO DO CALENDÁRIO PARA REGISTRO CONVENCIONAL DE DATA DE EVENTOS.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922E15D-16A1-F16A-D9C2-50B6699A4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2705" y="762508"/>
            <a:ext cx="4581295" cy="4470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dirty="0"/>
              <a:t>OBSERVAR UM CALENDÁRIO ANUAL PARA COMPREENDER SUAS CARACTERÍSTICAS E RECONHECER ESSE INSTRUMENTO COMO UM MARCADOR TEMPORAL;</a:t>
            </a:r>
          </a:p>
          <a:p>
            <a:pPr>
              <a:spcAft>
                <a:spcPts val="1200"/>
              </a:spcAft>
            </a:pPr>
            <a:r>
              <a:rPr lang="pt-BR" dirty="0"/>
              <a:t>UTILIZAR O CALENDÁRIO COMO MARCADOR DE TEMPO PARA PLANEJAMENTOS E ORGANIZAÇÃO DE AGENDA.</a:t>
            </a:r>
          </a:p>
          <a:p>
            <a:pPr marL="101600" indent="0">
              <a:spcAft>
                <a:spcPts val="1200"/>
              </a:spcAft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CB2862E-E718-20FF-ED5F-BCBEF95473D4}"/>
              </a:ext>
            </a:extLst>
          </p:cNvPr>
          <p:cNvSpPr txBox="1"/>
          <p:nvPr/>
        </p:nvSpPr>
        <p:spPr>
          <a:xfrm>
            <a:off x="3385839" y="1099173"/>
            <a:ext cx="5406467" cy="334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indent="-3556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600"/>
              </a:spcAft>
            </a:pPr>
            <a:r>
              <a:rPr lang="pt-BR" dirty="0"/>
              <a:t>OBSERVAMOS UM CALENDÁRIO ANUAL, COMPREENDEMOS SUAS CARACTERÍSTICAS E RECONHECEMOS ESSE INSTRUMENTO COMO UM MARCADOR TEMPORAL;</a:t>
            </a:r>
          </a:p>
          <a:p>
            <a:pPr>
              <a:spcAft>
                <a:spcPts val="600"/>
              </a:spcAft>
            </a:pPr>
            <a:r>
              <a:rPr lang="pt-BR" dirty="0"/>
              <a:t>UTILIZAMOS O CALENDÁRIO COMO MARCADOR DE TEMPO PARA PLANEJAMENTOS E ORGANIZAÇÃO DE AGENDA.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65;p42">
            <a:extLst>
              <a:ext uri="{FF2B5EF4-FFF2-40B4-BE49-F238E27FC236}">
                <a16:creationId xmlns:a16="http://schemas.microsoft.com/office/drawing/2014/main" id="{615DF648-792C-AC9D-FA81-9AE9F7F2A6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0500" y="742061"/>
            <a:ext cx="8296275" cy="195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7620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LEMOV, Doug. </a:t>
            </a:r>
            <a:r>
              <a:rPr lang="pt-BR" sz="16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Aula Nota 10 3.0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: 63 técnicas para melhorar a gestão da sala de aula. Porto Alegre: Penso, 2023.</a:t>
            </a:r>
          </a:p>
          <a:p>
            <a:pPr marL="7620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6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Currículo Paulista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, 2019.</a:t>
            </a:r>
          </a:p>
          <a:p>
            <a:pPr marL="7620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2º Ano - Matemática – Caderno 1 / Organização de Joan </a:t>
            </a:r>
            <a:r>
              <a:rPr lang="pt-BR" sz="1600" kern="100" dirty="0" err="1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Edesson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de Oliveira, </a:t>
            </a:r>
            <a:r>
              <a:rPr lang="pt-BR" sz="1600" kern="100" dirty="0" err="1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Jocelaine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Regina Duarte Rossi. – Sobral: </a:t>
            </a:r>
            <a:r>
              <a:rPr lang="pt-BR" sz="1600" kern="100" dirty="0" err="1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Lyceum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– Consultoria Educacional Ltda., 2021. (Caderno de Atividades, 1)</a:t>
            </a:r>
          </a:p>
        </p:txBody>
      </p:sp>
    </p:spTree>
    <p:extLst>
      <p:ext uri="{BB962C8B-B14F-4D97-AF65-F5344CB8AC3E}">
        <p14:creationId xmlns:p14="http://schemas.microsoft.com/office/powerpoint/2010/main" val="1927206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13AC51-27D7-0AFB-E8AA-3035314A0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050" y="639000"/>
            <a:ext cx="8295900" cy="3865500"/>
          </a:xfrm>
        </p:spPr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5D1AE2B-2D9F-BF4F-3AAE-0119CF8526D3}"/>
              </a:ext>
            </a:extLst>
          </p:cNvPr>
          <p:cNvSpPr txBox="1"/>
          <p:nvPr/>
        </p:nvSpPr>
        <p:spPr>
          <a:xfrm>
            <a:off x="662076" y="650679"/>
            <a:ext cx="72804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Lista de </a:t>
            </a:r>
            <a:r>
              <a:rPr lang="pt-BR" sz="1600" b="1" dirty="0">
                <a:latin typeface="+mj-lt"/>
              </a:rPr>
              <a:t>i</a:t>
            </a: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magens e vídeos</a:t>
            </a:r>
            <a:endParaRPr lang="pt-BR" sz="1600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Slide </a:t>
            </a:r>
            <a:r>
              <a:rPr lang="pt-BR" sz="1600" b="1" dirty="0">
                <a:latin typeface="+mj-lt"/>
              </a:rPr>
              <a:t>1 – </a:t>
            </a:r>
            <a:r>
              <a:rPr lang="pt-BR" sz="1600" dirty="0">
                <a:latin typeface="+mj-lt"/>
              </a:rPr>
              <a:t>Imagem de capa: SEDUC</a:t>
            </a:r>
          </a:p>
          <a:p>
            <a:pPr>
              <a:spcAft>
                <a:spcPts val="600"/>
              </a:spcAft>
            </a:pP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Slide </a:t>
            </a:r>
            <a:r>
              <a:rPr lang="pt-BR" sz="1600" b="1" dirty="0">
                <a:latin typeface="+mj-lt"/>
              </a:rPr>
              <a:t>4, 5 e 6 – © </a:t>
            </a:r>
            <a:r>
              <a:rPr lang="pt-BR" sz="1600" dirty="0">
                <a:latin typeface="+mj-lt"/>
              </a:rPr>
              <a:t>Getty Images. </a:t>
            </a:r>
            <a:endParaRPr lang="pt-BR" sz="1600" b="1" dirty="0"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3845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4F7DAF2-E092-0914-77A5-81F34689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29073"/>
            <a:ext cx="8192370" cy="584745"/>
          </a:xfrm>
        </p:spPr>
        <p:txBody>
          <a:bodyPr/>
          <a:lstStyle/>
          <a:p>
            <a:r>
              <a:rPr lang="pt-BR" sz="2600" dirty="0"/>
              <a:t>      CONVERSE COM A TURMA</a:t>
            </a:r>
          </a:p>
        </p:txBody>
      </p:sp>
      <p:sp>
        <p:nvSpPr>
          <p:cNvPr id="7" name="Google Shape;116;p17">
            <a:extLst>
              <a:ext uri="{FF2B5EF4-FFF2-40B4-BE49-F238E27FC236}">
                <a16:creationId xmlns:a16="http://schemas.microsoft.com/office/drawing/2014/main" id="{02014725-2F05-DD1F-194F-3FB17A65B4E9}"/>
              </a:ext>
            </a:extLst>
          </p:cNvPr>
          <p:cNvSpPr txBox="1"/>
          <p:nvPr/>
        </p:nvSpPr>
        <p:spPr>
          <a:xfrm>
            <a:off x="5830900" y="227900"/>
            <a:ext cx="3130219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  <a:latin typeface="+mn-lt"/>
                <a:ea typeface="Lato"/>
                <a:cs typeface="Lato"/>
                <a:sym typeface="Lato"/>
              </a:rPr>
              <a:t> HÁBITOS DE </a:t>
            </a:r>
            <a:r>
              <a:rPr lang="pt-BR" sz="1600" b="1" i="0" u="none" strike="noStrike" cap="none" dirty="0">
                <a:solidFill>
                  <a:schemeClr val="dk1"/>
                </a:solidFill>
                <a:latin typeface="+mn-lt"/>
                <a:ea typeface="Lato"/>
                <a:cs typeface="Lato"/>
                <a:sym typeface="Lato"/>
              </a:rPr>
              <a:t>DISCUSSÃO</a:t>
            </a:r>
            <a:endParaRPr sz="1600" b="1" i="0" u="none" strike="noStrike" cap="none" dirty="0">
              <a:solidFill>
                <a:schemeClr val="dk1"/>
              </a:solidFill>
              <a:latin typeface="+mn-lt"/>
              <a:ea typeface="Lato"/>
              <a:cs typeface="Lato"/>
              <a:sym typeface="Lato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523B1187-1D44-E9ED-1C0B-BB10001C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843517"/>
              </p:ext>
            </p:extLst>
          </p:nvPr>
        </p:nvGraphicFramePr>
        <p:xfrm>
          <a:off x="2661314" y="4085827"/>
          <a:ext cx="3821371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371">
                  <a:extLst>
                    <a:ext uri="{9D8B030D-6E8A-4147-A177-3AD203B41FA5}">
                      <a16:colId xmlns:a16="http://schemas.microsoft.com/office/drawing/2014/main" val="15661336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400" b="0" dirty="0">
                          <a:solidFill>
                            <a:schemeClr val="tx1"/>
                          </a:solidFill>
                        </a:rPr>
                        <a:t>______/______/______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275931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CE96AD3A-017C-626D-9484-9BBA445EA64D}"/>
              </a:ext>
            </a:extLst>
          </p:cNvPr>
          <p:cNvSpPr txBox="1"/>
          <p:nvPr/>
        </p:nvSpPr>
        <p:spPr>
          <a:xfrm>
            <a:off x="434340" y="1934214"/>
            <a:ext cx="8275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0838" indent="-342900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QUEM TEM UMA AGENDA? O QUE REGISTRAMOS NELA?</a:t>
            </a:r>
          </a:p>
          <a:p>
            <a:pPr marL="7938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pt-BR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50838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QUE DIA DA SEMANA E DO MÊS É HOJE?</a:t>
            </a:r>
          </a:p>
          <a:p>
            <a:pPr marL="7938">
              <a:buClr>
                <a:srgbClr val="7030A0"/>
              </a:buClr>
            </a:pPr>
            <a:endParaRPr lang="pt-BR" sz="2000" dirty="0">
              <a:latin typeface="Arial" panose="020B0604020202020204" pitchFamily="34" charset="0"/>
            </a:endParaRPr>
          </a:p>
          <a:p>
            <a:pPr marL="350838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QUE DIA DA SEMANA E DO MÊS SERÁ DAQUI A 10 DIAS?</a:t>
            </a:r>
            <a:endParaRPr lang="pt-BR" sz="2000" b="0" dirty="0">
              <a:effectLst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53DBEDB-DB35-DEF6-F499-FAA43F044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60" y="829073"/>
            <a:ext cx="480333" cy="491218"/>
          </a:xfrm>
          <a:prstGeom prst="rect">
            <a:avLst/>
          </a:prstGeom>
        </p:spPr>
      </p:pic>
      <p:pic>
        <p:nvPicPr>
          <p:cNvPr id="10" name="Google Shape;117;p17">
            <a:extLst>
              <a:ext uri="{FF2B5EF4-FFF2-40B4-BE49-F238E27FC236}">
                <a16:creationId xmlns:a16="http://schemas.microsoft.com/office/drawing/2014/main" id="{A133919C-F9CA-3E83-17F6-91B2888B5C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3680" y="195188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357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3">
            <a:extLst>
              <a:ext uri="{FF2B5EF4-FFF2-40B4-BE49-F238E27FC236}">
                <a16:creationId xmlns:a16="http://schemas.microsoft.com/office/drawing/2014/main" id="{00B503AD-2EF5-EA92-68D4-EDB0DA006BE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-60000">
            <a:off x="131875" y="179443"/>
            <a:ext cx="1790168" cy="367500"/>
          </a:xfrm>
        </p:spPr>
        <p:txBody>
          <a:bodyPr/>
          <a:lstStyle/>
          <a:p>
            <a:pPr algn="ctr"/>
            <a:r>
              <a:rPr lang="pt-BR" dirty="0"/>
              <a:t>VIVENCIANDO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A2DD02C-771D-39C5-95F2-A7164B39012C}"/>
              </a:ext>
            </a:extLst>
          </p:cNvPr>
          <p:cNvSpPr txBox="1"/>
          <p:nvPr/>
        </p:nvSpPr>
        <p:spPr>
          <a:xfrm>
            <a:off x="251667" y="801979"/>
            <a:ext cx="521294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dirty="0"/>
              <a:t>CIRCULE NO CALENDÁRIO:</a:t>
            </a: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 MÊS E O DIA EM QUE ESTAMOS.</a:t>
            </a:r>
            <a:endParaRPr lang="pt-BR" sz="2000" dirty="0"/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QUAL DIA DE SEU ANIVERSÁRIO?</a:t>
            </a:r>
          </a:p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QUAL MÊS VOCÊ NASCEU?</a:t>
            </a:r>
          </a:p>
        </p:txBody>
      </p:sp>
      <p:pic>
        <p:nvPicPr>
          <p:cNvPr id="5" name="Imagem 4" descr="Calendário&#10;&#10;Descrição gerada automaticamente">
            <a:extLst>
              <a:ext uri="{FF2B5EF4-FFF2-40B4-BE49-F238E27FC236}">
                <a16:creationId xmlns:a16="http://schemas.microsoft.com/office/drawing/2014/main" id="{6A3E5CFD-DE50-7040-9BC7-EBB66A8200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6" t="9184" r="3224" b="8971"/>
          <a:stretch/>
        </p:blipFill>
        <p:spPr>
          <a:xfrm>
            <a:off x="5332096" y="257900"/>
            <a:ext cx="3527853" cy="465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3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lagem: Vertical 9">
            <a:extLst>
              <a:ext uri="{FF2B5EF4-FFF2-40B4-BE49-F238E27FC236}">
                <a16:creationId xmlns:a16="http://schemas.microsoft.com/office/drawing/2014/main" id="{DFC00705-C320-425E-B9EF-DA615C935157}"/>
              </a:ext>
            </a:extLst>
          </p:cNvPr>
          <p:cNvSpPr/>
          <p:nvPr/>
        </p:nvSpPr>
        <p:spPr>
          <a:xfrm>
            <a:off x="373091" y="1449749"/>
            <a:ext cx="4789415" cy="3147690"/>
          </a:xfrm>
          <a:prstGeom prst="verticalScroll">
            <a:avLst/>
          </a:prstGeom>
          <a:solidFill>
            <a:schemeClr val="tx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60DBDBA-61A5-8B10-2F90-02E7B7606B83}"/>
              </a:ext>
            </a:extLst>
          </p:cNvPr>
          <p:cNvSpPr txBox="1"/>
          <p:nvPr/>
        </p:nvSpPr>
        <p:spPr>
          <a:xfrm>
            <a:off x="373091" y="573916"/>
            <a:ext cx="8299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UM GRANDE CIRCO FARÁ MUITAS APRESENTAÇÕES NA NOSSA CIDADE. VAMOS VER A SUA PROGRAMAÇÃO?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1AF016-6600-56F8-6CC6-37E473118025}"/>
              </a:ext>
            </a:extLst>
          </p:cNvPr>
          <p:cNvSpPr txBox="1"/>
          <p:nvPr/>
        </p:nvSpPr>
        <p:spPr>
          <a:xfrm>
            <a:off x="706910" y="2082401"/>
            <a:ext cx="445559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b="1" dirty="0"/>
              <a:t>APRESENTAÇÕES NO MÊS DE MARÇO: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b="1" dirty="0"/>
              <a:t>QUINTAS-FEIRAS: 19 HORAS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b="1" dirty="0"/>
              <a:t>SEXTAS-FEIRAS: 19 HORAS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b="1" dirty="0"/>
              <a:t>SÁBADOS: 15HORAS E 19 HORAS</a:t>
            </a:r>
          </a:p>
          <a:p>
            <a:pPr>
              <a:lnSpc>
                <a:spcPct val="150000"/>
              </a:lnSpc>
            </a:pPr>
            <a:r>
              <a:rPr lang="pt-BR" sz="1600" b="1" dirty="0"/>
              <a:t>DOMINGOS: 15 HORAS E 19 HORAS</a:t>
            </a:r>
          </a:p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8E4AD6E-EF34-79FB-50FB-7DB6DCEB3CFB}"/>
              </a:ext>
            </a:extLst>
          </p:cNvPr>
          <p:cNvSpPr txBox="1"/>
          <p:nvPr/>
        </p:nvSpPr>
        <p:spPr>
          <a:xfrm>
            <a:off x="1050313" y="1456750"/>
            <a:ext cx="376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/>
              <a:t>CIRCO SÓ TEM ALEGRIA</a:t>
            </a:r>
          </a:p>
        </p:txBody>
      </p:sp>
      <p:sp>
        <p:nvSpPr>
          <p:cNvPr id="14" name="Google Shape;119;p17">
            <a:extLst>
              <a:ext uri="{FF2B5EF4-FFF2-40B4-BE49-F238E27FC236}">
                <a16:creationId xmlns:a16="http://schemas.microsoft.com/office/drawing/2014/main" id="{1DA1AFA6-76E9-2F48-13EF-4DB9E8301A87}"/>
              </a:ext>
            </a:extLst>
          </p:cNvPr>
          <p:cNvSpPr txBox="1">
            <a:spLocks/>
          </p:cNvSpPr>
          <p:nvPr/>
        </p:nvSpPr>
        <p:spPr>
          <a:xfrm rot="897">
            <a:off x="7573143" y="478050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16" name="Picture 15" descr="A red and white striped tent&#10;&#10;Description automatically generated">
            <a:extLst>
              <a:ext uri="{FF2B5EF4-FFF2-40B4-BE49-F238E27FC236}">
                <a16:creationId xmlns:a16="http://schemas.microsoft.com/office/drawing/2014/main" id="{F1BCA170-296B-4557-1AC2-8BBE3FF951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133"/>
          <a:stretch/>
        </p:blipFill>
        <p:spPr>
          <a:xfrm>
            <a:off x="4895026" y="2346960"/>
            <a:ext cx="3989208" cy="21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0" y="542201"/>
            <a:ext cx="8346589" cy="801267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241B6F0-D575-47E8-DBD1-4FE83C2E7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099681"/>
              </p:ext>
            </p:extLst>
          </p:nvPr>
        </p:nvGraphicFramePr>
        <p:xfrm>
          <a:off x="1957024" y="1320809"/>
          <a:ext cx="5229952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0014">
                  <a:extLst>
                    <a:ext uri="{9D8B030D-6E8A-4147-A177-3AD203B41FA5}">
                      <a16:colId xmlns:a16="http://schemas.microsoft.com/office/drawing/2014/main" val="2936168590"/>
                    </a:ext>
                  </a:extLst>
                </a:gridCol>
                <a:gridCol w="764258">
                  <a:extLst>
                    <a:ext uri="{9D8B030D-6E8A-4147-A177-3AD203B41FA5}">
                      <a16:colId xmlns:a16="http://schemas.microsoft.com/office/drawing/2014/main" val="4124613862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390685766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1611682675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3198060229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2401619068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4161217277"/>
                    </a:ext>
                  </a:extLst>
                </a:gridCol>
              </a:tblGrid>
              <a:tr h="313996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000" b="1" dirty="0"/>
                        <a:t>MARÇO - 2025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18312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631028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199223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02234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243649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4544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848598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934230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C805AD9F-1F6B-61EC-A803-D24F1C220CA8}"/>
              </a:ext>
            </a:extLst>
          </p:cNvPr>
          <p:cNvSpPr txBox="1"/>
          <p:nvPr/>
        </p:nvSpPr>
        <p:spPr>
          <a:xfrm>
            <a:off x="212193" y="761034"/>
            <a:ext cx="8602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/>
              <a:t>CIRCULE OS DIAS DE APRESENTAÇÕES DO CIRCO NA CIDADE.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070606A-F379-F6F4-5504-4A0FDD553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310" y="242844"/>
            <a:ext cx="687161" cy="598714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D5CAAFFC-2E61-3C45-05D9-6C22BD14BC46}"/>
              </a:ext>
            </a:extLst>
          </p:cNvPr>
          <p:cNvSpPr txBox="1">
            <a:spLocks/>
          </p:cNvSpPr>
          <p:nvPr/>
        </p:nvSpPr>
        <p:spPr>
          <a:xfrm rot="897">
            <a:off x="7596004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4845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0" y="542201"/>
            <a:ext cx="8346589" cy="801267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241B6F0-D575-47E8-DBD1-4FE83C2E7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152270"/>
              </p:ext>
            </p:extLst>
          </p:nvPr>
        </p:nvGraphicFramePr>
        <p:xfrm>
          <a:off x="2096678" y="1343468"/>
          <a:ext cx="5229952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0014">
                  <a:extLst>
                    <a:ext uri="{9D8B030D-6E8A-4147-A177-3AD203B41FA5}">
                      <a16:colId xmlns:a16="http://schemas.microsoft.com/office/drawing/2014/main" val="2936168590"/>
                    </a:ext>
                  </a:extLst>
                </a:gridCol>
                <a:gridCol w="764258">
                  <a:extLst>
                    <a:ext uri="{9D8B030D-6E8A-4147-A177-3AD203B41FA5}">
                      <a16:colId xmlns:a16="http://schemas.microsoft.com/office/drawing/2014/main" val="4124613862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390685766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1611682675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3198060229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2401619068"/>
                    </a:ext>
                  </a:extLst>
                </a:gridCol>
                <a:gridCol w="747136">
                  <a:extLst>
                    <a:ext uri="{9D8B030D-6E8A-4147-A177-3AD203B41FA5}">
                      <a16:colId xmlns:a16="http://schemas.microsoft.com/office/drawing/2014/main" val="4161217277"/>
                    </a:ext>
                  </a:extLst>
                </a:gridCol>
              </a:tblGrid>
              <a:tr h="313996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000" b="1" dirty="0"/>
                        <a:t>MARÇO - 2025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18312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D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T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Q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631028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endParaRPr lang="pt-BR" sz="2000" b="1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199223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102234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243649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19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4544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23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24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27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29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848598"/>
                  </a:ext>
                </a:extLst>
              </a:tr>
              <a:tr h="31399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30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31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1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934230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C805AD9F-1F6B-61EC-A803-D24F1C220CA8}"/>
              </a:ext>
            </a:extLst>
          </p:cNvPr>
          <p:cNvSpPr txBox="1"/>
          <p:nvPr/>
        </p:nvSpPr>
        <p:spPr>
          <a:xfrm>
            <a:off x="175617" y="805487"/>
            <a:ext cx="851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/>
              <a:t>CIRCULE OS DIAS DE APRESENTAÇÕES DO CIRCO NA CIDADE.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D9948A5-77C7-C11C-ABA9-6FABA3367DB9}"/>
              </a:ext>
            </a:extLst>
          </p:cNvPr>
          <p:cNvSpPr txBox="1"/>
          <p:nvPr/>
        </p:nvSpPr>
        <p:spPr>
          <a:xfrm>
            <a:off x="1798320" y="181161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1FCB0A6-E026-03BD-B110-019BD522B9EA}"/>
              </a:ext>
            </a:extLst>
          </p:cNvPr>
          <p:cNvSpPr/>
          <p:nvPr/>
        </p:nvSpPr>
        <p:spPr>
          <a:xfrm>
            <a:off x="5245584" y="3372864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0E764D9-DD25-089E-DCB7-DAE91E7658C5}"/>
              </a:ext>
            </a:extLst>
          </p:cNvPr>
          <p:cNvSpPr/>
          <p:nvPr/>
        </p:nvSpPr>
        <p:spPr>
          <a:xfrm>
            <a:off x="2312670" y="3376590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34C13546-82F6-F7F1-7FA6-79B5FDA8E44C}"/>
              </a:ext>
            </a:extLst>
          </p:cNvPr>
          <p:cNvSpPr/>
          <p:nvPr/>
        </p:nvSpPr>
        <p:spPr>
          <a:xfrm>
            <a:off x="2289810" y="3747753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856CD68F-ADF3-4607-995E-59A866167186}"/>
              </a:ext>
            </a:extLst>
          </p:cNvPr>
          <p:cNvSpPr/>
          <p:nvPr/>
        </p:nvSpPr>
        <p:spPr>
          <a:xfrm>
            <a:off x="2289810" y="4169956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C38C407-2897-CDB7-10E8-93648E3890CD}"/>
              </a:ext>
            </a:extLst>
          </p:cNvPr>
          <p:cNvSpPr/>
          <p:nvPr/>
        </p:nvSpPr>
        <p:spPr>
          <a:xfrm>
            <a:off x="6745407" y="3765166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732694E-1CA1-2208-9595-E42BCCEAF0EB}"/>
              </a:ext>
            </a:extLst>
          </p:cNvPr>
          <p:cNvSpPr/>
          <p:nvPr/>
        </p:nvSpPr>
        <p:spPr>
          <a:xfrm>
            <a:off x="6010078" y="3774079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3E4D432-47C5-CF1B-13E4-898EBAFE9A56}"/>
              </a:ext>
            </a:extLst>
          </p:cNvPr>
          <p:cNvSpPr/>
          <p:nvPr/>
        </p:nvSpPr>
        <p:spPr>
          <a:xfrm>
            <a:off x="5274945" y="3774079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D5CBDEA6-D05B-093A-296C-3A7E9B8D0BC6}"/>
              </a:ext>
            </a:extLst>
          </p:cNvPr>
          <p:cNvSpPr/>
          <p:nvPr/>
        </p:nvSpPr>
        <p:spPr>
          <a:xfrm>
            <a:off x="6745997" y="2200932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346F28A-2281-6E9E-6C16-B1D7C779E03F}"/>
              </a:ext>
            </a:extLst>
          </p:cNvPr>
          <p:cNvSpPr/>
          <p:nvPr/>
        </p:nvSpPr>
        <p:spPr>
          <a:xfrm>
            <a:off x="2289810" y="2560396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4CD83345-5928-CDB5-70A8-CB293A485463}"/>
              </a:ext>
            </a:extLst>
          </p:cNvPr>
          <p:cNvSpPr/>
          <p:nvPr/>
        </p:nvSpPr>
        <p:spPr>
          <a:xfrm>
            <a:off x="6010078" y="2542492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FC8234C-6409-544C-5494-BDDF97B70DD7}"/>
              </a:ext>
            </a:extLst>
          </p:cNvPr>
          <p:cNvSpPr/>
          <p:nvPr/>
        </p:nvSpPr>
        <p:spPr>
          <a:xfrm>
            <a:off x="2289810" y="2981943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A2642DD3-A350-ECD6-BDCE-5D48EC78381A}"/>
              </a:ext>
            </a:extLst>
          </p:cNvPr>
          <p:cNvSpPr/>
          <p:nvPr/>
        </p:nvSpPr>
        <p:spPr>
          <a:xfrm>
            <a:off x="6786726" y="2957445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482F0C6-F106-AE43-1618-CC898C9E7205}"/>
              </a:ext>
            </a:extLst>
          </p:cNvPr>
          <p:cNvSpPr/>
          <p:nvPr/>
        </p:nvSpPr>
        <p:spPr>
          <a:xfrm>
            <a:off x="6010078" y="2981943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DF210200-AD37-F8B3-D487-BA99B10D8B45}"/>
              </a:ext>
            </a:extLst>
          </p:cNvPr>
          <p:cNvSpPr/>
          <p:nvPr/>
        </p:nvSpPr>
        <p:spPr>
          <a:xfrm>
            <a:off x="5265685" y="3003210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AD4D3ACE-3B4B-B57D-98AD-DBA47675F395}"/>
              </a:ext>
            </a:extLst>
          </p:cNvPr>
          <p:cNvSpPr/>
          <p:nvPr/>
        </p:nvSpPr>
        <p:spPr>
          <a:xfrm>
            <a:off x="5268444" y="2609516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52BBCCF5-7EC1-9B2E-9737-28359E14F788}"/>
              </a:ext>
            </a:extLst>
          </p:cNvPr>
          <p:cNvSpPr/>
          <p:nvPr/>
        </p:nvSpPr>
        <p:spPr>
          <a:xfrm>
            <a:off x="6761119" y="3351597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255DEBE-6202-B9A5-956C-CC5930F3550F}"/>
              </a:ext>
            </a:extLst>
          </p:cNvPr>
          <p:cNvSpPr/>
          <p:nvPr/>
        </p:nvSpPr>
        <p:spPr>
          <a:xfrm>
            <a:off x="6021312" y="3351597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6AB446C5-48A8-6783-CE54-3B1D913B4A9F}"/>
              </a:ext>
            </a:extLst>
          </p:cNvPr>
          <p:cNvSpPr/>
          <p:nvPr/>
        </p:nvSpPr>
        <p:spPr>
          <a:xfrm>
            <a:off x="6745407" y="2587791"/>
            <a:ext cx="377190" cy="2971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Google Shape;119;p17">
            <a:extLst>
              <a:ext uri="{FF2B5EF4-FFF2-40B4-BE49-F238E27FC236}">
                <a16:creationId xmlns:a16="http://schemas.microsoft.com/office/drawing/2014/main" id="{D4E65F44-7BB3-3570-E0EA-536FF319B118}"/>
              </a:ext>
            </a:extLst>
          </p:cNvPr>
          <p:cNvSpPr txBox="1">
            <a:spLocks/>
          </p:cNvSpPr>
          <p:nvPr/>
        </p:nvSpPr>
        <p:spPr>
          <a:xfrm rot="897">
            <a:off x="7557904" y="477373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5" name="Imagem 12">
            <a:extLst>
              <a:ext uri="{FF2B5EF4-FFF2-40B4-BE49-F238E27FC236}">
                <a16:creationId xmlns:a16="http://schemas.microsoft.com/office/drawing/2014/main" id="{52339D5B-3815-CFA6-DE21-B0851F22B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656" y="285625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643" y="651929"/>
            <a:ext cx="8152279" cy="886549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5D9218F8-DA44-A86C-307D-D7CA3A134899}"/>
              </a:ext>
            </a:extLst>
          </p:cNvPr>
          <p:cNvSpPr txBox="1">
            <a:spLocks/>
          </p:cNvSpPr>
          <p:nvPr/>
        </p:nvSpPr>
        <p:spPr>
          <a:xfrm rot="897">
            <a:off x="7537710" y="470737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95801A-F218-B223-4B46-3939F40A767B}"/>
              </a:ext>
            </a:extLst>
          </p:cNvPr>
          <p:cNvSpPr txBox="1"/>
          <p:nvPr/>
        </p:nvSpPr>
        <p:spPr>
          <a:xfrm>
            <a:off x="281691" y="641985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2. </a:t>
            </a:r>
            <a:r>
              <a:rPr lang="pt-BR" sz="2000" dirty="0"/>
              <a:t>RESPONDA ÀS QUESTÕES: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97F7D8B-9E74-8AA9-BA86-493BB5C6ACC4}"/>
              </a:ext>
            </a:extLst>
          </p:cNvPr>
          <p:cNvSpPr txBox="1"/>
          <p:nvPr/>
        </p:nvSpPr>
        <p:spPr>
          <a:xfrm>
            <a:off x="281691" y="1069513"/>
            <a:ext cx="8601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ESCREVA OS DIAS DA SEMANA EM QUE O CIRCO FAZ APRESENTAÇÕES:</a:t>
            </a:r>
          </a:p>
          <a:p>
            <a:r>
              <a:rPr lang="pt-BR" sz="2000" dirty="0"/>
              <a:t>___________________________________________________________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1750217-7D56-EFD7-A5AC-98CC4F2A00D9}"/>
              </a:ext>
            </a:extLst>
          </p:cNvPr>
          <p:cNvSpPr txBox="1"/>
          <p:nvPr/>
        </p:nvSpPr>
        <p:spPr>
          <a:xfrm>
            <a:off x="311836" y="2098102"/>
            <a:ext cx="852736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QUAIS SÃO OS DIAS DA SEMANA EM QUE O CIRCO NÃO FAZ APRESENTAÇÕES?</a:t>
            </a:r>
          </a:p>
          <a:p>
            <a:endParaRPr lang="pt-BR" dirty="0"/>
          </a:p>
          <a:p>
            <a:r>
              <a:rPr lang="pt-BR" dirty="0"/>
              <a:t>____________________________________________________________________________________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525BC3F-A34B-8A5D-481A-A1100D68716B}"/>
              </a:ext>
            </a:extLst>
          </p:cNvPr>
          <p:cNvSpPr txBox="1"/>
          <p:nvPr/>
        </p:nvSpPr>
        <p:spPr>
          <a:xfrm>
            <a:off x="281691" y="3249801"/>
            <a:ext cx="8747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ESCREVA, EM SENTENÇA MATEMÁTICA, O TOTAL DE DIAS QUE  NÃO TEM APRESENTAÇÃO, ADICIONE OS DIAS QUE TEM APRESENTAÇÃO E VEJA O RESULTADO.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4E9EBB3F-8F3E-AB7E-6526-B4455A5892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523749"/>
              </p:ext>
            </p:extLst>
          </p:nvPr>
        </p:nvGraphicFramePr>
        <p:xfrm>
          <a:off x="1706594" y="4381183"/>
          <a:ext cx="5474376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74376">
                  <a:extLst>
                    <a:ext uri="{9D8B030D-6E8A-4147-A177-3AD203B41FA5}">
                      <a16:colId xmlns:a16="http://schemas.microsoft.com/office/drawing/2014/main" val="335613934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r>
                        <a:rPr lang="pt-BR" sz="2400" b="0" dirty="0">
                          <a:solidFill>
                            <a:schemeClr val="tx1"/>
                          </a:solidFill>
                        </a:rPr>
                        <a:t>  _______ + ________= ________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175467"/>
                  </a:ext>
                </a:extLst>
              </a:tr>
            </a:tbl>
          </a:graphicData>
        </a:graphic>
      </p:graphicFrame>
      <p:pic>
        <p:nvPicPr>
          <p:cNvPr id="13" name="Imagem 12">
            <a:extLst>
              <a:ext uri="{FF2B5EF4-FFF2-40B4-BE49-F238E27FC236}">
                <a16:creationId xmlns:a16="http://schemas.microsoft.com/office/drawing/2014/main" id="{9A7CDAAC-A7AB-8095-925A-DEB5C1135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279" y="255680"/>
            <a:ext cx="651783" cy="4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02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643" y="651929"/>
            <a:ext cx="8152279" cy="886549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695801A-F218-B223-4B46-3939F40A767B}"/>
              </a:ext>
            </a:extLst>
          </p:cNvPr>
          <p:cNvSpPr txBox="1"/>
          <p:nvPr/>
        </p:nvSpPr>
        <p:spPr>
          <a:xfrm>
            <a:off x="281691" y="641985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2. </a:t>
            </a:r>
            <a:r>
              <a:rPr lang="pt-BR" sz="2000" dirty="0"/>
              <a:t>RESPONDA ÀS QUESTÕES: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97F7D8B-9E74-8AA9-BA86-493BB5C6ACC4}"/>
              </a:ext>
            </a:extLst>
          </p:cNvPr>
          <p:cNvSpPr txBox="1"/>
          <p:nvPr/>
        </p:nvSpPr>
        <p:spPr>
          <a:xfrm>
            <a:off x="281691" y="1069513"/>
            <a:ext cx="856970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ESCREVA OS DIAS DA SEMANA EM QUE O CIRCO FAZ APRESENTAÇÕES:</a:t>
            </a:r>
          </a:p>
          <a:p>
            <a:endParaRPr lang="pt-BR" sz="20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1750217-7D56-EFD7-A5AC-98CC4F2A00D9}"/>
              </a:ext>
            </a:extLst>
          </p:cNvPr>
          <p:cNvSpPr txBox="1"/>
          <p:nvPr/>
        </p:nvSpPr>
        <p:spPr>
          <a:xfrm>
            <a:off x="311836" y="2171254"/>
            <a:ext cx="852736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QUAIS SÃO OS DIAS DA SEMANA EM QUE O CIRCO NÃO FAZ APRESENTAÇÕES?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525BC3F-A34B-8A5D-481A-A1100D68716B}"/>
              </a:ext>
            </a:extLst>
          </p:cNvPr>
          <p:cNvSpPr txBox="1"/>
          <p:nvPr/>
        </p:nvSpPr>
        <p:spPr>
          <a:xfrm>
            <a:off x="281691" y="3266063"/>
            <a:ext cx="87476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ESCREVA, EM SENTENÇA MATEMÁTICA, O TOTAL DE DIAS QUE  NÃO TEM APRESENTAÇÃO, ADICIONE OS DIAS QUE TEM APRESENTAÇÃO E VEJA O RESULTADO.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3" name="Imagem 12">
            <a:extLst>
              <a:ext uri="{FF2B5EF4-FFF2-40B4-BE49-F238E27FC236}">
                <a16:creationId xmlns:a16="http://schemas.microsoft.com/office/drawing/2014/main" id="{D227A95D-6DC5-7C1E-07B1-C0445C788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656" y="285625"/>
            <a:ext cx="424543" cy="4789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328588-D245-EDE9-0063-F13FC49AA322}"/>
              </a:ext>
            </a:extLst>
          </p:cNvPr>
          <p:cNvSpPr txBox="1"/>
          <p:nvPr/>
        </p:nvSpPr>
        <p:spPr>
          <a:xfrm>
            <a:off x="304801" y="2865953"/>
            <a:ext cx="7589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SEGUNDA-FEIRA, TERÇA-FEIRA E QUARTA-FEIRA.</a:t>
            </a:r>
            <a:endParaRPr lang="en-BR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E81965-D6D7-CD7C-4451-8C10554D2F38}"/>
              </a:ext>
            </a:extLst>
          </p:cNvPr>
          <p:cNvSpPr txBox="1"/>
          <p:nvPr/>
        </p:nvSpPr>
        <p:spPr>
          <a:xfrm>
            <a:off x="281691" y="1738533"/>
            <a:ext cx="7589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QUINTA-FEIRA ,SEXTA-FEIRA, SÁBADO E DOMINGO.</a:t>
            </a:r>
            <a:endParaRPr lang="en-BR" sz="2000" dirty="0"/>
          </a:p>
        </p:txBody>
      </p:sp>
      <p:sp>
        <p:nvSpPr>
          <p:cNvPr id="12" name="Google Shape;119;p17">
            <a:extLst>
              <a:ext uri="{FF2B5EF4-FFF2-40B4-BE49-F238E27FC236}">
                <a16:creationId xmlns:a16="http://schemas.microsoft.com/office/drawing/2014/main" id="{6DBE679C-B15C-6A56-4A0B-6A92999C5B75}"/>
              </a:ext>
            </a:extLst>
          </p:cNvPr>
          <p:cNvSpPr txBox="1">
            <a:spLocks/>
          </p:cNvSpPr>
          <p:nvPr/>
        </p:nvSpPr>
        <p:spPr>
          <a:xfrm rot="897">
            <a:off x="7550284" y="471686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14" name="Tabela 10">
            <a:extLst>
              <a:ext uri="{FF2B5EF4-FFF2-40B4-BE49-F238E27FC236}">
                <a16:creationId xmlns:a16="http://schemas.microsoft.com/office/drawing/2014/main" id="{1E744BC2-36B4-78F6-3031-335A0C6C2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933422"/>
              </p:ext>
            </p:extLst>
          </p:nvPr>
        </p:nvGraphicFramePr>
        <p:xfrm>
          <a:off x="3471270" y="4328413"/>
          <a:ext cx="2368516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8516">
                  <a:extLst>
                    <a:ext uri="{9D8B030D-6E8A-4147-A177-3AD203B41FA5}">
                      <a16:colId xmlns:a16="http://schemas.microsoft.com/office/drawing/2014/main" val="3356139341"/>
                    </a:ext>
                  </a:extLst>
                </a:gridCol>
              </a:tblGrid>
              <a:tr h="412685">
                <a:tc>
                  <a:txBody>
                    <a:bodyPr/>
                    <a:lstStyle/>
                    <a:p>
                      <a:r>
                        <a:rPr lang="pt-BR" sz="2400" b="1" dirty="0">
                          <a:solidFill>
                            <a:schemeClr val="tx1"/>
                          </a:solidFill>
                        </a:rPr>
                        <a:t>  4 + 3 = 7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175467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9BFBB424-80A1-124C-3577-503C273B8616}"/>
              </a:ext>
            </a:extLst>
          </p:cNvPr>
          <p:cNvSpPr txBox="1"/>
          <p:nvPr/>
        </p:nvSpPr>
        <p:spPr>
          <a:xfrm>
            <a:off x="1798320" y="181161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353034621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5575FF-68EC-434D-AB94-9A3949939E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B36FDA-E39D-40D6-A9EE-BE91552E2D9F}"/>
</file>

<file path=customXml/itemProps3.xml><?xml version="1.0" encoding="utf-8"?>
<ds:datastoreItem xmlns:ds="http://schemas.openxmlformats.org/officeDocument/2006/customXml" ds:itemID="{3A388AC4-068D-4B39-939B-1BE674489F3B}">
  <ds:schemaRefs>
    <ds:schemaRef ds:uri="http://schemas.microsoft.com/office/2006/metadata/properties"/>
    <ds:schemaRef ds:uri="http://schemas.microsoft.com/office/infopath/2007/PartnerControls"/>
    <ds:schemaRef ds:uri="8df6c129-bb82-47a1-992e-9cb160171cc9"/>
    <ds:schemaRef ds:uri="ea1b7b51-7113-41d5-b42d-e3d894b4bbb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2980</TotalTime>
  <Words>1866</Words>
  <Application>Microsoft Office PowerPoint</Application>
  <PresentationFormat>Apresentação na tela (16:9)</PresentationFormat>
  <Paragraphs>462</Paragraphs>
  <Slides>23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Lato</vt:lpstr>
      <vt:lpstr>Grandstander SemiBold</vt:lpstr>
      <vt:lpstr>Grandstander</vt:lpstr>
      <vt:lpstr>Wingdings</vt:lpstr>
      <vt:lpstr>Arial</vt:lpstr>
      <vt:lpstr>Grandstander Medium</vt:lpstr>
      <vt:lpstr>Simple Light</vt:lpstr>
      <vt:lpstr>Apresentação do PowerPoint</vt:lpstr>
      <vt:lpstr>Apresentação do PowerPoint</vt:lpstr>
      <vt:lpstr>      CONVERSE COM A TURMA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D. AJUDE RAFAELA ANOTAR, EM SUA AGENDA, O HORÁRIO DA APRESENTAÇÃO DO CIRCO, QUE ELA VAI COM SUA TIA:</vt:lpstr>
      <vt:lpstr>D. AJUDE RAFAELA ANOTAR, EM SUA AGENDA, O HORÁRIO DA APRESENTAÇÃO DO CIRCO, QUE ELA VAI COM SUA TIA: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Sandra</dc:creator>
  <cp:lastModifiedBy>Viviane Da Costa Batista Pereira</cp:lastModifiedBy>
  <cp:revision>32</cp:revision>
  <dcterms:modified xsi:type="dcterms:W3CDTF">2024-11-22T19:40:58Z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</Properties>
</file>