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4"/>
  </p:sldMasterIdLst>
  <p:notesMasterIdLst>
    <p:notesMasterId r:id="rId28"/>
  </p:notesMasterIdLst>
  <p:sldIdLst>
    <p:sldId id="256" r:id="rId5"/>
    <p:sldId id="257" r:id="rId6"/>
    <p:sldId id="264" r:id="rId7"/>
    <p:sldId id="268" r:id="rId8"/>
    <p:sldId id="296" r:id="rId9"/>
    <p:sldId id="297" r:id="rId10"/>
    <p:sldId id="298" r:id="rId11"/>
    <p:sldId id="311" r:id="rId12"/>
    <p:sldId id="302" r:id="rId13"/>
    <p:sldId id="312" r:id="rId14"/>
    <p:sldId id="301" r:id="rId15"/>
    <p:sldId id="304" r:id="rId16"/>
    <p:sldId id="305" r:id="rId17"/>
    <p:sldId id="300" r:id="rId18"/>
    <p:sldId id="313" r:id="rId19"/>
    <p:sldId id="306" r:id="rId20"/>
    <p:sldId id="310" r:id="rId21"/>
    <p:sldId id="308" r:id="rId22"/>
    <p:sldId id="314" r:id="rId23"/>
    <p:sldId id="288" r:id="rId24"/>
    <p:sldId id="280" r:id="rId25"/>
    <p:sldId id="281" r:id="rId26"/>
    <p:sldId id="259" r:id="rId27"/>
  </p:sldIdLst>
  <p:sldSz cx="9144000" cy="5143500" type="screen16x9"/>
  <p:notesSz cx="6858000" cy="9144000"/>
  <p:embeddedFontLst>
    <p:embeddedFont>
      <p:font typeface="Grandstander" pitchFamily="2" charset="0"/>
      <p:regular r:id="rId29"/>
      <p:bold r:id="rId30"/>
      <p:italic r:id="rId31"/>
      <p:boldItalic r:id="rId32"/>
    </p:embeddedFont>
    <p:embeddedFont>
      <p:font typeface="Grandstander Medium" pitchFamily="2" charset="0"/>
      <p:regular r:id="rId33"/>
      <p:bold r:id="rId34"/>
      <p:italic r:id="rId35"/>
      <p:boldItalic r:id="rId36"/>
    </p:embeddedFont>
    <p:embeddedFont>
      <p:font typeface="Grandstander SemiBold" pitchFamily="2" charset="0"/>
      <p:regular r:id="rId37"/>
      <p:bold r:id="rId38"/>
      <p:italic r:id="rId39"/>
      <p:boldItalic r:id="rId40"/>
    </p:embeddedFont>
    <p:embeddedFont>
      <p:font typeface="Lato" panose="020F0502020204030203" pitchFamily="34" charset="0"/>
      <p:regular r:id="rId41"/>
      <p:bold r:id="rId42"/>
      <p:italic r:id="rId43"/>
      <p:boldItalic r:id="rId44"/>
    </p:embeddedFont>
    <p:embeddedFont>
      <p:font typeface="Verdana" panose="020B0604030504040204"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hYoyX2dQEPd3CuaBX33QJFH6TXM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ISE ONCKEN" initials="DO"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enhum Estilo, Grade de Tabe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81" autoAdjust="0"/>
    <p:restoredTop sz="73735" autoAdjust="0"/>
  </p:normalViewPr>
  <p:slideViewPr>
    <p:cSldViewPr snapToGrid="0">
      <p:cViewPr varScale="1">
        <p:scale>
          <a:sx n="104" d="100"/>
          <a:sy n="104" d="100"/>
        </p:scale>
        <p:origin x="1698" y="9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1.fntdata"/><Relationship Id="rId21" Type="http://schemas.openxmlformats.org/officeDocument/2006/relationships/slide" Target="slides/slide17.xml"/><Relationship Id="rId34" Type="http://schemas.openxmlformats.org/officeDocument/2006/relationships/font" Target="fonts/font6.fntdata"/><Relationship Id="rId42" Type="http://schemas.openxmlformats.org/officeDocument/2006/relationships/font" Target="fonts/font14.fntdata"/><Relationship Id="rId47" Type="http://schemas.openxmlformats.org/officeDocument/2006/relationships/font" Target="fonts/font19.fntdata"/><Relationship Id="rId50" Type="http://schemas.openxmlformats.org/officeDocument/2006/relationships/commentAuthors" Target="commentAuthors.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font" Target="fonts/font17.fntdata"/><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3.fntdata"/><Relationship Id="rId44" Type="http://schemas.openxmlformats.org/officeDocument/2006/relationships/font" Target="fonts/font16.fntdata"/><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font" Target="fonts/font15.fntdata"/><Relationship Id="rId48" Type="http://schemas.openxmlformats.org/officeDocument/2006/relationships/font" Target="fonts/font20.fntdata"/><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font" Target="fonts/font18.fntdata"/><Relationship Id="rId20" Type="http://schemas.openxmlformats.org/officeDocument/2006/relationships/slide" Target="slides/slide16.xml"/><Relationship Id="rId41" Type="http://schemas.openxmlformats.org/officeDocument/2006/relationships/font" Target="fonts/font13.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36" Type="http://schemas.openxmlformats.org/officeDocument/2006/relationships/font" Target="fonts/font8.fntdata"/><Relationship Id="rId49"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viane Da Costa Batista Pereira" userId="b305db61-b707-4b19-b05e-6db442671656" providerId="ADAL" clId="{86FBC46A-DE84-4755-ABA4-DA87829345C6}"/>
    <pc:docChg chg="custSel modSld">
      <pc:chgData name="Viviane Da Costa Batista Pereira" userId="b305db61-b707-4b19-b05e-6db442671656" providerId="ADAL" clId="{86FBC46A-DE84-4755-ABA4-DA87829345C6}" dt="2024-11-25T13:31:59.498" v="57" actId="20577"/>
      <pc:docMkLst>
        <pc:docMk/>
      </pc:docMkLst>
      <pc:sldChg chg="modSp mod">
        <pc:chgData name="Viviane Da Costa Batista Pereira" userId="b305db61-b707-4b19-b05e-6db442671656" providerId="ADAL" clId="{86FBC46A-DE84-4755-ABA4-DA87829345C6}" dt="2024-11-25T13:26:52.843" v="0" actId="122"/>
        <pc:sldMkLst>
          <pc:docMk/>
          <pc:sldMk cId="3254036869" sldId="268"/>
        </pc:sldMkLst>
        <pc:spChg chg="mod">
          <ac:chgData name="Viviane Da Costa Batista Pereira" userId="b305db61-b707-4b19-b05e-6db442671656" providerId="ADAL" clId="{86FBC46A-DE84-4755-ABA4-DA87829345C6}" dt="2024-11-25T13:26:52.843" v="0" actId="122"/>
          <ac:spMkLst>
            <pc:docMk/>
            <pc:sldMk cId="3254036869" sldId="268"/>
            <ac:spMk id="22" creationId="{0C0A0A15-08A5-5609-3AE8-861E89030A18}"/>
          </ac:spMkLst>
        </pc:spChg>
      </pc:sldChg>
      <pc:sldChg chg="modNotesTx">
        <pc:chgData name="Viviane Da Costa Batista Pereira" userId="b305db61-b707-4b19-b05e-6db442671656" providerId="ADAL" clId="{86FBC46A-DE84-4755-ABA4-DA87829345C6}" dt="2024-11-25T13:29:36.079" v="43" actId="20577"/>
        <pc:sldMkLst>
          <pc:docMk/>
          <pc:sldMk cId="1434486046" sldId="298"/>
        </pc:sldMkLst>
      </pc:sldChg>
      <pc:sldChg chg="modSp mod">
        <pc:chgData name="Viviane Da Costa Batista Pereira" userId="b305db61-b707-4b19-b05e-6db442671656" providerId="ADAL" clId="{86FBC46A-DE84-4755-ABA4-DA87829345C6}" dt="2024-11-25T13:31:59.498" v="57" actId="20577"/>
        <pc:sldMkLst>
          <pc:docMk/>
          <pc:sldMk cId="2775602285" sldId="305"/>
        </pc:sldMkLst>
        <pc:spChg chg="mod">
          <ac:chgData name="Viviane Da Costa Batista Pereira" userId="b305db61-b707-4b19-b05e-6db442671656" providerId="ADAL" clId="{86FBC46A-DE84-4755-ABA4-DA87829345C6}" dt="2024-11-25T13:31:48.964" v="49" actId="20577"/>
          <ac:spMkLst>
            <pc:docMk/>
            <pc:sldMk cId="2775602285" sldId="305"/>
            <ac:spMk id="4" creationId="{D3B5A494-0B29-E533-1ECE-73B44C927D33}"/>
          </ac:spMkLst>
        </pc:spChg>
        <pc:spChg chg="mod">
          <ac:chgData name="Viviane Da Costa Batista Pereira" userId="b305db61-b707-4b19-b05e-6db442671656" providerId="ADAL" clId="{86FBC46A-DE84-4755-ABA4-DA87829345C6}" dt="2024-11-25T13:31:51.700" v="51" actId="20577"/>
          <ac:spMkLst>
            <pc:docMk/>
            <pc:sldMk cId="2775602285" sldId="305"/>
            <ac:spMk id="5" creationId="{3B6C3AB7-9F3D-EAD6-0E04-ABB527741F82}"/>
          </ac:spMkLst>
        </pc:spChg>
        <pc:spChg chg="mod">
          <ac:chgData name="Viviane Da Costa Batista Pereira" userId="b305db61-b707-4b19-b05e-6db442671656" providerId="ADAL" clId="{86FBC46A-DE84-4755-ABA4-DA87829345C6}" dt="2024-11-25T13:31:54.412" v="53" actId="20577"/>
          <ac:spMkLst>
            <pc:docMk/>
            <pc:sldMk cId="2775602285" sldId="305"/>
            <ac:spMk id="6" creationId="{AD55A26B-5218-E85D-18A0-DD1D20778B6F}"/>
          </ac:spMkLst>
        </pc:spChg>
        <pc:spChg chg="mod">
          <ac:chgData name="Viviane Da Costa Batista Pereira" userId="b305db61-b707-4b19-b05e-6db442671656" providerId="ADAL" clId="{86FBC46A-DE84-4755-ABA4-DA87829345C6}" dt="2024-11-25T13:31:59.498" v="57" actId="20577"/>
          <ac:spMkLst>
            <pc:docMk/>
            <pc:sldMk cId="2775602285" sldId="305"/>
            <ac:spMk id="7" creationId="{229DB323-53B6-D07C-AF92-D358BE3465F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64155081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gettyimages.com.br/detail/ilustra%C3%A7%C3%A3o/kid-explain-to-friend-ilustra%C3%A7%C3%A3o-royalty-free/1278749319?phrase=2+CRIAN%C3%87AS&amp;adppopup=true"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gettyimages.com.br/detail/ilustra%C3%A7%C3%A3o/calculator-icon-ilustra%C3%A7%C3%A3o-royalty-free/1000600468?phrase=calculadora++&amp;adppopup=true" TargetMode="External"/><Relationship Id="rId5" Type="http://schemas.openxmlformats.org/officeDocument/2006/relationships/hyperlink" Target="https://www.gettyimages.com.br/detail/ilustra%C3%A7%C3%A3o/smartphone-with-calculator-ilustra%C3%A7%C3%A3o-royalty-free/539651586?phrase=calculadora++NO+CELULAR&amp;adppopup=true" TargetMode="External"/><Relationship Id="rId4" Type="http://schemas.openxmlformats.org/officeDocument/2006/relationships/hyperlink" Target="https://www.gettyimages.com.br/detail/ilustra%C3%A7%C3%A3o/calculator-icon-line-art-ilustra%C3%A7%C3%A3o-royalty-free/1470644609?phrase=calculadora+&amp;adppopup=true"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gettyimages.com.br/detail/ilustra%C3%A7%C3%A3o/kid-explain-to-friend-ilustra%C3%A7%C3%A3o-royalty-free/1278749319?phrase=2+CRIAN%C3%87AS&amp;adppopup=tru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gettyimages.com.br/detail/ilustra%C3%A7%C3%A3o/calculator-icon-ilustra%C3%A7%C3%A3o-royalty-free/1000600468?phrase=calculadora++&amp;adppopup=tru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3" name="Google Shape;16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8221515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5807536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dirty="0"/>
              <a:t>Caro professor, </a:t>
            </a:r>
          </a:p>
          <a:p>
            <a:pPr marL="158750" indent="0">
              <a:buNone/>
            </a:pPr>
            <a:r>
              <a:rPr lang="pt-BR" dirty="0"/>
              <a:t>Para esta atividade os estudantes devem usar apenas os algarismos para escreverem os 3 números. Importante você perguntar como se lê os números que eles escreveram. </a:t>
            </a:r>
          </a:p>
        </p:txBody>
      </p:sp>
    </p:spTree>
    <p:extLst>
      <p:ext uri="{BB962C8B-B14F-4D97-AF65-F5344CB8AC3E}">
        <p14:creationId xmlns:p14="http://schemas.microsoft.com/office/powerpoint/2010/main" val="3936932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466020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dirty="0"/>
              <a:t>Caro professor, </a:t>
            </a:r>
          </a:p>
          <a:p>
            <a:pPr marL="158750" indent="0">
              <a:buNone/>
            </a:pPr>
            <a:r>
              <a:rPr lang="pt-BR" dirty="0"/>
              <a:t>Peça para que os estudantes, primeiramente, transcrevam os números que eles escreveram na atividade anterior, para depois escrevê-los por meio de uma adição. </a:t>
            </a:r>
          </a:p>
        </p:txBody>
      </p:sp>
    </p:spTree>
    <p:extLst>
      <p:ext uri="{BB962C8B-B14F-4D97-AF65-F5344CB8AC3E}">
        <p14:creationId xmlns:p14="http://schemas.microsoft.com/office/powerpoint/2010/main" val="1561954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dirty="0"/>
              <a:t>Caro professor, </a:t>
            </a:r>
          </a:p>
          <a:p>
            <a:pPr marL="158750" indent="0">
              <a:buNone/>
            </a:pPr>
            <a:r>
              <a:rPr lang="pt-BR" dirty="0"/>
              <a:t>Como os estudantes estão em grupos de 4 estudantes, peça para que eles formem duas duplas para pensarem em um número com 3 algarismos, registrarem em seus cadernos e, depois, devem pedir para que a outra dupla os escreva por meio de uma adição. </a:t>
            </a:r>
          </a:p>
          <a:p>
            <a:pPr marL="158750" indent="0">
              <a:buNone/>
            </a:pPr>
            <a:r>
              <a:rPr lang="pt-BR" dirty="0"/>
              <a:t>Acompanhe as duplas e selecione algumas escolhas dos grupos para serem socializadas e discutidas com a turma toda.</a:t>
            </a:r>
          </a:p>
        </p:txBody>
      </p:sp>
    </p:spTree>
    <p:extLst>
      <p:ext uri="{BB962C8B-B14F-4D97-AF65-F5344CB8AC3E}">
        <p14:creationId xmlns:p14="http://schemas.microsoft.com/office/powerpoint/2010/main" val="40896474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2635341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29c03e3d857_0_2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9" name="Google Shape;179;g29c03e3d857_0_2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2985702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26000">
              <a:spcAft>
                <a:spcPts val="600"/>
              </a:spcAft>
            </a:pPr>
            <a:r>
              <a:rPr lang="pt-BR" sz="1100" b="1" i="0" u="none" strike="noStrike" cap="none" dirty="0">
                <a:solidFill>
                  <a:schemeClr val="tx1"/>
                </a:solidFill>
                <a:latin typeface="Arial"/>
                <a:ea typeface="Arial"/>
                <a:cs typeface="Arial"/>
                <a:sym typeface="Arial"/>
              </a:rPr>
              <a:t>Slide 4: </a:t>
            </a:r>
            <a:r>
              <a:rPr lang="pt-BR" sz="1100" b="0" i="0" u="sng" strike="noStrike" kern="100" cap="none" dirty="0">
                <a:solidFill>
                  <a:srgbClr val="0097A7"/>
                </a:solidFill>
                <a:effectLst/>
                <a:latin typeface="Arial"/>
                <a:ea typeface="Aptos" panose="020B0004020202020204" pitchFamily="34" charset="0"/>
                <a:cs typeface="Times New Roman" panose="02020603050405020304" pitchFamily="18" charset="0"/>
                <a:sym typeface="Arial"/>
                <a:hlinkClick r:id="rId3">
                  <a:extLst>
                    <a:ext uri="{A12FA001-AC4F-418D-AE19-62706E023703}">
                      <ahyp:hlinkClr xmlns:ahyp="http://schemas.microsoft.com/office/drawing/2018/hyperlinkcolor" val="tx"/>
                    </a:ext>
                  </a:extLst>
                </a:hlinkClick>
              </a:rPr>
              <a:t>https://www.gettyimages.com.br/detail/ilustra%C3%A7%C3%A3o/kid-explain-to-friend-ilustra%C3%A7%C3%A3o-royalty-free/1278749319?phrase=2+CRIAN%C3%87AS&amp;adppopup=true</a:t>
            </a:r>
            <a:endParaRPr lang="pt-BR" sz="1100" b="0" i="0" u="sng" strike="noStrike" kern="100" cap="none" dirty="0">
              <a:solidFill>
                <a:srgbClr val="0097A7"/>
              </a:solidFill>
              <a:latin typeface="Arial"/>
              <a:ea typeface="Aptos" panose="020B0004020202020204" pitchFamily="34" charset="0"/>
              <a:cs typeface="Times New Roman" panose="02020603050405020304" pitchFamily="18" charset="0"/>
              <a:sym typeface="Arial"/>
            </a:endParaRPr>
          </a:p>
          <a:p>
            <a:pPr marL="158750" indent="0">
              <a:spcAft>
                <a:spcPts val="600"/>
              </a:spcAft>
              <a:buNone/>
            </a:pPr>
            <a:r>
              <a:rPr lang="pt-BR" sz="1100" b="1" i="0" u="none" strike="noStrike" kern="100" cap="none" dirty="0">
                <a:solidFill>
                  <a:schemeClr val="tx1"/>
                </a:solidFill>
                <a:effectLst/>
                <a:latin typeface="Arial"/>
                <a:ea typeface="Aptos" panose="020B0004020202020204" pitchFamily="34" charset="0"/>
                <a:cs typeface="Times New Roman" panose="02020603050405020304" pitchFamily="18" charset="0"/>
                <a:sym typeface="Arial"/>
              </a:rPr>
              <a:t>Slide 5: </a:t>
            </a:r>
            <a:r>
              <a:rPr lang="pt-BR" sz="1100" b="0" i="0" u="none" strike="noStrike" cap="none" dirty="0">
                <a:solidFill>
                  <a:srgbClr val="000000"/>
                </a:solidFill>
                <a:latin typeface="Arial"/>
                <a:ea typeface="Arial"/>
                <a:cs typeface="Arial"/>
                <a:sym typeface="Arial"/>
                <a:hlinkClick r:id="rId4"/>
              </a:rPr>
              <a:t>https://www.gettyimages.com.br/detail/ilustra%C3%A7%C3%A3o/calculator-icon-line-art-ilustra%C3%A7%C3%A3o-royalty-free/1470644609?phrase=calculadora+&amp;adppopup=true</a:t>
            </a:r>
            <a:endParaRPr lang="pt-BR" sz="1100" b="0" i="0" u="none" strike="noStrike" cap="none" dirty="0">
              <a:solidFill>
                <a:srgbClr val="000000"/>
              </a:solidFill>
              <a:latin typeface="Arial"/>
              <a:ea typeface="Arial"/>
              <a:cs typeface="Arial"/>
              <a:sym typeface="Arial"/>
            </a:endParaRPr>
          </a:p>
          <a:p>
            <a:pPr marL="158750" indent="0">
              <a:spcAft>
                <a:spcPts val="600"/>
              </a:spcAft>
              <a:buNone/>
            </a:pPr>
            <a:r>
              <a:rPr lang="pt-BR" sz="1100" b="0" i="0" u="none" strike="noStrike" cap="none" dirty="0">
                <a:solidFill>
                  <a:srgbClr val="000000"/>
                </a:solidFill>
                <a:latin typeface="Arial"/>
                <a:ea typeface="Arial"/>
                <a:cs typeface="Arial"/>
                <a:sym typeface="Arial"/>
                <a:hlinkClick r:id="rId5"/>
              </a:rPr>
              <a:t>https://www.gettyimages.com.br/detail/ilustra%C3%A7%C3%A3o/smartphone-with-calculator-ilustra%C3%A7%C3%A3o-royalty-free/539651586?phrase=calculadora++NO+CELULAR&amp;adppopup=true</a:t>
            </a:r>
            <a:endParaRPr lang="pt-BR" sz="1100" b="0" i="0" u="none" strike="noStrike" cap="none" dirty="0">
              <a:solidFill>
                <a:srgbClr val="000000"/>
              </a:solidFill>
              <a:latin typeface="Arial"/>
              <a:ea typeface="Arial"/>
              <a:cs typeface="Arial"/>
              <a:sym typeface="Arial"/>
            </a:endParaRPr>
          </a:p>
          <a:p>
            <a:pPr marL="158750" indent="0">
              <a:spcAft>
                <a:spcPts val="600"/>
              </a:spcAft>
              <a:buNone/>
            </a:pPr>
            <a:r>
              <a:rPr lang="pt-BR" sz="1100" b="1" i="0" u="none" strike="noStrike" cap="none" dirty="0">
                <a:solidFill>
                  <a:schemeClr val="tx1"/>
                </a:solidFill>
                <a:latin typeface="Arial"/>
                <a:ea typeface="Arial"/>
                <a:cs typeface="Arial"/>
                <a:sym typeface="Arial"/>
              </a:rPr>
              <a:t>Slide 6 a 13: </a:t>
            </a:r>
            <a:r>
              <a:rPr lang="pt-BR" sz="1100" b="0" i="0" u="sng" strike="noStrike" kern="100" cap="none" dirty="0">
                <a:solidFill>
                  <a:srgbClr val="467886"/>
                </a:solidFill>
                <a:effectLst/>
                <a:latin typeface="Arial"/>
                <a:ea typeface="Aptos" panose="020B0004020202020204" pitchFamily="34" charset="0"/>
                <a:cs typeface="Times New Roman" panose="02020603050405020304" pitchFamily="18" charset="0"/>
                <a:sym typeface="Arial"/>
                <a:hlinkClick r:id="rId6"/>
              </a:rPr>
              <a:t>https://www.gettyimages.com.br/detail/ilustra%C3%A7%C3%A3o/calculator-icon-ilustra%C3%A7%C3%A3o-royalty-free/1000600468?phrase=calculadora++&amp;adppopup=true</a:t>
            </a:r>
            <a:endParaRPr lang="pt-BR" sz="1100" b="0" i="0" u="none" strike="noStrike" kern="100" cap="none" dirty="0">
              <a:solidFill>
                <a:srgbClr val="000000"/>
              </a:solidFill>
              <a:effectLst/>
              <a:latin typeface="Arial"/>
              <a:ea typeface="Aptos" panose="020B0004020202020204" pitchFamily="34" charset="0"/>
              <a:cs typeface="Times New Roman" panose="02020603050405020304" pitchFamily="18" charset="0"/>
              <a:sym typeface="Arial"/>
            </a:endParaRPr>
          </a:p>
          <a:p>
            <a:endParaRPr lang="en-US" dirty="0"/>
          </a:p>
        </p:txBody>
      </p:sp>
    </p:spTree>
    <p:extLst>
      <p:ext uri="{BB962C8B-B14F-4D97-AF65-F5344CB8AC3E}">
        <p14:creationId xmlns:p14="http://schemas.microsoft.com/office/powerpoint/2010/main" val="3433754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93046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9c03e3d857_0_2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29c03e3d857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pt-BR" sz="1100" b="0" i="0" dirty="0">
                <a:solidFill>
                  <a:srgbClr val="000000"/>
                </a:solidFill>
                <a:effectLst/>
                <a:highlight>
                  <a:srgbClr val="D9E2F3"/>
                </a:highlight>
                <a:latin typeface="+mn-lt"/>
              </a:rPr>
              <a:t>(EF02MA04) Compor e decompor números naturais de três ou mais ordens, com suporte de material manipulável, por meio de diferentes adições.</a:t>
            </a:r>
            <a:endParaRPr lang="pt-BR" sz="1100" dirty="0">
              <a:latin typeface="+mn-lt"/>
            </a:endParaRPr>
          </a:p>
        </p:txBody>
      </p:sp>
    </p:spTree>
    <p:extLst>
      <p:ext uri="{BB962C8B-B14F-4D97-AF65-F5344CB8AC3E}">
        <p14:creationId xmlns:p14="http://schemas.microsoft.com/office/powerpoint/2010/main" val="99052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dirty="0"/>
              <a:t>Caro professor, </a:t>
            </a:r>
          </a:p>
          <a:p>
            <a:pPr marL="158750" indent="0">
              <a:buNone/>
            </a:pPr>
            <a:r>
              <a:rPr lang="pt-BR" dirty="0"/>
              <a:t>Inicie a conversa com a turma sobre a escrita dos números. Os números podem ser representados por sua composição ou por sua decomposição. Ao apresentar o slide, veja quais estudantes conseguem falar sobre outra possibilidade da escrita do número 385. </a:t>
            </a:r>
          </a:p>
        </p:txBody>
      </p:sp>
    </p:spTree>
    <p:extLst>
      <p:ext uri="{BB962C8B-B14F-4D97-AF65-F5344CB8AC3E}">
        <p14:creationId xmlns:p14="http://schemas.microsoft.com/office/powerpoint/2010/main" val="3789893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dirty="0">
                <a:latin typeface="+mn-lt"/>
              </a:rPr>
              <a:t>Caro professor, </a:t>
            </a:r>
          </a:p>
          <a:p>
            <a:pPr marL="158750" indent="0">
              <a:buNone/>
            </a:pPr>
            <a:r>
              <a:rPr lang="pt-BR" sz="1100" dirty="0">
                <a:latin typeface="+mn-lt"/>
              </a:rPr>
              <a:t>Organize grupos de 4 estudantes. Providencie e entregue 4 cartões com números de 3 ordens para cada grupo (os números de cada grupo devem ser diferentes). Peça-lhes que os representem por uma adição como visto no slide anterior. Depois, devem trocar seus cartões com outra dupla para que escrevam, por meio de adição, os novos números. Importante que as duplas interajam e vejam se há diferenças entre elas. Socialize as divergências com a turma.</a:t>
            </a:r>
          </a:p>
          <a:p>
            <a:pPr marL="158750" indent="0">
              <a:buNone/>
            </a:pPr>
            <a:endParaRPr lang="pt-BR" sz="1100" dirty="0">
              <a:latin typeface="+mn-lt"/>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pt-BR" sz="1100" u="sng" kern="100" dirty="0">
                <a:solidFill>
                  <a:srgbClr val="467886"/>
                </a:solidFill>
                <a:effectLst/>
                <a:latin typeface="+mn-lt"/>
                <a:ea typeface="Aptos" panose="020B0004020202020204" pitchFamily="34" charset="0"/>
                <a:cs typeface="Times New Roman" panose="02020603050405020304" pitchFamily="18" charset="0"/>
                <a:hlinkClick r:id="rId3"/>
              </a:rPr>
              <a:t>https://www.gettyimages.com.br/detail/ilustra%C3%A7%C3%A3o/kid-explain-to-friend-ilustra%C3%A7%C3%A3o-royalty-free/1278749319?phrase=2+CRIAN%C3%87AS&amp;adppopup=true</a:t>
            </a:r>
            <a:endParaRPr lang="pt-BR" sz="1100" kern="100" dirty="0">
              <a:effectLst/>
              <a:latin typeface="+mn-lt"/>
              <a:ea typeface="Aptos" panose="020B0004020202020204" pitchFamily="34" charset="0"/>
              <a:cs typeface="Times New Roman" panose="02020603050405020304" pitchFamily="18" charset="0"/>
            </a:endParaRPr>
          </a:p>
          <a:p>
            <a:pPr marL="158750" indent="0">
              <a:buNone/>
            </a:pPr>
            <a:endParaRPr lang="pt-BR" dirty="0"/>
          </a:p>
        </p:txBody>
      </p:sp>
    </p:spTree>
    <p:extLst>
      <p:ext uri="{BB962C8B-B14F-4D97-AF65-F5344CB8AC3E}">
        <p14:creationId xmlns:p14="http://schemas.microsoft.com/office/powerpoint/2010/main" val="318004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dirty="0"/>
              <a:t>Caro professor, </a:t>
            </a:r>
          </a:p>
          <a:p>
            <a:pPr marL="158750" indent="0">
              <a:buNone/>
            </a:pPr>
            <a:r>
              <a:rPr lang="pt-BR" dirty="0"/>
              <a:t>Providencie calculadoras para duplas ou grupos de quatro estudantes. Importante que você tenha um celular em mãos para mostrar para sua turma que esse aparelho tem um aplicativo com uma calculadora, e que o celular concentra vários outros aplicativos, como máquina fotográfica e outros.</a:t>
            </a:r>
          </a:p>
          <a:p>
            <a:pPr marL="158750" indent="0">
              <a:buNone/>
            </a:pPr>
            <a:r>
              <a:rPr lang="pt-BR" dirty="0"/>
              <a:t>Pergunte:</a:t>
            </a:r>
          </a:p>
          <a:p>
            <a:pPr marL="158750" indent="0">
              <a:buFontTx/>
              <a:buNone/>
            </a:pPr>
            <a:r>
              <a:rPr lang="pt-BR" i="1" dirty="0"/>
              <a:t>– Quem conhece uma calculadora?</a:t>
            </a:r>
          </a:p>
          <a:p>
            <a:pPr marL="158750" indent="0">
              <a:buFontTx/>
              <a:buNone/>
            </a:pPr>
            <a:r>
              <a:rPr lang="pt-BR" i="1" dirty="0"/>
              <a:t>– Quem já usou uma calculadora?</a:t>
            </a:r>
          </a:p>
          <a:p>
            <a:pPr marL="158750" indent="0">
              <a:buFontTx/>
              <a:buNone/>
            </a:pPr>
            <a:r>
              <a:rPr lang="pt-BR" dirty="0"/>
              <a:t> Apresente o slide com a imagem das duas calculadoras. Distribua uma calculadora por dupla. </a:t>
            </a:r>
          </a:p>
          <a:p>
            <a:pPr marL="158750" indent="0">
              <a:buNone/>
            </a:pPr>
            <a:endParaRPr lang="pt-BR" dirty="0"/>
          </a:p>
          <a:p>
            <a:pPr marL="158750" indent="0">
              <a:buNone/>
            </a:pPr>
            <a:endParaRPr lang="pt-BR" dirty="0"/>
          </a:p>
          <a:p>
            <a:pPr marL="158750" indent="0">
              <a:buNone/>
            </a:pPr>
            <a:r>
              <a:rPr lang="pt-BR" dirty="0"/>
              <a:t>https://www.gettyimages.com.br/detail/ilustra%C3%A7%C3%A3o/calculator-icon-line-art-ilustra%C3%A7%C3%A3o-royalty-free/1470644609?phrase=calculadora+&amp;adppopup=true</a:t>
            </a:r>
          </a:p>
          <a:p>
            <a:pPr marL="158750" indent="0">
              <a:buNone/>
            </a:pPr>
            <a:endParaRPr lang="pt-BR" dirty="0"/>
          </a:p>
          <a:p>
            <a:pPr marL="158750" indent="0">
              <a:buNone/>
            </a:pPr>
            <a:r>
              <a:rPr lang="pt-BR" dirty="0"/>
              <a:t>https://www.gettyimages.com.br/detail/ilustra%C3%A7%C3%A3o/smartphone-with-calculator-ilustra%C3%A7%C3%A3o-royalty-free/539651586?phrase=calculadora++NO+CELULAR&amp;adppopup=true</a:t>
            </a:r>
          </a:p>
          <a:p>
            <a:pPr marL="158750" indent="0">
              <a:buNone/>
            </a:pPr>
            <a:endParaRPr lang="pt-BR" dirty="0"/>
          </a:p>
        </p:txBody>
      </p:sp>
    </p:spTree>
    <p:extLst>
      <p:ext uri="{BB962C8B-B14F-4D97-AF65-F5344CB8AC3E}">
        <p14:creationId xmlns:p14="http://schemas.microsoft.com/office/powerpoint/2010/main" val="1721986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sz="1100" dirty="0">
                <a:latin typeface="+mn-lt"/>
              </a:rPr>
              <a:t>Caro professor, </a:t>
            </a:r>
          </a:p>
          <a:p>
            <a:pPr marL="158750" indent="0">
              <a:buNone/>
            </a:pPr>
            <a:r>
              <a:rPr lang="pt-BR" sz="1100" dirty="0">
                <a:latin typeface="+mn-lt"/>
              </a:rPr>
              <a:t>Na sequência, serão apresentadas algumas atividades que exploram as diferentes teclas da calculadora. </a:t>
            </a:r>
          </a:p>
          <a:p>
            <a:endParaRPr lang="pt-BR" sz="1100" dirty="0">
              <a:latin typeface="+mn-lt"/>
            </a:endParaRPr>
          </a:p>
          <a:p>
            <a:pPr marL="158750" indent="0">
              <a:lnSpc>
                <a:spcPct val="107000"/>
              </a:lnSpc>
              <a:spcAft>
                <a:spcPts val="800"/>
              </a:spcAft>
              <a:buNone/>
            </a:pPr>
            <a:endParaRPr lang="pt-BR" sz="1100" kern="100" dirty="0">
              <a:effectLst/>
              <a:latin typeface="+mn-lt"/>
              <a:ea typeface="Aptos" panose="020B0004020202020204" pitchFamily="34" charset="0"/>
              <a:cs typeface="Times New Roman" panose="02020603050405020304" pitchFamily="18" charset="0"/>
            </a:endParaRPr>
          </a:p>
          <a:p>
            <a:pPr>
              <a:lnSpc>
                <a:spcPct val="107000"/>
              </a:lnSpc>
              <a:spcAft>
                <a:spcPts val="800"/>
              </a:spcAft>
            </a:pPr>
            <a:endParaRPr lang="pt-BR" sz="1100" kern="100" dirty="0">
              <a:effectLst/>
              <a:latin typeface="+mn-lt"/>
              <a:ea typeface="Aptos" panose="020B0004020202020204" pitchFamily="34" charset="0"/>
              <a:cs typeface="Times New Roman" panose="02020603050405020304" pitchFamily="18" charset="0"/>
            </a:endParaRPr>
          </a:p>
          <a:p>
            <a:pPr marL="158750" indent="0">
              <a:lnSpc>
                <a:spcPct val="107000"/>
              </a:lnSpc>
              <a:spcAft>
                <a:spcPts val="800"/>
              </a:spcAft>
              <a:buNone/>
            </a:pPr>
            <a:r>
              <a:rPr lang="pt-BR" sz="1100" u="sng" kern="100" dirty="0">
                <a:solidFill>
                  <a:srgbClr val="467886"/>
                </a:solidFill>
                <a:effectLst/>
                <a:latin typeface="+mn-lt"/>
                <a:ea typeface="Aptos" panose="020B0004020202020204" pitchFamily="34" charset="0"/>
                <a:cs typeface="Times New Roman" panose="02020603050405020304" pitchFamily="18" charset="0"/>
                <a:hlinkClick r:id="rId3"/>
              </a:rPr>
              <a:t>https://www.gettyimages.com.br/detail/ilustra%C3%A7%C3%A3o/calculator-icon-ilustra%C3%A7%C3%A3o-royalty-free/1000600468?phrase=calculadora++&amp;adppopup=true</a:t>
            </a:r>
            <a:endParaRPr lang="pt-BR" sz="1100" kern="100" dirty="0">
              <a:effectLst/>
              <a:latin typeface="+mn-lt"/>
              <a:ea typeface="Aptos" panose="020B0004020202020204" pitchFamily="34" charset="0"/>
              <a:cs typeface="Times New Roman" panose="02020603050405020304" pitchFamily="18" charset="0"/>
            </a:endParaRPr>
          </a:p>
          <a:p>
            <a:endParaRPr lang="pt-BR" dirty="0"/>
          </a:p>
        </p:txBody>
      </p:sp>
    </p:spTree>
    <p:extLst>
      <p:ext uri="{BB962C8B-B14F-4D97-AF65-F5344CB8AC3E}">
        <p14:creationId xmlns:p14="http://schemas.microsoft.com/office/powerpoint/2010/main" val="4051067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dirty="0"/>
              <a:t>Caro professor, </a:t>
            </a:r>
          </a:p>
          <a:p>
            <a:pPr marL="158750" indent="0">
              <a:buNone/>
            </a:pPr>
            <a:r>
              <a:rPr lang="pt-BR" dirty="0"/>
              <a:t>A tecla de ligar dessa calculadora da imagem está em vermelho. A maioria das calculadoras que utilizamos na escola funciona com energia solar (ligam automaticamente em contato com a luz). Alguns modelos trazem a tecla </a:t>
            </a:r>
            <a:r>
              <a:rPr lang="pt-BR" dirty="0">
                <a:solidFill>
                  <a:srgbClr val="202124"/>
                </a:solidFill>
                <a:effectLst/>
                <a:highlight>
                  <a:srgbClr val="FFFFFF"/>
                </a:highlight>
                <a:latin typeface="Arial" panose="020B0604020202020204" pitchFamily="34" charset="0"/>
              </a:rPr>
              <a:t>"ON" ou "ON/OFF", que </a:t>
            </a:r>
            <a:r>
              <a:rPr lang="pt-BR" dirty="0">
                <a:solidFill>
                  <a:srgbClr val="040C28"/>
                </a:solidFill>
                <a:effectLst/>
                <a:highlight>
                  <a:srgbClr val="D3E3FD"/>
                </a:highlight>
                <a:latin typeface="Arial" panose="020B0604020202020204" pitchFamily="34" charset="0"/>
              </a:rPr>
              <a:t>serve para ligar e desligar.</a:t>
            </a:r>
          </a:p>
          <a:p>
            <a:pPr marL="158750" indent="0">
              <a:buNone/>
            </a:pPr>
            <a:r>
              <a:rPr lang="pt-BR" dirty="0">
                <a:solidFill>
                  <a:srgbClr val="040C28"/>
                </a:solidFill>
                <a:effectLst/>
                <a:highlight>
                  <a:srgbClr val="D3E3FD"/>
                </a:highlight>
                <a:latin typeface="Arial" panose="020B0604020202020204" pitchFamily="34" charset="0"/>
              </a:rPr>
              <a:t> </a:t>
            </a:r>
            <a:endParaRPr lang="pt-BR" dirty="0"/>
          </a:p>
          <a:p>
            <a:pPr marL="158750" indent="0">
              <a:buNone/>
            </a:pPr>
            <a:r>
              <a:rPr lang="pt-BR" dirty="0"/>
              <a:t>Para o item “b”, dite para os números 35 e 72. A cada número ditado dê uma pausa para que os estudantes selecionem as teclas. </a:t>
            </a:r>
          </a:p>
          <a:p>
            <a:pPr marL="158750" indent="0">
              <a:buNone/>
            </a:pPr>
            <a:endParaRPr lang="pt-BR" dirty="0"/>
          </a:p>
        </p:txBody>
      </p:sp>
    </p:spTree>
    <p:extLst>
      <p:ext uri="{BB962C8B-B14F-4D97-AF65-F5344CB8AC3E}">
        <p14:creationId xmlns:p14="http://schemas.microsoft.com/office/powerpoint/2010/main" val="289369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endParaRPr lang="pt-BR" dirty="0"/>
          </a:p>
        </p:txBody>
      </p:sp>
    </p:spTree>
    <p:extLst>
      <p:ext uri="{BB962C8B-B14F-4D97-AF65-F5344CB8AC3E}">
        <p14:creationId xmlns:p14="http://schemas.microsoft.com/office/powerpoint/2010/main" val="1329587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381000" y="685800"/>
            <a:ext cx="6096000" cy="3429000"/>
          </a:xfrm>
        </p:spPr>
      </p:sp>
      <p:sp>
        <p:nvSpPr>
          <p:cNvPr id="3" name="Espaço Reservado para Anotações 2"/>
          <p:cNvSpPr>
            <a:spLocks noGrp="1"/>
          </p:cNvSpPr>
          <p:nvPr>
            <p:ph type="body" idx="1"/>
          </p:nvPr>
        </p:nvSpPr>
        <p:spPr/>
        <p:txBody>
          <a:bodyPr/>
          <a:lstStyle/>
          <a:p>
            <a:pPr marL="158750" indent="0">
              <a:buNone/>
            </a:pPr>
            <a:r>
              <a:rPr lang="pt-BR" dirty="0"/>
              <a:t>Caro professor, </a:t>
            </a:r>
          </a:p>
          <a:p>
            <a:pPr marL="158750" indent="0">
              <a:buNone/>
            </a:pPr>
            <a:r>
              <a:rPr lang="pt-BR" dirty="0"/>
              <a:t>A proposta da atividade é para  que os estudantes, a partir do registro de números, por meio de uma adição, escrevam as suas composições. Peça para que eles escrevam nos retângulos as teclas usadas para escrever esses números. Na socialização e correção da atividade, verifique quais estudantes possuem dúvidas com a escrita do número 606, visto que ele tem uma dezena “cheia” e é importante retomar com eles o papel e a função do zero quando este ocupa um lugar no meio da escrita convencional de um número. Leia com a turma, cada um dos números escritos.</a:t>
            </a:r>
          </a:p>
          <a:p>
            <a:pPr marL="158750" indent="0">
              <a:buNone/>
            </a:pPr>
            <a:r>
              <a:rPr lang="pt-BR" dirty="0"/>
              <a:t> </a:t>
            </a:r>
          </a:p>
          <a:p>
            <a:pPr marL="158750" indent="0">
              <a:buNone/>
            </a:pPr>
            <a:endParaRPr lang="pt-BR" dirty="0"/>
          </a:p>
        </p:txBody>
      </p:sp>
    </p:spTree>
    <p:extLst>
      <p:ext uri="{BB962C8B-B14F-4D97-AF65-F5344CB8AC3E}">
        <p14:creationId xmlns:p14="http://schemas.microsoft.com/office/powerpoint/2010/main" val="129942520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 Capa - Matemática">
  <p:cSld name="1. Capa - Matemática">
    <p:bg>
      <p:bgPr>
        <a:blipFill dpi="0" rotWithShape="1">
          <a:blip r:embed="rId2">
            <a:lum/>
          </a:blip>
          <a:srcRect/>
          <a:stretch>
            <a:fillRect/>
          </a:stretch>
        </a:blipFill>
        <a:effectLst/>
      </p:bgPr>
    </p:bg>
    <p:spTree>
      <p:nvGrpSpPr>
        <p:cNvPr id="1" name="Shape 9"/>
        <p:cNvGrpSpPr/>
        <p:nvPr/>
      </p:nvGrpSpPr>
      <p:grpSpPr>
        <a:xfrm>
          <a:off x="0" y="0"/>
          <a:ext cx="0" cy="0"/>
          <a:chOff x="0" y="0"/>
          <a:chExt cx="0" cy="0"/>
        </a:xfrm>
      </p:grpSpPr>
      <p:pic>
        <p:nvPicPr>
          <p:cNvPr id="10" name="Google Shape;10;p8"/>
          <p:cNvPicPr preferRelativeResize="0"/>
          <p:nvPr/>
        </p:nvPicPr>
        <p:blipFill rotWithShape="1">
          <a:blip r:embed="rId3">
            <a:alphaModFix/>
          </a:blip>
          <a:srcRect/>
          <a:stretch/>
        </p:blipFill>
        <p:spPr>
          <a:xfrm>
            <a:off x="7831700" y="255450"/>
            <a:ext cx="1037050" cy="1018525"/>
          </a:xfrm>
          <a:prstGeom prst="rect">
            <a:avLst/>
          </a:prstGeom>
          <a:noFill/>
          <a:ln>
            <a:noFill/>
          </a:ln>
        </p:spPr>
      </p:pic>
      <p:sp>
        <p:nvSpPr>
          <p:cNvPr id="11" name="Google Shape;11;p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pic>
        <p:nvPicPr>
          <p:cNvPr id="12" name="Google Shape;12;p8"/>
          <p:cNvPicPr preferRelativeResize="0"/>
          <p:nvPr/>
        </p:nvPicPr>
        <p:blipFill rotWithShape="1">
          <a:blip r:embed="rId4">
            <a:alphaModFix/>
          </a:blip>
          <a:srcRect/>
          <a:stretch/>
        </p:blipFill>
        <p:spPr>
          <a:xfrm>
            <a:off x="249878" y="255449"/>
            <a:ext cx="1090250" cy="867850"/>
          </a:xfrm>
          <a:prstGeom prst="rect">
            <a:avLst/>
          </a:prstGeom>
          <a:noFill/>
          <a:ln>
            <a:noFill/>
          </a:ln>
        </p:spPr>
      </p:pic>
      <p:pic>
        <p:nvPicPr>
          <p:cNvPr id="13" name="Google Shape;13;p8"/>
          <p:cNvPicPr preferRelativeResize="0"/>
          <p:nvPr/>
        </p:nvPicPr>
        <p:blipFill rotWithShape="1">
          <a:blip r:embed="rId5">
            <a:alphaModFix/>
          </a:blip>
          <a:srcRect/>
          <a:stretch/>
        </p:blipFill>
        <p:spPr>
          <a:xfrm>
            <a:off x="6834025" y="4630550"/>
            <a:ext cx="2034725" cy="264400"/>
          </a:xfrm>
          <a:prstGeom prst="rect">
            <a:avLst/>
          </a:prstGeom>
          <a:noFill/>
          <a:ln>
            <a:noFill/>
          </a:ln>
        </p:spPr>
      </p:pic>
      <p:pic>
        <p:nvPicPr>
          <p:cNvPr id="14" name="Google Shape;14;p8"/>
          <p:cNvPicPr preferRelativeResize="0"/>
          <p:nvPr/>
        </p:nvPicPr>
        <p:blipFill rotWithShape="1">
          <a:blip r:embed="rId6">
            <a:alphaModFix/>
          </a:blip>
          <a:srcRect/>
          <a:stretch/>
        </p:blipFill>
        <p:spPr>
          <a:xfrm>
            <a:off x="1522450" y="402600"/>
            <a:ext cx="1090250" cy="409489"/>
          </a:xfrm>
          <a:prstGeom prst="rect">
            <a:avLst/>
          </a:prstGeom>
          <a:noFill/>
          <a:ln>
            <a:noFill/>
          </a:ln>
        </p:spPr>
      </p:pic>
      <p:pic>
        <p:nvPicPr>
          <p:cNvPr id="15" name="Google Shape;15;p8"/>
          <p:cNvPicPr preferRelativeResize="0"/>
          <p:nvPr/>
        </p:nvPicPr>
        <p:blipFill rotWithShape="1">
          <a:blip r:embed="rId7">
            <a:alphaModFix/>
          </a:blip>
          <a:srcRect/>
          <a:stretch/>
        </p:blipFill>
        <p:spPr>
          <a:xfrm>
            <a:off x="4093950" y="607487"/>
            <a:ext cx="1037050" cy="1004213"/>
          </a:xfrm>
          <a:prstGeom prst="rect">
            <a:avLst/>
          </a:prstGeom>
          <a:noFill/>
          <a:ln>
            <a:noFill/>
          </a:ln>
        </p:spPr>
      </p:pic>
      <p:sp>
        <p:nvSpPr>
          <p:cNvPr id="17" name="Google Shape;17;p8"/>
          <p:cNvSpPr/>
          <p:nvPr/>
        </p:nvSpPr>
        <p:spPr>
          <a:xfrm rot="-48255" flipH="1">
            <a:off x="8006887" y="784003"/>
            <a:ext cx="812180" cy="424256"/>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2000" b="0" i="0" u="none" strike="noStrike" cap="none" dirty="0">
                <a:solidFill>
                  <a:srgbClr val="FFFFFF"/>
                </a:solidFill>
                <a:latin typeface="Grandstander Medium"/>
                <a:ea typeface="Grandstander Medium"/>
                <a:cs typeface="Grandstander Medium"/>
                <a:sym typeface="Grandstander Medium"/>
              </a:rPr>
              <a:t>ANO</a:t>
            </a:r>
            <a:endParaRPr sz="2000" b="0" i="0" u="none" strike="noStrike" cap="none" dirty="0">
              <a:solidFill>
                <a:srgbClr val="FFFFFF"/>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8. Aprofundando" preserve="1">
  <p:cSld name="10. Sem seção">
    <p:bg>
      <p:bgPr>
        <a:blipFill dpi="0" rotWithShape="1">
          <a:blip r:embed="rId2">
            <a:lum/>
          </a:blip>
          <a:srcRect/>
          <a:stretch>
            <a:fillRect/>
          </a:stretch>
        </a:blip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72" name="Google Shape;72;p18"/>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5" name="Google Shape;75;p18"/>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101600" lvl="0" indent="0" algn="l">
              <a:lnSpc>
                <a:spcPct val="100000"/>
              </a:lnSpc>
              <a:spcBef>
                <a:spcPts val="0"/>
              </a:spcBef>
              <a:spcAft>
                <a:spcPts val="0"/>
              </a:spcAft>
              <a:buClr>
                <a:srgbClr val="74489D"/>
              </a:buClr>
              <a:buSzPts val="2000"/>
              <a:buFont typeface="Lato"/>
              <a:buNone/>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76" name="Google Shape;76;p18"/>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Tree>
    <p:extLst>
      <p:ext uri="{BB962C8B-B14F-4D97-AF65-F5344CB8AC3E}">
        <p14:creationId xmlns:p14="http://schemas.microsoft.com/office/powerpoint/2010/main" val="1372067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9. Referências ">
  <p:cSld name="11. Referências">
    <p:bg>
      <p:bgPr>
        <a:blipFill dpi="0" rotWithShape="1">
          <a:blip r:embed="rId2">
            <a:lum/>
          </a:blip>
          <a:srcRect/>
          <a:stretch>
            <a:fillRect/>
          </a:stretch>
        </a:blipFill>
        <a:effectLst/>
      </p:bgPr>
    </p:bg>
    <p:spTree>
      <p:nvGrpSpPr>
        <p:cNvPr id="1" name="Shape 77"/>
        <p:cNvGrpSpPr/>
        <p:nvPr/>
      </p:nvGrpSpPr>
      <p:grpSpPr>
        <a:xfrm>
          <a:off x="0" y="0"/>
          <a:ext cx="0" cy="0"/>
          <a:chOff x="0" y="0"/>
          <a:chExt cx="0" cy="0"/>
        </a:xfrm>
      </p:grpSpPr>
      <p:sp>
        <p:nvSpPr>
          <p:cNvPr id="78" name="Google Shape;78;p1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79" name="Google Shape;79;p1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80" name="Google Shape;80;p19"/>
          <p:cNvSpPr txBox="1"/>
          <p:nvPr/>
        </p:nvSpPr>
        <p:spPr>
          <a:xfrm rot="-60039">
            <a:off x="134940" y="150748"/>
            <a:ext cx="1769370"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REFERÊNCIAS</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82" name="Google Shape;82;p19"/>
          <p:cNvSpPr txBox="1">
            <a:spLocks noGrp="1"/>
          </p:cNvSpPr>
          <p:nvPr>
            <p:ph type="body" idx="1"/>
          </p:nvPr>
        </p:nvSpPr>
        <p:spPr>
          <a:xfrm>
            <a:off x="459300" y="797675"/>
            <a:ext cx="8295900" cy="3865500"/>
          </a:xfrm>
          <a:prstGeom prst="rect">
            <a:avLst/>
          </a:prstGeom>
          <a:noFill/>
          <a:ln>
            <a:noFill/>
          </a:ln>
        </p:spPr>
        <p:txBody>
          <a:bodyPr spcFirstLastPara="1" wrap="square" lIns="91425" tIns="91425" rIns="91425" bIns="91425" anchor="t" anchorCtr="0">
            <a:noAutofit/>
          </a:bodyPr>
          <a:lstStyle>
            <a:lvl1pPr marL="127000" lvl="0" indent="0" algn="l">
              <a:lnSpc>
                <a:spcPct val="100000"/>
              </a:lnSpc>
              <a:spcBef>
                <a:spcPts val="0"/>
              </a:spcBef>
              <a:spcAft>
                <a:spcPts val="0"/>
              </a:spcAft>
              <a:buClr>
                <a:srgbClr val="74489D"/>
              </a:buClr>
              <a:buSzPts val="1600"/>
              <a:buFont typeface="Lato"/>
              <a:buNone/>
              <a:defRPr baseline="0">
                <a:solidFill>
                  <a:schemeClr val="dk1"/>
                </a:solidFill>
                <a:latin typeface="Arial" panose="020B0604020202020204" pitchFamily="34" charset="0"/>
                <a:ea typeface="Lato"/>
                <a:cs typeface="Lato"/>
                <a:sym typeface="Lato"/>
              </a:defRPr>
            </a:lvl1pPr>
            <a:lvl2pPr marL="914400" lvl="1" indent="-330200" algn="l">
              <a:lnSpc>
                <a:spcPct val="100000"/>
              </a:lnSpc>
              <a:spcBef>
                <a:spcPts val="0"/>
              </a:spcBef>
              <a:spcAft>
                <a:spcPts val="0"/>
              </a:spcAft>
              <a:buClr>
                <a:srgbClr val="74489D"/>
              </a:buClr>
              <a:buSzPts val="1600"/>
              <a:buFont typeface="Lato"/>
              <a:buChar char="○"/>
              <a:defRPr>
                <a:solidFill>
                  <a:schemeClr val="dk1"/>
                </a:solidFill>
                <a:latin typeface="Lato"/>
                <a:ea typeface="Lato"/>
                <a:cs typeface="Lato"/>
                <a:sym typeface="Lato"/>
              </a:defRPr>
            </a:lvl2pPr>
            <a:lvl3pPr marL="1371600" lvl="2"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3pPr>
            <a:lvl4pPr marL="1828800" lvl="3"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4pPr>
            <a:lvl5pPr marL="2286000" lvl="4"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5pPr>
            <a:lvl6pPr marL="2743200" lvl="5"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6pPr>
            <a:lvl7pPr marL="3200400" lvl="6"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7pPr>
            <a:lvl8pPr marL="3657600" lvl="7"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8pPr>
            <a:lvl9pPr marL="4114800" lvl="8" indent="-317500" algn="l">
              <a:lnSpc>
                <a:spcPct val="100000"/>
              </a:lnSpc>
              <a:spcBef>
                <a:spcPts val="0"/>
              </a:spcBef>
              <a:spcAft>
                <a:spcPts val="0"/>
              </a:spcAft>
              <a:buClr>
                <a:srgbClr val="74489D"/>
              </a:buClr>
              <a:buSzPts val="1400"/>
              <a:buFont typeface="Lato"/>
              <a:buChar char="○"/>
              <a:defRPr>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0. Contra capa">
  <p:cSld name="12. Fechamento">
    <p:bg>
      <p:bgPr>
        <a:blipFill dpi="0" rotWithShape="1">
          <a:blip r:embed="rId2">
            <a:lum/>
          </a:blip>
          <a:srcRect/>
          <a:stretch>
            <a:fillRect/>
          </a:stretch>
        </a:blipFill>
        <a:effectLst/>
      </p:bgPr>
    </p:bg>
    <p:spTree>
      <p:nvGrpSpPr>
        <p:cNvPr id="1" name="Shape 27"/>
        <p:cNvGrpSpPr/>
        <p:nvPr/>
      </p:nvGrpSpPr>
      <p:grpSpPr>
        <a:xfrm>
          <a:off x="0" y="0"/>
          <a:ext cx="0" cy="0"/>
          <a:chOff x="0" y="0"/>
          <a:chExt cx="0" cy="0"/>
        </a:xfrm>
      </p:grpSpPr>
      <p:grpSp>
        <p:nvGrpSpPr>
          <p:cNvPr id="28" name="Google Shape;28;p11"/>
          <p:cNvGrpSpPr/>
          <p:nvPr/>
        </p:nvGrpSpPr>
        <p:grpSpPr>
          <a:xfrm>
            <a:off x="3213025" y="1212517"/>
            <a:ext cx="3022750" cy="2990400"/>
            <a:chOff x="3060625" y="1076550"/>
            <a:chExt cx="3022750" cy="2990400"/>
          </a:xfrm>
        </p:grpSpPr>
        <p:pic>
          <p:nvPicPr>
            <p:cNvPr id="29" name="Google Shape;29;p11"/>
            <p:cNvPicPr preferRelativeResize="0"/>
            <p:nvPr/>
          </p:nvPicPr>
          <p:blipFill rotWithShape="1">
            <a:blip r:embed="rId3">
              <a:alphaModFix/>
            </a:blip>
            <a:srcRect/>
            <a:stretch/>
          </p:blipFill>
          <p:spPr>
            <a:xfrm>
              <a:off x="3060625" y="1076550"/>
              <a:ext cx="3022750" cy="2990400"/>
            </a:xfrm>
            <a:prstGeom prst="rect">
              <a:avLst/>
            </a:prstGeom>
            <a:noFill/>
            <a:ln>
              <a:noFill/>
            </a:ln>
          </p:spPr>
        </p:pic>
        <p:pic>
          <p:nvPicPr>
            <p:cNvPr id="30" name="Google Shape;30;p11"/>
            <p:cNvPicPr preferRelativeResize="0"/>
            <p:nvPr/>
          </p:nvPicPr>
          <p:blipFill rotWithShape="1">
            <a:blip r:embed="rId4">
              <a:alphaModFix/>
            </a:blip>
            <a:srcRect/>
            <a:stretch/>
          </p:blipFill>
          <p:spPr>
            <a:xfrm>
              <a:off x="3545350" y="2438712"/>
              <a:ext cx="2053300" cy="266075"/>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Conteúdo/Objetivo de aprendizagem">
  <p:cSld name="2. Conteúdo e objetivos">
    <p:bg>
      <p:bgPr>
        <a:blipFill dpi="0" rotWithShape="1">
          <a:blip r:embed="rId2">
            <a:lum/>
          </a:blip>
          <a:srcRect/>
          <a:stretch>
            <a:fillRect/>
          </a:stretch>
        </a:blipFill>
        <a:effectLst/>
      </p:bgPr>
    </p:bg>
    <p:spTree>
      <p:nvGrpSpPr>
        <p:cNvPr id="1" name="Shape 18"/>
        <p:cNvGrpSpPr/>
        <p:nvPr/>
      </p:nvGrpSpPr>
      <p:grpSpPr>
        <a:xfrm>
          <a:off x="0" y="0"/>
          <a:ext cx="0" cy="0"/>
          <a:chOff x="0" y="0"/>
          <a:chExt cx="0" cy="0"/>
        </a:xfrm>
      </p:grpSpPr>
      <p:sp>
        <p:nvSpPr>
          <p:cNvPr id="19" name="Google Shape;19;p9"/>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20" name="Google Shape;20;p9"/>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1" name="Google Shape;21;p9"/>
          <p:cNvSpPr/>
          <p:nvPr/>
        </p:nvSpPr>
        <p:spPr>
          <a:xfrm>
            <a:off x="4550725" y="225325"/>
            <a:ext cx="4411200" cy="4701000"/>
          </a:xfrm>
          <a:prstGeom prst="roundRect">
            <a:avLst>
              <a:gd name="adj" fmla="val 3153"/>
            </a:avLst>
          </a:prstGeom>
          <a:solidFill>
            <a:srgbClr val="F6EDE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22" name="Google Shape;22;p9"/>
          <p:cNvSpPr txBox="1">
            <a:spLocks noGrp="1"/>
          </p:cNvSpPr>
          <p:nvPr>
            <p:ph type="body" idx="1"/>
          </p:nvPr>
        </p:nvSpPr>
        <p:spPr>
          <a:xfrm>
            <a:off x="48188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23" name="Google Shape;23;p9"/>
          <p:cNvSpPr txBox="1"/>
          <p:nvPr/>
        </p:nvSpPr>
        <p:spPr>
          <a:xfrm rot="-59810">
            <a:off x="134959" y="152901"/>
            <a:ext cx="153473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CONTEÚDO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24" name="Google Shape;24;p9"/>
          <p:cNvSpPr txBox="1"/>
          <p:nvPr/>
        </p:nvSpPr>
        <p:spPr>
          <a:xfrm rot="-59789">
            <a:off x="4478371" y="137005"/>
            <a:ext cx="3363809" cy="386162"/>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OBJETIVO DE APRENDIZAGEM</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25" name="Google Shape;25;p9"/>
          <p:cNvSpPr txBox="1">
            <a:spLocks noGrp="1"/>
          </p:cNvSpPr>
          <p:nvPr>
            <p:ph type="body" idx="2"/>
          </p:nvPr>
        </p:nvSpPr>
        <p:spPr>
          <a:xfrm>
            <a:off x="434375" y="740314"/>
            <a:ext cx="38883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3. Para começar">
  <p:cSld name="3. Para começar">
    <p:bg>
      <p:bgPr>
        <a:blipFill dpi="0" rotWithShape="1">
          <a:blip r:embed="rId2">
            <a:lum/>
          </a:blip>
          <a:srcRect/>
          <a:stretch>
            <a:fillRect/>
          </a:stretch>
        </a:blipFill>
        <a:effectLst/>
      </p:bgPr>
    </p:bg>
    <p:spTree>
      <p:nvGrpSpPr>
        <p:cNvPr id="1" name="Shape 35"/>
        <p:cNvGrpSpPr/>
        <p:nvPr/>
      </p:nvGrpSpPr>
      <p:grpSpPr>
        <a:xfrm>
          <a:off x="0" y="0"/>
          <a:ext cx="0" cy="0"/>
          <a:chOff x="0" y="0"/>
          <a:chExt cx="0" cy="0"/>
        </a:xfrm>
      </p:grpSpPr>
      <p:sp>
        <p:nvSpPr>
          <p:cNvPr id="36" name="Google Shape;36;p13"/>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37" name="Google Shape;37;p13"/>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8" name="Google Shape;38;p13"/>
          <p:cNvSpPr txBox="1"/>
          <p:nvPr/>
        </p:nvSpPr>
        <p:spPr>
          <a:xfrm rot="-59551">
            <a:off x="134926" y="148991"/>
            <a:ext cx="1991699"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PARA COMEÇAR</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40" name="Google Shape;40;p13"/>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101600" lvl="0" indent="0" algn="l">
              <a:lnSpc>
                <a:spcPct val="100000"/>
              </a:lnSpc>
              <a:spcBef>
                <a:spcPts val="0"/>
              </a:spcBef>
              <a:spcAft>
                <a:spcPts val="0"/>
              </a:spcAft>
              <a:buClr>
                <a:srgbClr val="74489D"/>
              </a:buClr>
              <a:buSzPts val="2000"/>
              <a:buFont typeface="Lato"/>
              <a:buNone/>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41" name="Google Shape;41;p13"/>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4. O que é?">
  <p:cSld name="4. O que é">
    <p:bg>
      <p:bgPr>
        <a:blipFill dpi="0" rotWithShape="1">
          <a:blip r:embed="rId2">
            <a:lum/>
          </a:blip>
          <a:srcRect/>
          <a:stretch>
            <a:fillRect/>
          </a:stretch>
        </a:blipFill>
        <a:effectLst/>
      </p:bgPr>
    </p:bg>
    <p:spTree>
      <p:nvGrpSpPr>
        <p:cNvPr id="1" name="Shape 42"/>
        <p:cNvGrpSpPr/>
        <p:nvPr/>
      </p:nvGrpSpPr>
      <p:grpSpPr>
        <a:xfrm>
          <a:off x="0" y="0"/>
          <a:ext cx="0" cy="0"/>
          <a:chOff x="0" y="0"/>
          <a:chExt cx="0" cy="0"/>
        </a:xfrm>
      </p:grpSpPr>
      <p:sp>
        <p:nvSpPr>
          <p:cNvPr id="43" name="Google Shape;43;p14"/>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44" name="Google Shape;44;p14"/>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45" name="Google Shape;45;p14"/>
          <p:cNvSpPr txBox="1"/>
          <p:nvPr/>
        </p:nvSpPr>
        <p:spPr>
          <a:xfrm rot="-59722">
            <a:off x="134972" y="154375"/>
            <a:ext cx="1364306"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 QUE É?</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47" name="Google Shape;47;p14"/>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101600" lvl="0" indent="0" algn="l">
              <a:lnSpc>
                <a:spcPct val="100000"/>
              </a:lnSpc>
              <a:spcBef>
                <a:spcPts val="0"/>
              </a:spcBef>
              <a:spcAft>
                <a:spcPts val="0"/>
              </a:spcAft>
              <a:buClr>
                <a:srgbClr val="74489D"/>
              </a:buClr>
              <a:buSzPts val="2000"/>
              <a:buFont typeface="Lato"/>
              <a:buNone/>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48" name="Google Shape;48;p14"/>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5. Praticando">
  <p:cSld name="5. Praticando">
    <p:bg>
      <p:bgPr>
        <a:blipFill dpi="0" rotWithShape="1">
          <a:blip r:embed="rId2">
            <a:lum/>
          </a:blip>
          <a:srcRect/>
          <a:stretch>
            <a:fillRect/>
          </a:stretch>
        </a:blipFill>
        <a:effectLst/>
      </p:bgPr>
    </p:bg>
    <p:spTree>
      <p:nvGrpSpPr>
        <p:cNvPr id="1" name="Shape 49"/>
        <p:cNvGrpSpPr/>
        <p:nvPr/>
      </p:nvGrpSpPr>
      <p:grpSpPr>
        <a:xfrm>
          <a:off x="0" y="0"/>
          <a:ext cx="0" cy="0"/>
          <a:chOff x="0" y="0"/>
          <a:chExt cx="0" cy="0"/>
        </a:xfrm>
      </p:grpSpPr>
      <p:sp>
        <p:nvSpPr>
          <p:cNvPr id="50" name="Google Shape;50;p15"/>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51" name="Google Shape;51;p15"/>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2" name="Google Shape;52;p15"/>
          <p:cNvSpPr txBox="1"/>
          <p:nvPr/>
        </p:nvSpPr>
        <p:spPr>
          <a:xfrm rot="-59133">
            <a:off x="134946" y="151223"/>
            <a:ext cx="174415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PRATICANDO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54" name="Google Shape;54;p15"/>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101600" lvl="0" indent="0" algn="l">
              <a:lnSpc>
                <a:spcPct val="100000"/>
              </a:lnSpc>
              <a:spcBef>
                <a:spcPts val="0"/>
              </a:spcBef>
              <a:spcAft>
                <a:spcPts val="0"/>
              </a:spcAft>
              <a:buClr>
                <a:srgbClr val="74489D"/>
              </a:buClr>
              <a:buSzPts val="2000"/>
              <a:buFont typeface="Lato"/>
              <a:buNone/>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55" name="Google Shape;55;p15"/>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6. Sistematizando">
  <p:cSld name="6. Sistematizando">
    <p:bg>
      <p:bgPr>
        <a:blipFill dpi="0" rotWithShape="1">
          <a:blip r:embed="rId2">
            <a:lum/>
          </a:blip>
          <a:srcRect/>
          <a:stretch>
            <a:fillRect/>
          </a:stretch>
        </a:blipFill>
        <a:effectLst/>
      </p:bgPr>
    </p:bg>
    <p:spTree>
      <p:nvGrpSpPr>
        <p:cNvPr id="1" name="Shape 56"/>
        <p:cNvGrpSpPr/>
        <p:nvPr/>
      </p:nvGrpSpPr>
      <p:grpSpPr>
        <a:xfrm>
          <a:off x="0" y="0"/>
          <a:ext cx="0" cy="0"/>
          <a:chOff x="0" y="0"/>
          <a:chExt cx="0" cy="0"/>
        </a:xfrm>
      </p:grpSpPr>
      <p:sp>
        <p:nvSpPr>
          <p:cNvPr id="57" name="Google Shape;57;p16"/>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58" name="Google Shape;58;p16"/>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59" name="Google Shape;59;p16"/>
          <p:cNvSpPr txBox="1"/>
          <p:nvPr/>
        </p:nvSpPr>
        <p:spPr>
          <a:xfrm rot="-59266">
            <a:off x="134913" y="147496"/>
            <a:ext cx="2175323"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chemeClr val="dk1"/>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SISTEMATIZANDO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61" name="Google Shape;61;p16"/>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101600" lvl="0" indent="0" algn="l">
              <a:lnSpc>
                <a:spcPct val="100000"/>
              </a:lnSpc>
              <a:spcBef>
                <a:spcPts val="0"/>
              </a:spcBef>
              <a:spcAft>
                <a:spcPts val="0"/>
              </a:spcAft>
              <a:buClr>
                <a:srgbClr val="74489D"/>
              </a:buClr>
              <a:buSzPts val="2000"/>
              <a:buFont typeface="Lato"/>
              <a:buNone/>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62" name="Google Shape;62;p16"/>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7. O que aprendemos hoje?">
  <p:cSld name="7. O que aprendemos hoje">
    <p:bg>
      <p:bgPr>
        <a:blipFill dpi="0" rotWithShape="1">
          <a:blip r:embed="rId2">
            <a:lum/>
          </a:blip>
          <a:srcRect/>
          <a:stretch>
            <a:fillRect/>
          </a:stretch>
        </a:blipFill>
        <a:effectLst/>
      </p:bgPr>
    </p:bg>
    <p:spTree>
      <p:nvGrpSpPr>
        <p:cNvPr id="1" name="Shape 63"/>
        <p:cNvGrpSpPr/>
        <p:nvPr/>
      </p:nvGrpSpPr>
      <p:grpSpPr>
        <a:xfrm>
          <a:off x="0" y="0"/>
          <a:ext cx="0" cy="0"/>
          <a:chOff x="0" y="0"/>
          <a:chExt cx="0" cy="0"/>
        </a:xfrm>
      </p:grpSpPr>
      <p:sp>
        <p:nvSpPr>
          <p:cNvPr id="64" name="Google Shape;64;p1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65" name="Google Shape;65;p17"/>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66" name="Google Shape;66;p17"/>
          <p:cNvSpPr txBox="1"/>
          <p:nvPr/>
        </p:nvSpPr>
        <p:spPr>
          <a:xfrm rot="-59852">
            <a:off x="134836" y="138777"/>
            <a:ext cx="3153478"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O QUE APRENDEMOS HOJE?</a:t>
            </a:r>
            <a:endParaRPr sz="1800" b="0" i="0" u="none" strike="noStrike" cap="none" dirty="0">
              <a:solidFill>
                <a:schemeClr val="lt1"/>
              </a:solidFill>
              <a:latin typeface="Grandstander SemiBold"/>
              <a:ea typeface="Grandstander SemiBold"/>
              <a:cs typeface="Grandstander SemiBold"/>
              <a:sym typeface="Grandstander SemiBold"/>
            </a:endParaRPr>
          </a:p>
        </p:txBody>
      </p:sp>
      <p:pic>
        <p:nvPicPr>
          <p:cNvPr id="68" name="Google Shape;68;p17"/>
          <p:cNvPicPr preferRelativeResize="0"/>
          <p:nvPr/>
        </p:nvPicPr>
        <p:blipFill rotWithShape="1">
          <a:blip r:embed="rId3">
            <a:alphaModFix/>
          </a:blip>
          <a:srcRect l="15588" r="14096"/>
          <a:stretch/>
        </p:blipFill>
        <p:spPr>
          <a:xfrm>
            <a:off x="360650" y="504800"/>
            <a:ext cx="3001025" cy="4268000"/>
          </a:xfrm>
          <a:prstGeom prst="rect">
            <a:avLst/>
          </a:prstGeom>
          <a:noFill/>
          <a:ln>
            <a:noFill/>
          </a:ln>
        </p:spPr>
      </p:pic>
      <p:sp>
        <p:nvSpPr>
          <p:cNvPr id="69" name="Google Shape;69;p17"/>
          <p:cNvSpPr txBox="1">
            <a:spLocks noGrp="1"/>
          </p:cNvSpPr>
          <p:nvPr>
            <p:ph type="body" idx="1"/>
          </p:nvPr>
        </p:nvSpPr>
        <p:spPr>
          <a:xfrm>
            <a:off x="3521638" y="740325"/>
            <a:ext cx="5185500" cy="3720000"/>
          </a:xfrm>
          <a:prstGeom prst="rect">
            <a:avLst/>
          </a:prstGeom>
          <a:noFill/>
          <a:ln>
            <a:noFill/>
          </a:ln>
        </p:spPr>
        <p:txBody>
          <a:bodyPr spcFirstLastPara="1" wrap="square" lIns="91425" tIns="91425" rIns="91425" bIns="91425" anchor="t" anchorCtr="0">
            <a:noAutofit/>
          </a:bodyPr>
          <a:lstStyle>
            <a:lvl1pPr marL="457200" lvl="0" indent="-355600" algn="l">
              <a:lnSpc>
                <a:spcPct val="100000"/>
              </a:lnSpc>
              <a:spcBef>
                <a:spcPts val="0"/>
              </a:spcBef>
              <a:spcAft>
                <a:spcPts val="0"/>
              </a:spcAft>
              <a:buClr>
                <a:srgbClr val="74489D"/>
              </a:buClr>
              <a:buSzPts val="2000"/>
              <a:buFont typeface="Lato"/>
              <a:buChar char="●"/>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8. Aprofundando">
  <p:cSld name="8. Aprofundando ">
    <p:bg>
      <p:bgPr>
        <a:blipFill dpi="0" rotWithShape="1">
          <a:blip r:embed="rId2">
            <a:lum/>
          </a:blip>
          <a:srcRect/>
          <a:stretch>
            <a:fillRect/>
          </a:stretch>
        </a:blip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72" name="Google Shape;72;p18"/>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3" name="Google Shape;73;p18"/>
          <p:cNvSpPr txBox="1"/>
          <p:nvPr/>
        </p:nvSpPr>
        <p:spPr>
          <a:xfrm rot="-60427">
            <a:off x="134914" y="147892"/>
            <a:ext cx="2082322" cy="386156"/>
          </a:xfrm>
          <a:prstGeom prst="rect">
            <a:avLst/>
          </a:prstGeom>
          <a:solidFill>
            <a:srgbClr val="74489D"/>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chemeClr val="lt1"/>
                </a:solidFill>
                <a:latin typeface="Grandstander SemiBold"/>
                <a:ea typeface="Grandstander SemiBold"/>
                <a:cs typeface="Grandstander SemiBold"/>
                <a:sym typeface="Grandstander SemiBold"/>
              </a:rPr>
              <a:t>APROFUNDANDO</a:t>
            </a:r>
            <a:endParaRPr sz="1800" b="0" i="0" u="none" strike="noStrike" cap="none" dirty="0">
              <a:solidFill>
                <a:schemeClr val="lt1"/>
              </a:solidFill>
              <a:latin typeface="Grandstander SemiBold"/>
              <a:ea typeface="Grandstander SemiBold"/>
              <a:cs typeface="Grandstander SemiBold"/>
              <a:sym typeface="Grandstander SemiBold"/>
            </a:endParaRPr>
          </a:p>
        </p:txBody>
      </p:sp>
      <p:sp>
        <p:nvSpPr>
          <p:cNvPr id="75" name="Google Shape;75;p18"/>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101600" lvl="0" indent="0" algn="l">
              <a:lnSpc>
                <a:spcPct val="100000"/>
              </a:lnSpc>
              <a:spcBef>
                <a:spcPts val="0"/>
              </a:spcBef>
              <a:spcAft>
                <a:spcPts val="0"/>
              </a:spcAft>
              <a:buClr>
                <a:srgbClr val="74489D"/>
              </a:buClr>
              <a:buSzPts val="2000"/>
              <a:buFont typeface="Lato"/>
              <a:buNone/>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76" name="Google Shape;76;p18"/>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8. Aprofundando" preserve="1" userDrawn="1">
  <p:cSld name="9. Nova seção">
    <p:bg>
      <p:bgPr>
        <a:blipFill dpi="0" rotWithShape="1">
          <a:blip r:embed="rId2">
            <a:lum/>
          </a:blip>
          <a:srcRect/>
          <a:stretch>
            <a:fillRect/>
          </a:stretch>
        </a:blipFill>
        <a:effectLst/>
      </p:bgPr>
    </p:bg>
    <p:spTree>
      <p:nvGrpSpPr>
        <p:cNvPr id="1" name="Shape 70"/>
        <p:cNvGrpSpPr/>
        <p:nvPr/>
      </p:nvGrpSpPr>
      <p:grpSpPr>
        <a:xfrm>
          <a:off x="0" y="0"/>
          <a:ext cx="0" cy="0"/>
          <a:chOff x="0" y="0"/>
          <a:chExt cx="0" cy="0"/>
        </a:xfrm>
      </p:grpSpPr>
      <p:sp>
        <p:nvSpPr>
          <p:cNvPr id="71" name="Google Shape;71;p18"/>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72" name="Google Shape;72;p18"/>
          <p:cNvSpPr/>
          <p:nvPr/>
        </p:nvSpPr>
        <p:spPr>
          <a:xfrm>
            <a:off x="204850" y="225325"/>
            <a:ext cx="8757000" cy="4701000"/>
          </a:xfrm>
          <a:prstGeom prst="roundRect">
            <a:avLst>
              <a:gd name="adj" fmla="val 3153"/>
            </a:avLst>
          </a:prstGeom>
          <a:solidFill>
            <a:srgbClr val="FFFCF8"/>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75" name="Google Shape;75;p18"/>
          <p:cNvSpPr txBox="1">
            <a:spLocks noGrp="1"/>
          </p:cNvSpPr>
          <p:nvPr>
            <p:ph type="body" idx="1"/>
          </p:nvPr>
        </p:nvSpPr>
        <p:spPr>
          <a:xfrm>
            <a:off x="456450" y="1239625"/>
            <a:ext cx="8258700" cy="3297000"/>
          </a:xfrm>
          <a:prstGeom prst="rect">
            <a:avLst/>
          </a:prstGeom>
          <a:noFill/>
          <a:ln>
            <a:noFill/>
          </a:ln>
        </p:spPr>
        <p:txBody>
          <a:bodyPr spcFirstLastPara="1" wrap="square" lIns="91425" tIns="91425" rIns="91425" bIns="91425" anchor="t" anchorCtr="0">
            <a:noAutofit/>
          </a:bodyPr>
          <a:lstStyle>
            <a:lvl1pPr marL="101600" lvl="0" indent="0" algn="l">
              <a:lnSpc>
                <a:spcPct val="100000"/>
              </a:lnSpc>
              <a:spcBef>
                <a:spcPts val="0"/>
              </a:spcBef>
              <a:spcAft>
                <a:spcPts val="0"/>
              </a:spcAft>
              <a:buClr>
                <a:srgbClr val="74489D"/>
              </a:buClr>
              <a:buSzPts val="2000"/>
              <a:buFont typeface="Lato"/>
              <a:buNone/>
              <a:defRPr sz="2000" baseline="0">
                <a:solidFill>
                  <a:schemeClr val="dk1"/>
                </a:solidFill>
                <a:latin typeface="Arial" panose="020B0604020202020204" pitchFamily="34" charset="0"/>
                <a:ea typeface="Lato"/>
                <a:cs typeface="Lato"/>
                <a:sym typeface="Lato"/>
              </a:defRPr>
            </a:lvl1pPr>
            <a:lvl2pPr marL="914400" lvl="1"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2pPr>
            <a:lvl3pPr marL="1371600" lvl="2"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3pPr>
            <a:lvl4pPr marL="1828800" lvl="3"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4pPr>
            <a:lvl5pPr marL="2286000" lvl="4"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5pPr>
            <a:lvl6pPr marL="2743200" lvl="5"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6pPr>
            <a:lvl7pPr marL="3200400" lvl="6"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7pPr>
            <a:lvl8pPr marL="3657600" lvl="7"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8pPr>
            <a:lvl9pPr marL="4114800" lvl="8" indent="-355600" algn="l">
              <a:lnSpc>
                <a:spcPct val="100000"/>
              </a:lnSpc>
              <a:spcBef>
                <a:spcPts val="0"/>
              </a:spcBef>
              <a:spcAft>
                <a:spcPts val="0"/>
              </a:spcAft>
              <a:buClr>
                <a:srgbClr val="74489D"/>
              </a:buClr>
              <a:buSzPts val="2000"/>
              <a:buFont typeface="Lato"/>
              <a:buChar char="○"/>
              <a:defRPr sz="2000">
                <a:solidFill>
                  <a:schemeClr val="dk1"/>
                </a:solidFill>
                <a:latin typeface="Lato"/>
                <a:ea typeface="Lato"/>
                <a:cs typeface="Lato"/>
                <a:sym typeface="Lato"/>
              </a:defRPr>
            </a:lvl9pPr>
          </a:lstStyle>
          <a:p>
            <a:endParaRPr dirty="0"/>
          </a:p>
        </p:txBody>
      </p:sp>
      <p:sp>
        <p:nvSpPr>
          <p:cNvPr id="76" name="Google Shape;76;p18"/>
          <p:cNvSpPr txBox="1">
            <a:spLocks noGrp="1"/>
          </p:cNvSpPr>
          <p:nvPr>
            <p:ph type="title"/>
          </p:nvPr>
        </p:nvSpPr>
        <p:spPr>
          <a:xfrm>
            <a:off x="456450" y="673625"/>
            <a:ext cx="8376000" cy="572700"/>
          </a:xfrm>
          <a:prstGeom prst="rect">
            <a:avLst/>
          </a:prstGeom>
          <a:noFill/>
          <a:ln>
            <a:noFill/>
          </a:ln>
        </p:spPr>
        <p:txBody>
          <a:bodyPr spcFirstLastPara="1" wrap="square" lIns="91425" tIns="91425" rIns="91425" bIns="91425" anchor="t" anchorCtr="0">
            <a:spAutoFit/>
          </a:bodyPr>
          <a:lstStyle>
            <a:lvl1pPr marR="0" lvl="0" algn="l">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dirty="0"/>
          </a:p>
        </p:txBody>
      </p:sp>
      <p:sp>
        <p:nvSpPr>
          <p:cNvPr id="2" name="Google Shape;68;p17">
            <a:extLst>
              <a:ext uri="{FF2B5EF4-FFF2-40B4-BE49-F238E27FC236}">
                <a16:creationId xmlns:a16="http://schemas.microsoft.com/office/drawing/2014/main" id="{90FEB611-3DAE-4761-5D18-FF9F331BF20F}"/>
              </a:ext>
            </a:extLst>
          </p:cNvPr>
          <p:cNvSpPr txBox="1">
            <a:spLocks noGrp="1"/>
          </p:cNvSpPr>
          <p:nvPr>
            <p:ph type="subTitle" idx="10"/>
          </p:nvPr>
        </p:nvSpPr>
        <p:spPr>
          <a:xfrm rot="-60000">
            <a:off x="131681" y="157220"/>
            <a:ext cx="4336952" cy="367500"/>
          </a:xfrm>
          <a:prstGeom prst="rect">
            <a:avLst/>
          </a:prstGeom>
          <a:solidFill>
            <a:srgbClr val="74489D"/>
          </a:solidFill>
          <a:ln>
            <a:noFill/>
          </a:ln>
          <a:effectLst/>
        </p:spPr>
        <p:txBody>
          <a:bodyPr spcFirstLastPara="1" wrap="square" lIns="91425" tIns="91425" rIns="91425" bIns="91425" anchor="ctr" anchorCtr="0">
            <a:noAutofit/>
          </a:bodyPr>
          <a:lstStyle>
            <a:lvl1pPr lvl="0" algn="l">
              <a:spcBef>
                <a:spcPts val="0"/>
              </a:spcBef>
              <a:spcAft>
                <a:spcPts val="0"/>
              </a:spcAft>
              <a:buSzPts val="2000"/>
              <a:buNone/>
              <a:defRPr sz="1800" baseline="0">
                <a:solidFill>
                  <a:schemeClr val="bg1"/>
                </a:solidFill>
                <a:latin typeface="Grandstander SemiBold" panose="020B0604020202020204" charset="0"/>
              </a:defRPr>
            </a:lvl1pPr>
            <a:lvl2pPr lvl="1">
              <a:spcBef>
                <a:spcPts val="0"/>
              </a:spcBef>
              <a:spcAft>
                <a:spcPts val="0"/>
              </a:spcAft>
              <a:buSzPts val="2000"/>
              <a:buNone/>
              <a:defRPr/>
            </a:lvl2pPr>
            <a:lvl3pPr lvl="2">
              <a:spcBef>
                <a:spcPts val="0"/>
              </a:spcBef>
              <a:spcAft>
                <a:spcPts val="0"/>
              </a:spcAft>
              <a:buSzPts val="2000"/>
              <a:buNone/>
              <a:defRPr/>
            </a:lvl3pPr>
            <a:lvl4pPr lvl="3">
              <a:spcBef>
                <a:spcPts val="0"/>
              </a:spcBef>
              <a:spcAft>
                <a:spcPts val="0"/>
              </a:spcAft>
              <a:buSzPts val="2000"/>
              <a:buNone/>
              <a:defRPr/>
            </a:lvl4pPr>
            <a:lvl5pPr lvl="4">
              <a:spcBef>
                <a:spcPts val="0"/>
              </a:spcBef>
              <a:spcAft>
                <a:spcPts val="0"/>
              </a:spcAft>
              <a:buSzPts val="2000"/>
              <a:buNone/>
              <a:defRPr/>
            </a:lvl5pPr>
            <a:lvl6pPr lvl="5">
              <a:spcBef>
                <a:spcPts val="0"/>
              </a:spcBef>
              <a:spcAft>
                <a:spcPts val="0"/>
              </a:spcAft>
              <a:buSzPts val="2000"/>
              <a:buNone/>
              <a:defRPr/>
            </a:lvl6pPr>
            <a:lvl7pPr lvl="6">
              <a:spcBef>
                <a:spcPts val="0"/>
              </a:spcBef>
              <a:spcAft>
                <a:spcPts val="0"/>
              </a:spcAft>
              <a:buSzPts val="2000"/>
              <a:buNone/>
              <a:defRPr/>
            </a:lvl7pPr>
            <a:lvl8pPr lvl="7">
              <a:spcBef>
                <a:spcPts val="0"/>
              </a:spcBef>
              <a:spcAft>
                <a:spcPts val="0"/>
              </a:spcAft>
              <a:buSzPts val="2000"/>
              <a:buNone/>
              <a:defRPr/>
            </a:lvl8pPr>
            <a:lvl9pPr lvl="8">
              <a:spcBef>
                <a:spcPts val="0"/>
              </a:spcBef>
              <a:spcAft>
                <a:spcPts val="0"/>
              </a:spcAft>
              <a:buSzPts val="2000"/>
              <a:buNone/>
              <a:defRPr/>
            </a:lvl9pPr>
          </a:lstStyle>
          <a:p>
            <a:endParaRPr dirty="0"/>
          </a:p>
        </p:txBody>
      </p:sp>
    </p:spTree>
    <p:extLst>
      <p:ext uri="{BB962C8B-B14F-4D97-AF65-F5344CB8AC3E}">
        <p14:creationId xmlns:p14="http://schemas.microsoft.com/office/powerpoint/2010/main" val="2349028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spAutoFit/>
          </a:bodyPr>
          <a:lstStyle>
            <a:lvl1pPr marR="0" lvl="0" algn="l" rtl="0">
              <a:lnSpc>
                <a:spcPct val="100000"/>
              </a:lnSpc>
              <a:spcBef>
                <a:spcPts val="0"/>
              </a:spcBef>
              <a:spcAft>
                <a:spcPts val="0"/>
              </a:spcAft>
              <a:buClr>
                <a:schemeClr val="dk1"/>
              </a:buClr>
              <a:buSzPts val="2600"/>
              <a:buFont typeface="Lato"/>
              <a:buNone/>
              <a:defRPr sz="2600" b="0" i="0" u="none" strike="noStrike" cap="none">
                <a:solidFill>
                  <a:schemeClr val="dk1"/>
                </a:solidFill>
                <a:latin typeface="Lato"/>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endParaRPr/>
          </a:p>
        </p:txBody>
      </p:sp>
      <p:sp>
        <p:nvSpPr>
          <p:cNvPr id="7" name="Google Shape;7;p7"/>
          <p:cNvSpPr txBox="1">
            <a:spLocks noGrp="1"/>
          </p:cNvSpPr>
          <p:nvPr>
            <p:ph type="sldNum" idx="12"/>
          </p:nvPr>
        </p:nvSpPr>
        <p:spPr>
          <a:xfrm>
            <a:off x="8472458" y="4663217"/>
            <a:ext cx="548700" cy="338700"/>
          </a:xfrm>
          <a:prstGeom prst="rect">
            <a:avLst/>
          </a:prstGeom>
          <a:noFill/>
          <a:ln>
            <a:noFill/>
          </a:ln>
        </p:spPr>
        <p:txBody>
          <a:bodyPr spcFirstLastPara="1" wrap="square" lIns="91425" tIns="91425" rIns="91425" bIns="91425" anchor="ctr" anchorCtr="0">
            <a:sp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pt-BR"/>
              <a:t>‹nº›</a:t>
            </a:fld>
            <a:endParaRPr dirty="0"/>
          </a:p>
        </p:txBody>
      </p:sp>
      <p:sp>
        <p:nvSpPr>
          <p:cNvPr id="8" name="Google Shape;8;p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endParaRPr/>
          </a:p>
        </p:txBody>
      </p:sp>
      <p:sp>
        <p:nvSpPr>
          <p:cNvPr id="4" name="Google Shape;16;p8">
            <a:extLst>
              <a:ext uri="{FF2B5EF4-FFF2-40B4-BE49-F238E27FC236}">
                <a16:creationId xmlns:a16="http://schemas.microsoft.com/office/drawing/2014/main" id="{7F51D25E-5F37-0BA6-24B5-5E4E079277C2}"/>
              </a:ext>
            </a:extLst>
          </p:cNvPr>
          <p:cNvSpPr txBox="1"/>
          <p:nvPr userDrawn="1"/>
        </p:nvSpPr>
        <p:spPr>
          <a:xfrm rot="-5400000">
            <a:off x="8622225" y="1107904"/>
            <a:ext cx="884100" cy="2925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700"/>
              <a:buFont typeface="Arial"/>
              <a:buNone/>
            </a:pPr>
            <a:r>
              <a:rPr lang="pt-BR" sz="700" b="0" i="0" u="none" strike="noStrike" cap="none" dirty="0">
                <a:solidFill>
                  <a:srgbClr val="333333"/>
                </a:solidFill>
                <a:latin typeface="Grandstander Medium"/>
                <a:ea typeface="Grandstander Medium"/>
                <a:cs typeface="Grandstander Medium"/>
                <a:sym typeface="Grandstander Medium"/>
              </a:rPr>
              <a:t>2025_AI_V1</a:t>
            </a:r>
            <a:endParaRPr sz="700" b="0" i="0" u="none" strike="noStrike" cap="none" dirty="0">
              <a:solidFill>
                <a:srgbClr val="000000"/>
              </a:solidFill>
              <a:latin typeface="Grandstander Medium"/>
              <a:ea typeface="Grandstander Medium"/>
              <a:cs typeface="Grandstander Medium"/>
              <a:sym typeface="Grandstander Medium"/>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3" r:id="rId3"/>
    <p:sldLayoutId id="2147483654" r:id="rId4"/>
    <p:sldLayoutId id="2147483655" r:id="rId5"/>
    <p:sldLayoutId id="2147483656" r:id="rId6"/>
    <p:sldLayoutId id="2147483657" r:id="rId7"/>
    <p:sldLayoutId id="2147483658" r:id="rId8"/>
    <p:sldLayoutId id="2147483661" r:id="rId9"/>
    <p:sldLayoutId id="2147483662" r:id="rId10"/>
    <p:sldLayoutId id="2147483659" r:id="rId11"/>
    <p:sldLayoutId id="214748365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1"/>
          <p:cNvSpPr/>
          <p:nvPr/>
        </p:nvSpPr>
        <p:spPr>
          <a:xfrm rot="-48394" flipH="1">
            <a:off x="236565" y="4090382"/>
            <a:ext cx="1342633"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1</a:t>
            </a:r>
            <a:r>
              <a:rPr lang="pt-BR" sz="1600" b="0" i="0" u="sng" strike="noStrike" cap="none" baseline="30000" dirty="0">
                <a:solidFill>
                  <a:srgbClr val="000000"/>
                </a:solidFill>
                <a:latin typeface="Grandstander Medium"/>
                <a:ea typeface="Grandstander Medium"/>
                <a:cs typeface="Grandstander Medium"/>
                <a:sym typeface="Grandstander Medium"/>
              </a:rPr>
              <a:t>o</a:t>
            </a:r>
            <a:r>
              <a:rPr lang="pt-BR" sz="1600" b="0" i="0" u="none" strike="noStrike" cap="none" dirty="0">
                <a:solidFill>
                  <a:srgbClr val="000000"/>
                </a:solidFill>
                <a:latin typeface="Grandstander Medium"/>
                <a:ea typeface="Grandstander Medium"/>
                <a:cs typeface="Grandstander Medium"/>
                <a:sym typeface="Grandstander Medium"/>
              </a:rPr>
              <a:t> BIMESTRE</a:t>
            </a:r>
            <a:endParaRPr sz="1600" b="0" i="0" u="none" strike="noStrike" cap="none" dirty="0">
              <a:solidFill>
                <a:srgbClr val="000000"/>
              </a:solidFill>
              <a:latin typeface="Arial"/>
              <a:ea typeface="Arial"/>
              <a:cs typeface="Arial"/>
              <a:sym typeface="Arial"/>
            </a:endParaRPr>
          </a:p>
        </p:txBody>
      </p:sp>
      <p:sp>
        <p:nvSpPr>
          <p:cNvPr id="166" name="Google Shape;166;p1"/>
          <p:cNvSpPr/>
          <p:nvPr/>
        </p:nvSpPr>
        <p:spPr>
          <a:xfrm rot="49167">
            <a:off x="235961" y="4552633"/>
            <a:ext cx="3691878" cy="330035"/>
          </a:xfrm>
          <a:prstGeom prst="roundRect">
            <a:avLst>
              <a:gd name="adj" fmla="val 7293"/>
            </a:avLst>
          </a:prstGeom>
          <a:noFill/>
          <a:ln w="1905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600" b="0" i="0" u="none" strike="noStrike" cap="none" dirty="0">
                <a:solidFill>
                  <a:srgbClr val="000000"/>
                </a:solidFill>
                <a:latin typeface="Grandstander Medium"/>
                <a:ea typeface="Grandstander Medium"/>
                <a:cs typeface="Grandstander Medium"/>
                <a:sym typeface="Grandstander Medium"/>
              </a:rPr>
              <a:t>ENSINO FUNDAMENTAL: ANOS INICIAIS</a:t>
            </a:r>
            <a:endParaRPr sz="1600" b="0" i="0" u="none" strike="noStrike" cap="none" dirty="0">
              <a:solidFill>
                <a:srgbClr val="000000"/>
              </a:solidFill>
              <a:latin typeface="Arial"/>
              <a:ea typeface="Arial"/>
              <a:cs typeface="Arial"/>
              <a:sym typeface="Arial"/>
            </a:endParaRPr>
          </a:p>
        </p:txBody>
      </p:sp>
      <p:sp>
        <p:nvSpPr>
          <p:cNvPr id="167" name="Google Shape;167;p1"/>
          <p:cNvSpPr txBox="1"/>
          <p:nvPr/>
        </p:nvSpPr>
        <p:spPr>
          <a:xfrm>
            <a:off x="461400" y="1999425"/>
            <a:ext cx="8221200" cy="1480800"/>
          </a:xfrm>
          <a:prstGeom prst="rect">
            <a:avLst/>
          </a:prstGeom>
          <a:noFill/>
          <a:ln>
            <a:noFill/>
          </a:ln>
          <a:effectLst>
            <a:outerShdw dist="47625" dir="5400000" algn="bl" rotWithShape="0">
              <a:srgbClr val="000000">
                <a:alpha val="24313"/>
              </a:srgbClr>
            </a:outerShdw>
          </a:effectLst>
        </p:spPr>
        <p:txBody>
          <a:bodyPr spcFirstLastPara="1" wrap="square" lIns="90000" tIns="18000" rIns="91425" bIns="18000" anchor="ctr" anchorCtr="0">
            <a:normAutofit/>
          </a:bodyPr>
          <a:lstStyle/>
          <a:p>
            <a:pPr marL="0" marR="0" lvl="0" indent="0" algn="ctr" rtl="0">
              <a:lnSpc>
                <a:spcPct val="115000"/>
              </a:lnSpc>
              <a:spcBef>
                <a:spcPts val="0"/>
              </a:spcBef>
              <a:spcAft>
                <a:spcPts val="0"/>
              </a:spcAft>
              <a:buClr>
                <a:schemeClr val="dk1"/>
              </a:buClr>
              <a:buSzPts val="1100"/>
              <a:buFont typeface="Arial"/>
              <a:buNone/>
            </a:pPr>
            <a:r>
              <a:rPr lang="pt-BR" sz="3600" b="1" i="0" u="none" strike="noStrike" cap="none" dirty="0">
                <a:solidFill>
                  <a:srgbClr val="000000"/>
                </a:solidFill>
                <a:latin typeface="Grandstander"/>
                <a:ea typeface="Grandstander"/>
                <a:cs typeface="Grandstander"/>
                <a:sym typeface="Grandstander"/>
              </a:rPr>
              <a:t>USANDO A CALCULADORA PARA ESCREVER NÚMEROS</a:t>
            </a:r>
            <a:endParaRPr sz="3600" b="1" i="0" u="none" strike="noStrike" cap="none" dirty="0">
              <a:solidFill>
                <a:srgbClr val="000000"/>
              </a:solidFill>
              <a:latin typeface="Grandstander"/>
              <a:ea typeface="Grandstander"/>
              <a:cs typeface="Grandstander"/>
              <a:sym typeface="Grandstander"/>
            </a:endParaRPr>
          </a:p>
        </p:txBody>
      </p:sp>
      <p:sp>
        <p:nvSpPr>
          <p:cNvPr id="168" name="Google Shape;168;p1"/>
          <p:cNvSpPr/>
          <p:nvPr/>
        </p:nvSpPr>
        <p:spPr>
          <a:xfrm rot="-48481" flipH="1">
            <a:off x="7973178" y="297652"/>
            <a:ext cx="893489" cy="686195"/>
          </a:xfrm>
          <a:prstGeom prst="roundRect">
            <a:avLst>
              <a:gd name="adj" fmla="val 7293"/>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4200" dirty="0">
                <a:solidFill>
                  <a:schemeClr val="lt1"/>
                </a:solidFill>
                <a:latin typeface="Grandstander Medium"/>
                <a:ea typeface="Grandstander Medium"/>
                <a:cs typeface="Grandstander Medium"/>
                <a:sym typeface="Grandstander Medium"/>
              </a:rPr>
              <a:t>2</a:t>
            </a:r>
            <a:r>
              <a:rPr lang="pt-BR" sz="4200" b="0" i="0" u="sng" strike="noStrike" cap="none" baseline="30000" dirty="0">
                <a:solidFill>
                  <a:schemeClr val="lt1"/>
                </a:solidFill>
                <a:latin typeface="Grandstander Medium"/>
                <a:ea typeface="Grandstander Medium"/>
                <a:cs typeface="Grandstander Medium"/>
                <a:sym typeface="Grandstander Medium"/>
              </a:rPr>
              <a:t>o</a:t>
            </a:r>
            <a:endParaRPr sz="2200" b="0" i="0" u="sng" strike="noStrike" cap="none" baseline="30000" dirty="0">
              <a:solidFill>
                <a:schemeClr val="lt1"/>
              </a:solidFill>
              <a:latin typeface="Arial"/>
              <a:ea typeface="Arial"/>
              <a:cs typeface="Arial"/>
              <a:sym typeface="Arial"/>
            </a:endParaRPr>
          </a:p>
        </p:txBody>
      </p:sp>
      <p:sp>
        <p:nvSpPr>
          <p:cNvPr id="169" name="Google Shape;169;p1"/>
          <p:cNvSpPr txBox="1"/>
          <p:nvPr/>
        </p:nvSpPr>
        <p:spPr>
          <a:xfrm rot="-59535">
            <a:off x="3223103" y="3634314"/>
            <a:ext cx="2702505" cy="386054"/>
          </a:xfrm>
          <a:prstGeom prst="rect">
            <a:avLst/>
          </a:prstGeom>
          <a:solidFill>
            <a:srgbClr val="4B5EAA"/>
          </a:solidFill>
          <a:ln>
            <a:noFill/>
          </a:ln>
        </p:spPr>
        <p:txBody>
          <a:bodyPr spcFirstLastPara="1" wrap="square" lIns="90000" tIns="54000" rIns="91425" bIns="540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800" dirty="0">
                <a:solidFill>
                  <a:srgbClr val="FFFFFF"/>
                </a:solidFill>
                <a:latin typeface="Grandstander SemiBold"/>
                <a:ea typeface="Grandstander SemiBold"/>
                <a:cs typeface="Grandstander SemiBold"/>
                <a:sym typeface="Grandstander SemiBold"/>
              </a:rPr>
              <a:t>MATEMÁTICA</a:t>
            </a:r>
            <a:endParaRPr sz="1800" b="0" i="0" u="none" strike="noStrike" cap="none" dirty="0">
              <a:solidFill>
                <a:srgbClr val="FFFFFF"/>
              </a:solidFill>
              <a:latin typeface="Grandstander SemiBold"/>
              <a:ea typeface="Grandstander SemiBold"/>
              <a:cs typeface="Grandstander SemiBold"/>
              <a:sym typeface="Grandstander SemiBold"/>
            </a:endParaRPr>
          </a:p>
        </p:txBody>
      </p:sp>
      <p:sp>
        <p:nvSpPr>
          <p:cNvPr id="170" name="Google Shape;170;p1"/>
          <p:cNvSpPr txBox="1"/>
          <p:nvPr/>
        </p:nvSpPr>
        <p:spPr>
          <a:xfrm rot="-59878">
            <a:off x="4020872" y="1700599"/>
            <a:ext cx="1102367" cy="355256"/>
          </a:xfrm>
          <a:prstGeom prst="rect">
            <a:avLst/>
          </a:prstGeom>
          <a:solidFill>
            <a:srgbClr val="4B5EAA"/>
          </a:solidFill>
          <a:ln>
            <a:noFill/>
          </a:ln>
        </p:spPr>
        <p:txBody>
          <a:bodyPr spcFirstLastPara="1" wrap="square" lIns="90000" tIns="54000" rIns="91425" bIns="54000"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1800" b="0" i="0" u="none" strike="noStrike" cap="none" dirty="0">
                <a:solidFill>
                  <a:srgbClr val="FFFFFF"/>
                </a:solidFill>
                <a:latin typeface="Grandstander SemiBold"/>
                <a:ea typeface="Grandstander SemiBold"/>
                <a:cs typeface="Grandstander SemiBold"/>
                <a:sym typeface="Grandstander SemiBold"/>
              </a:rPr>
              <a:t>AULA 30</a:t>
            </a:r>
            <a:endParaRPr sz="1800" b="0" i="0" u="none" strike="noStrike" cap="none" dirty="0">
              <a:solidFill>
                <a:srgbClr val="FFFFFF"/>
              </a:solidFill>
              <a:latin typeface="Grandstander SemiBold"/>
              <a:ea typeface="Grandstander SemiBold"/>
              <a:cs typeface="Grandstander SemiBold"/>
              <a:sym typeface="Grandstander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47CC929F-AFEC-185E-656A-3E673147C297}"/>
              </a:ext>
            </a:extLst>
          </p:cNvPr>
          <p:cNvSpPr>
            <a:spLocks noGrp="1"/>
          </p:cNvSpPr>
          <p:nvPr>
            <p:ph type="body" idx="1"/>
          </p:nvPr>
        </p:nvSpPr>
        <p:spPr>
          <a:xfrm>
            <a:off x="440871" y="1972376"/>
            <a:ext cx="4131129" cy="2031295"/>
          </a:xfrm>
        </p:spPr>
        <p:txBody>
          <a:bodyPr/>
          <a:lstStyle/>
          <a:p>
            <a:pPr>
              <a:buClr>
                <a:schemeClr val="tx1"/>
              </a:buClr>
            </a:pPr>
            <a:endParaRPr lang="pt-BR" b="1" dirty="0"/>
          </a:p>
          <a:p>
            <a:pPr marL="558800" indent="-457200">
              <a:buClr>
                <a:srgbClr val="7030A0"/>
              </a:buClr>
              <a:buFont typeface="+mj-lt"/>
              <a:buAutoNum type="alphaUcPeriod"/>
            </a:pPr>
            <a:r>
              <a:rPr lang="pt-BR" dirty="0"/>
              <a:t>400 + 90 + 4 = </a:t>
            </a:r>
          </a:p>
          <a:p>
            <a:pPr marL="558800" indent="-457200">
              <a:buClr>
                <a:srgbClr val="7030A0"/>
              </a:buClr>
              <a:buFont typeface="+mj-lt"/>
              <a:buAutoNum type="alphaUcPeriod"/>
            </a:pPr>
            <a:endParaRPr lang="pt-BR" dirty="0"/>
          </a:p>
          <a:p>
            <a:pPr marL="558800" indent="-457200">
              <a:buClr>
                <a:srgbClr val="7030A0"/>
              </a:buClr>
              <a:buFont typeface="+mj-lt"/>
              <a:buAutoNum type="alphaUcPeriod"/>
            </a:pPr>
            <a:r>
              <a:rPr lang="pt-BR" dirty="0"/>
              <a:t>600 + 6  =</a:t>
            </a:r>
          </a:p>
          <a:p>
            <a:pPr marL="558800" indent="-457200">
              <a:buClr>
                <a:srgbClr val="7030A0"/>
              </a:buClr>
              <a:buFont typeface="+mj-lt"/>
              <a:buAutoNum type="alphaUcPeriod"/>
            </a:pPr>
            <a:endParaRPr lang="pt-BR" dirty="0"/>
          </a:p>
          <a:p>
            <a:pPr marL="558800" indent="-457200">
              <a:buClr>
                <a:srgbClr val="7030A0"/>
              </a:buClr>
              <a:buFont typeface="+mj-lt"/>
              <a:buAutoNum type="alphaUcPeriod"/>
            </a:pPr>
            <a:r>
              <a:rPr lang="pt-BR" dirty="0"/>
              <a:t>700 + 70 + 7 =</a:t>
            </a:r>
          </a:p>
          <a:p>
            <a:pPr marL="558800" indent="-457200">
              <a:buClr>
                <a:srgbClr val="7030A0"/>
              </a:buClr>
              <a:buFont typeface="+mj-lt"/>
              <a:buAutoNum type="alphaUcPeriod"/>
            </a:pPr>
            <a:endParaRPr lang="pt-BR" dirty="0"/>
          </a:p>
          <a:p>
            <a:pPr marL="558800" indent="-457200">
              <a:buClr>
                <a:srgbClr val="7030A0"/>
              </a:buClr>
              <a:buFont typeface="+mj-lt"/>
              <a:buAutoNum type="alphaUcPeriod"/>
            </a:pPr>
            <a:r>
              <a:rPr lang="pt-BR" dirty="0"/>
              <a:t>800 + 70 + 6 =</a:t>
            </a:r>
          </a:p>
        </p:txBody>
      </p:sp>
      <p:sp>
        <p:nvSpPr>
          <p:cNvPr id="3" name="Título 2">
            <a:extLst>
              <a:ext uri="{FF2B5EF4-FFF2-40B4-BE49-F238E27FC236}">
                <a16:creationId xmlns:a16="http://schemas.microsoft.com/office/drawing/2014/main" id="{6C1F8C42-04C6-DD59-1A45-D560F4E640A6}"/>
              </a:ext>
            </a:extLst>
          </p:cNvPr>
          <p:cNvSpPr>
            <a:spLocks noGrp="1"/>
          </p:cNvSpPr>
          <p:nvPr>
            <p:ph type="title"/>
          </p:nvPr>
        </p:nvSpPr>
        <p:spPr>
          <a:xfrm>
            <a:off x="440871" y="573252"/>
            <a:ext cx="8343222" cy="2031295"/>
          </a:xfrm>
        </p:spPr>
        <p:txBody>
          <a:bodyPr/>
          <a:lstStyle/>
          <a:p>
            <a:r>
              <a:rPr lang="pt-BR" sz="2000" b="0" dirty="0">
                <a:solidFill>
                  <a:srgbClr val="7030A0"/>
                </a:solidFill>
              </a:rPr>
              <a:t>2. </a:t>
            </a:r>
            <a:r>
              <a:rPr lang="pt-BR" sz="2000" b="0" dirty="0"/>
              <a:t>LEONARDO DISSE QUE O NÚMERO 45 TAMBÉM PODE </a:t>
            </a:r>
            <a:br>
              <a:rPr lang="pt-BR" sz="2000" b="0" dirty="0"/>
            </a:br>
            <a:r>
              <a:rPr lang="pt-BR" sz="2000" b="0" dirty="0"/>
              <a:t>SER REPRESENTADO POR:  40 + 5.QUAIS TECLAS PODEM SER APERTADAS NA CALCULADORA PARA REPRESENTAR OS NÚMEROS </a:t>
            </a:r>
            <a:r>
              <a:rPr lang="pt-BR" sz="2000" b="0" dirty="0">
                <a:latin typeface="Arial"/>
              </a:rPr>
              <a:t>ABAIXO? ESCREVA-OS NOS RETÂNGULOS.</a:t>
            </a:r>
            <a:br>
              <a:rPr lang="pt-BR" sz="1800" dirty="0">
                <a:latin typeface="Arial"/>
              </a:rPr>
            </a:br>
            <a:br>
              <a:rPr lang="pt-BR" sz="2000" b="0" dirty="0"/>
            </a:br>
            <a:endParaRPr lang="pt-BR" sz="2000" b="0" dirty="0"/>
          </a:p>
        </p:txBody>
      </p:sp>
      <p:pic>
        <p:nvPicPr>
          <p:cNvPr id="10" name="Imagem 9">
            <a:extLst>
              <a:ext uri="{FF2B5EF4-FFF2-40B4-BE49-F238E27FC236}">
                <a16:creationId xmlns:a16="http://schemas.microsoft.com/office/drawing/2014/main" id="{0799754F-46D0-64E5-52DD-0F5B7F3D9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9834" y="1972376"/>
            <a:ext cx="2280656" cy="2935289"/>
          </a:xfrm>
          <a:prstGeom prst="rect">
            <a:avLst/>
          </a:prstGeom>
        </p:spPr>
      </p:pic>
      <p:sp>
        <p:nvSpPr>
          <p:cNvPr id="21" name="Retângulo: Cantos Arredondados 20">
            <a:extLst>
              <a:ext uri="{FF2B5EF4-FFF2-40B4-BE49-F238E27FC236}">
                <a16:creationId xmlns:a16="http://schemas.microsoft.com/office/drawing/2014/main" id="{723A6E2F-060F-0E8F-69B4-7081DABFA811}"/>
              </a:ext>
            </a:extLst>
          </p:cNvPr>
          <p:cNvSpPr/>
          <p:nvPr/>
        </p:nvSpPr>
        <p:spPr>
          <a:xfrm>
            <a:off x="2887911" y="2402527"/>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494</a:t>
            </a:r>
          </a:p>
        </p:txBody>
      </p:sp>
      <p:sp>
        <p:nvSpPr>
          <p:cNvPr id="22" name="Retângulo: Cantos Arredondados 21">
            <a:extLst>
              <a:ext uri="{FF2B5EF4-FFF2-40B4-BE49-F238E27FC236}">
                <a16:creationId xmlns:a16="http://schemas.microsoft.com/office/drawing/2014/main" id="{37F9E194-F8F1-454E-CDBC-DE298FAC3D39}"/>
              </a:ext>
            </a:extLst>
          </p:cNvPr>
          <p:cNvSpPr/>
          <p:nvPr/>
        </p:nvSpPr>
        <p:spPr>
          <a:xfrm>
            <a:off x="2905950" y="2991409"/>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606</a:t>
            </a:r>
          </a:p>
        </p:txBody>
      </p:sp>
      <p:sp>
        <p:nvSpPr>
          <p:cNvPr id="23" name="Retângulo: Cantos Arredondados 22">
            <a:extLst>
              <a:ext uri="{FF2B5EF4-FFF2-40B4-BE49-F238E27FC236}">
                <a16:creationId xmlns:a16="http://schemas.microsoft.com/office/drawing/2014/main" id="{90D32D80-B276-CD06-5E05-73B4C6B5ED71}"/>
              </a:ext>
            </a:extLst>
          </p:cNvPr>
          <p:cNvSpPr/>
          <p:nvPr/>
        </p:nvSpPr>
        <p:spPr>
          <a:xfrm>
            <a:off x="2887911" y="3507632"/>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777</a:t>
            </a:r>
          </a:p>
        </p:txBody>
      </p:sp>
      <p:sp>
        <p:nvSpPr>
          <p:cNvPr id="24" name="Retângulo: Cantos Arredondados 23">
            <a:extLst>
              <a:ext uri="{FF2B5EF4-FFF2-40B4-BE49-F238E27FC236}">
                <a16:creationId xmlns:a16="http://schemas.microsoft.com/office/drawing/2014/main" id="{DF092A61-3762-F2A3-CEA6-36A11D06AFC7}"/>
              </a:ext>
            </a:extLst>
          </p:cNvPr>
          <p:cNvSpPr/>
          <p:nvPr/>
        </p:nvSpPr>
        <p:spPr>
          <a:xfrm>
            <a:off x="2905950" y="4126551"/>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876</a:t>
            </a:r>
          </a:p>
        </p:txBody>
      </p:sp>
      <p:sp>
        <p:nvSpPr>
          <p:cNvPr id="5" name="CaixaDeTexto 4">
            <a:extLst>
              <a:ext uri="{FF2B5EF4-FFF2-40B4-BE49-F238E27FC236}">
                <a16:creationId xmlns:a16="http://schemas.microsoft.com/office/drawing/2014/main" id="{5645281E-F5C0-BAA4-AD55-9BCE23704C01}"/>
              </a:ext>
            </a:extLst>
          </p:cNvPr>
          <p:cNvSpPr txBox="1"/>
          <p:nvPr/>
        </p:nvSpPr>
        <p:spPr>
          <a:xfrm>
            <a:off x="1836624" y="175590"/>
            <a:ext cx="3243262" cy="492443"/>
          </a:xfrm>
          <a:prstGeom prst="rect">
            <a:avLst/>
          </a:prstGeom>
          <a:noFill/>
        </p:spPr>
        <p:txBody>
          <a:bodyPr wrap="square" rtlCol="0">
            <a:spAutoFit/>
          </a:bodyPr>
          <a:lstStyle/>
          <a:p>
            <a:r>
              <a:rPr lang="pt-BR" sz="2600" b="1" dirty="0"/>
              <a:t>CORREÇÃO</a:t>
            </a:r>
          </a:p>
        </p:txBody>
      </p:sp>
      <p:pic>
        <p:nvPicPr>
          <p:cNvPr id="6" name="Imagem 5">
            <a:extLst>
              <a:ext uri="{FF2B5EF4-FFF2-40B4-BE49-F238E27FC236}">
                <a16:creationId xmlns:a16="http://schemas.microsoft.com/office/drawing/2014/main" id="{37D93F1C-63DA-5F9B-7A91-BF3293F17E43}"/>
              </a:ext>
            </a:extLst>
          </p:cNvPr>
          <p:cNvPicPr>
            <a:picLocks noChangeAspect="1"/>
          </p:cNvPicPr>
          <p:nvPr/>
        </p:nvPicPr>
        <p:blipFill>
          <a:blip r:embed="rId4"/>
          <a:stretch>
            <a:fillRect/>
          </a:stretch>
        </p:blipFill>
        <p:spPr>
          <a:xfrm>
            <a:off x="8463829" y="208246"/>
            <a:ext cx="424543" cy="478972"/>
          </a:xfrm>
          <a:prstGeom prst="rect">
            <a:avLst/>
          </a:prstGeom>
        </p:spPr>
      </p:pic>
      <p:sp>
        <p:nvSpPr>
          <p:cNvPr id="8" name="Google Shape;119;p17">
            <a:extLst>
              <a:ext uri="{FF2B5EF4-FFF2-40B4-BE49-F238E27FC236}">
                <a16:creationId xmlns:a16="http://schemas.microsoft.com/office/drawing/2014/main" id="{D1E78C0B-B0EC-D1B2-9432-BDCD6A055F49}"/>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38722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6D8C38A3-40F5-4E68-E42B-D43C2AEE5DB6}"/>
              </a:ext>
            </a:extLst>
          </p:cNvPr>
          <p:cNvSpPr>
            <a:spLocks noGrp="1"/>
          </p:cNvSpPr>
          <p:nvPr>
            <p:ph type="title"/>
          </p:nvPr>
        </p:nvSpPr>
        <p:spPr>
          <a:xfrm>
            <a:off x="384000" y="751113"/>
            <a:ext cx="8534532" cy="2954625"/>
          </a:xfrm>
        </p:spPr>
        <p:txBody>
          <a:bodyPr/>
          <a:lstStyle/>
          <a:p>
            <a:pPr marL="457200" indent="-457200">
              <a:buClr>
                <a:srgbClr val="7030A0"/>
              </a:buClr>
              <a:buSzPct val="100000"/>
              <a:buFont typeface="+mj-lt"/>
              <a:buAutoNum type="arabicPeriod" startAt="3"/>
            </a:pPr>
            <a:r>
              <a:rPr lang="pt-BR" sz="2000" b="0" dirty="0"/>
              <a:t>PEDRO UTILIZOU AS TECLAS DE SOMAR     E DE IGUAL    PARA ESCREVER, POR MEIO DE UMA ADIÇÃO, O NÚMERO 221 NA CALCULADORA. OBSERVE: </a:t>
            </a:r>
            <a:br>
              <a:rPr lang="pt-BR" sz="2000" b="0" dirty="0"/>
            </a:br>
            <a:br>
              <a:rPr lang="pt-BR" sz="2000" b="0" dirty="0"/>
            </a:br>
            <a:r>
              <a:rPr lang="pt-BR" sz="2000" b="0" dirty="0">
                <a:solidFill>
                  <a:schemeClr val="tx1"/>
                </a:solidFill>
              </a:rPr>
              <a:t> </a:t>
            </a:r>
            <a:br>
              <a:rPr lang="pt-BR" sz="2000" b="0" dirty="0"/>
            </a:br>
            <a:r>
              <a:rPr lang="pt-BR" sz="2000" b="0" dirty="0"/>
              <a:t> </a:t>
            </a:r>
            <a:br>
              <a:rPr lang="pt-BR" sz="2000" b="0" dirty="0"/>
            </a:br>
            <a:br>
              <a:rPr lang="pt-BR" sz="2000" b="0" dirty="0"/>
            </a:br>
            <a:br>
              <a:rPr lang="pt-BR" sz="2000" b="0" dirty="0"/>
            </a:br>
            <a:endParaRPr lang="pt-BR" sz="2000" b="0" dirty="0"/>
          </a:p>
        </p:txBody>
      </p:sp>
      <p:sp>
        <p:nvSpPr>
          <p:cNvPr id="4" name="Retângulo: Cantos Arredondados 3">
            <a:extLst>
              <a:ext uri="{FF2B5EF4-FFF2-40B4-BE49-F238E27FC236}">
                <a16:creationId xmlns:a16="http://schemas.microsoft.com/office/drawing/2014/main" id="{F7B2B499-8D7C-7C1A-DE00-E484DC64B099}"/>
              </a:ext>
            </a:extLst>
          </p:cNvPr>
          <p:cNvSpPr/>
          <p:nvPr/>
        </p:nvSpPr>
        <p:spPr>
          <a:xfrm>
            <a:off x="6006137" y="859399"/>
            <a:ext cx="227031" cy="251045"/>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800" b="1" dirty="0">
                <a:solidFill>
                  <a:schemeClr val="tx1"/>
                </a:solidFill>
              </a:rPr>
              <a:t>+</a:t>
            </a:r>
          </a:p>
        </p:txBody>
      </p:sp>
      <p:sp>
        <p:nvSpPr>
          <p:cNvPr id="5" name="Retângulo: Cantos Arredondados 4">
            <a:extLst>
              <a:ext uri="{FF2B5EF4-FFF2-40B4-BE49-F238E27FC236}">
                <a16:creationId xmlns:a16="http://schemas.microsoft.com/office/drawing/2014/main" id="{54E34159-9632-0949-4D39-A5EF3B21DAFD}"/>
              </a:ext>
            </a:extLst>
          </p:cNvPr>
          <p:cNvSpPr/>
          <p:nvPr/>
        </p:nvSpPr>
        <p:spPr>
          <a:xfrm>
            <a:off x="7759491" y="841720"/>
            <a:ext cx="217406" cy="251045"/>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1800" b="1" dirty="0">
                <a:solidFill>
                  <a:schemeClr val="tx1"/>
                </a:solidFill>
              </a:rPr>
              <a:t>=</a:t>
            </a:r>
          </a:p>
        </p:txBody>
      </p:sp>
      <p:sp>
        <p:nvSpPr>
          <p:cNvPr id="6" name="Retângulo: Cantos Arredondados 5">
            <a:extLst>
              <a:ext uri="{FF2B5EF4-FFF2-40B4-BE49-F238E27FC236}">
                <a16:creationId xmlns:a16="http://schemas.microsoft.com/office/drawing/2014/main" id="{028ACCF8-4CAC-42CF-63B5-FEFBA77338E3}"/>
              </a:ext>
            </a:extLst>
          </p:cNvPr>
          <p:cNvSpPr/>
          <p:nvPr/>
        </p:nvSpPr>
        <p:spPr>
          <a:xfrm>
            <a:off x="1397104" y="2777178"/>
            <a:ext cx="4201621" cy="766349"/>
          </a:xfrm>
          <a:prstGeom prst="roundRect">
            <a:avLst/>
          </a:prstGeom>
          <a:no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rPr>
              <a:t>221 = 200 + 20 + 1</a:t>
            </a:r>
          </a:p>
        </p:txBody>
      </p:sp>
      <p:pic>
        <p:nvPicPr>
          <p:cNvPr id="9" name="Imagem 8">
            <a:extLst>
              <a:ext uri="{FF2B5EF4-FFF2-40B4-BE49-F238E27FC236}">
                <a16:creationId xmlns:a16="http://schemas.microsoft.com/office/drawing/2014/main" id="{BED4EF8B-602F-F4F7-21A0-DA516DCF95AF}"/>
              </a:ext>
            </a:extLst>
          </p:cNvPr>
          <p:cNvPicPr>
            <a:picLocks noChangeAspect="1"/>
          </p:cNvPicPr>
          <p:nvPr/>
        </p:nvPicPr>
        <p:blipFill>
          <a:blip r:embed="rId2"/>
          <a:stretch>
            <a:fillRect/>
          </a:stretch>
        </p:blipFill>
        <p:spPr>
          <a:xfrm>
            <a:off x="8359278" y="202000"/>
            <a:ext cx="559254" cy="374197"/>
          </a:xfrm>
          <a:prstGeom prst="rect">
            <a:avLst/>
          </a:prstGeom>
        </p:spPr>
      </p:pic>
      <p:pic>
        <p:nvPicPr>
          <p:cNvPr id="8" name="Imagem 9">
            <a:extLst>
              <a:ext uri="{FF2B5EF4-FFF2-40B4-BE49-F238E27FC236}">
                <a16:creationId xmlns:a16="http://schemas.microsoft.com/office/drawing/2014/main" id="{CE155B21-D880-2FBE-66C6-23AF077F9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5529" y="1651643"/>
            <a:ext cx="2344471" cy="3017421"/>
          </a:xfrm>
          <a:prstGeom prst="rect">
            <a:avLst/>
          </a:prstGeom>
        </p:spPr>
      </p:pic>
      <p:sp>
        <p:nvSpPr>
          <p:cNvPr id="2" name="Google Shape;119;p17">
            <a:extLst>
              <a:ext uri="{FF2B5EF4-FFF2-40B4-BE49-F238E27FC236}">
                <a16:creationId xmlns:a16="http://schemas.microsoft.com/office/drawing/2014/main" id="{C53286E0-6A94-CF75-6E75-1948CFEF67AB}"/>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707489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840D76C-28AE-2853-681E-8A647FBCD9C2}"/>
              </a:ext>
            </a:extLst>
          </p:cNvPr>
          <p:cNvSpPr>
            <a:spLocks noGrp="1"/>
          </p:cNvSpPr>
          <p:nvPr>
            <p:ph type="title"/>
          </p:nvPr>
        </p:nvSpPr>
        <p:spPr>
          <a:xfrm>
            <a:off x="456450" y="673625"/>
            <a:ext cx="8376000" cy="800189"/>
          </a:xfrm>
        </p:spPr>
        <p:txBody>
          <a:bodyPr/>
          <a:lstStyle/>
          <a:p>
            <a:pPr marL="342900" indent="-342900">
              <a:buClr>
                <a:srgbClr val="7030A0"/>
              </a:buClr>
              <a:buSzPct val="100000"/>
              <a:buFont typeface="Arial" panose="020B0604020202020204" pitchFamily="34" charset="0"/>
              <a:buChar char="•"/>
            </a:pPr>
            <a:r>
              <a:rPr lang="pt-BR" sz="2000" b="0" dirty="0">
                <a:latin typeface="Arial"/>
              </a:rPr>
              <a:t>USANDO AS TECLAS DA CALCULADORA, ESCREVA, POR MEIO DE ADIÇÃO, OS NÚMEROS: </a:t>
            </a:r>
            <a:endParaRPr lang="pt-BR" sz="2000" b="0" dirty="0"/>
          </a:p>
        </p:txBody>
      </p:sp>
      <p:sp>
        <p:nvSpPr>
          <p:cNvPr id="4" name="Espaço Reservado para Texto 3">
            <a:extLst>
              <a:ext uri="{FF2B5EF4-FFF2-40B4-BE49-F238E27FC236}">
                <a16:creationId xmlns:a16="http://schemas.microsoft.com/office/drawing/2014/main" id="{D3B5A494-0B29-E533-1ECE-73B44C927D33}"/>
              </a:ext>
            </a:extLst>
          </p:cNvPr>
          <p:cNvSpPr>
            <a:spLocks noGrp="1"/>
          </p:cNvSpPr>
          <p:nvPr>
            <p:ph type="body" idx="1"/>
          </p:nvPr>
        </p:nvSpPr>
        <p:spPr>
          <a:xfrm>
            <a:off x="1014801" y="1673646"/>
            <a:ext cx="3802834" cy="608259"/>
          </a:xfrm>
          <a:prstGeom prst="roundRect">
            <a:avLst/>
          </a:prstGeom>
          <a:no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pt-BR" sz="2000" dirty="0">
                <a:solidFill>
                  <a:schemeClr val="tx1"/>
                </a:solidFill>
              </a:rPr>
              <a:t>59 =  </a:t>
            </a:r>
          </a:p>
        </p:txBody>
      </p:sp>
      <p:sp>
        <p:nvSpPr>
          <p:cNvPr id="5" name="Espaço Reservado para Texto 3">
            <a:extLst>
              <a:ext uri="{FF2B5EF4-FFF2-40B4-BE49-F238E27FC236}">
                <a16:creationId xmlns:a16="http://schemas.microsoft.com/office/drawing/2014/main" id="{3B6C3AB7-9F3D-EAD6-0E04-ABB527741F82}"/>
              </a:ext>
            </a:extLst>
          </p:cNvPr>
          <p:cNvSpPr txBox="1">
            <a:spLocks/>
          </p:cNvSpPr>
          <p:nvPr/>
        </p:nvSpPr>
        <p:spPr>
          <a:xfrm>
            <a:off x="1014801" y="2458618"/>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r>
              <a:rPr lang="pt-BR" dirty="0">
                <a:solidFill>
                  <a:schemeClr val="tx1"/>
                </a:solidFill>
              </a:rPr>
              <a:t>101 =  </a:t>
            </a:r>
          </a:p>
        </p:txBody>
      </p:sp>
      <p:sp>
        <p:nvSpPr>
          <p:cNvPr id="6" name="Espaço Reservado para Texto 3">
            <a:extLst>
              <a:ext uri="{FF2B5EF4-FFF2-40B4-BE49-F238E27FC236}">
                <a16:creationId xmlns:a16="http://schemas.microsoft.com/office/drawing/2014/main" id="{AD55A26B-5218-E85D-18A0-DD1D20778B6F}"/>
              </a:ext>
            </a:extLst>
          </p:cNvPr>
          <p:cNvSpPr txBox="1">
            <a:spLocks/>
          </p:cNvSpPr>
          <p:nvPr/>
        </p:nvSpPr>
        <p:spPr>
          <a:xfrm>
            <a:off x="1014801" y="3244521"/>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r>
              <a:rPr lang="pt-BR" dirty="0">
                <a:solidFill>
                  <a:schemeClr val="tx1"/>
                </a:solidFill>
              </a:rPr>
              <a:t>999 =  </a:t>
            </a:r>
          </a:p>
        </p:txBody>
      </p:sp>
      <p:sp>
        <p:nvSpPr>
          <p:cNvPr id="7" name="Espaço Reservado para Texto 3">
            <a:extLst>
              <a:ext uri="{FF2B5EF4-FFF2-40B4-BE49-F238E27FC236}">
                <a16:creationId xmlns:a16="http://schemas.microsoft.com/office/drawing/2014/main" id="{229DB323-53B6-D07C-AF92-D358BE3465F3}"/>
              </a:ext>
            </a:extLst>
          </p:cNvPr>
          <p:cNvSpPr txBox="1">
            <a:spLocks/>
          </p:cNvSpPr>
          <p:nvPr/>
        </p:nvSpPr>
        <p:spPr>
          <a:xfrm>
            <a:off x="1014801" y="4014614"/>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r>
              <a:rPr lang="pt-BR" dirty="0">
                <a:solidFill>
                  <a:schemeClr val="tx1"/>
                </a:solidFill>
              </a:rPr>
              <a:t>555 =  </a:t>
            </a:r>
          </a:p>
        </p:txBody>
      </p:sp>
      <p:pic>
        <p:nvPicPr>
          <p:cNvPr id="8" name="Imagem 7">
            <a:extLst>
              <a:ext uri="{FF2B5EF4-FFF2-40B4-BE49-F238E27FC236}">
                <a16:creationId xmlns:a16="http://schemas.microsoft.com/office/drawing/2014/main" id="{3EC60F60-8B3C-3511-F052-B9947F640E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83559" y="1673646"/>
            <a:ext cx="2440689" cy="3141258"/>
          </a:xfrm>
          <a:prstGeom prst="rect">
            <a:avLst/>
          </a:prstGeom>
        </p:spPr>
      </p:pic>
      <p:pic>
        <p:nvPicPr>
          <p:cNvPr id="11" name="Imagem 10" descr="Desenho de placa de sinalização de trânsito&#10;&#10;Descrição gerada automaticamente">
            <a:extLst>
              <a:ext uri="{FF2B5EF4-FFF2-40B4-BE49-F238E27FC236}">
                <a16:creationId xmlns:a16="http://schemas.microsoft.com/office/drawing/2014/main" id="{B68561F2-E732-544F-8731-7C3D7FEBF6AB}"/>
              </a:ext>
            </a:extLst>
          </p:cNvPr>
          <p:cNvPicPr>
            <a:picLocks noChangeAspect="1"/>
          </p:cNvPicPr>
          <p:nvPr/>
        </p:nvPicPr>
        <p:blipFill>
          <a:blip r:embed="rId3"/>
          <a:stretch>
            <a:fillRect/>
          </a:stretch>
        </p:blipFill>
        <p:spPr>
          <a:xfrm>
            <a:off x="8216046" y="301645"/>
            <a:ext cx="616404" cy="428625"/>
          </a:xfrm>
          <a:prstGeom prst="rect">
            <a:avLst/>
          </a:prstGeom>
        </p:spPr>
      </p:pic>
      <p:sp>
        <p:nvSpPr>
          <p:cNvPr id="2" name="Google Shape;119;p17">
            <a:extLst>
              <a:ext uri="{FF2B5EF4-FFF2-40B4-BE49-F238E27FC236}">
                <a16:creationId xmlns:a16="http://schemas.microsoft.com/office/drawing/2014/main" id="{F3129E7E-C15D-8B8E-54A3-BF9E112A5DAE}"/>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3733085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B840D76C-28AE-2853-681E-8A647FBCD9C2}"/>
              </a:ext>
            </a:extLst>
          </p:cNvPr>
          <p:cNvSpPr>
            <a:spLocks noGrp="1"/>
          </p:cNvSpPr>
          <p:nvPr>
            <p:ph type="title"/>
          </p:nvPr>
        </p:nvSpPr>
        <p:spPr>
          <a:xfrm>
            <a:off x="384000" y="837658"/>
            <a:ext cx="8376000" cy="800189"/>
          </a:xfrm>
        </p:spPr>
        <p:txBody>
          <a:bodyPr/>
          <a:lstStyle/>
          <a:p>
            <a:pPr marL="342900" indent="-342900">
              <a:buClr>
                <a:srgbClr val="7030A0"/>
              </a:buClr>
              <a:buSzPct val="100000"/>
              <a:buFont typeface="Arial" panose="020B0604020202020204" pitchFamily="34" charset="0"/>
              <a:buChar char="•"/>
            </a:pPr>
            <a:r>
              <a:rPr lang="pt-BR" sz="2000" b="0" dirty="0">
                <a:latin typeface="Arial"/>
              </a:rPr>
              <a:t>USANDO AS TECLAS DA CALCULADORA, ESCREVA, POR MEIO DE ADIÇÃO, OS NÚMEROS: </a:t>
            </a:r>
            <a:endParaRPr lang="pt-BR" sz="2000" b="0" dirty="0"/>
          </a:p>
        </p:txBody>
      </p:sp>
      <p:sp>
        <p:nvSpPr>
          <p:cNvPr id="4" name="Espaço Reservado para Texto 3">
            <a:extLst>
              <a:ext uri="{FF2B5EF4-FFF2-40B4-BE49-F238E27FC236}">
                <a16:creationId xmlns:a16="http://schemas.microsoft.com/office/drawing/2014/main" id="{D3B5A494-0B29-E533-1ECE-73B44C927D33}"/>
              </a:ext>
            </a:extLst>
          </p:cNvPr>
          <p:cNvSpPr>
            <a:spLocks noGrp="1"/>
          </p:cNvSpPr>
          <p:nvPr>
            <p:ph type="body" idx="1"/>
          </p:nvPr>
        </p:nvSpPr>
        <p:spPr>
          <a:xfrm>
            <a:off x="1006708" y="1895929"/>
            <a:ext cx="3802834" cy="608259"/>
          </a:xfrm>
          <a:prstGeom prst="roundRect">
            <a:avLst/>
          </a:prstGeom>
          <a:no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pt-BR" sz="2000" dirty="0">
                <a:solidFill>
                  <a:schemeClr val="tx1"/>
                </a:solidFill>
              </a:rPr>
              <a:t>59 =  </a:t>
            </a:r>
            <a:r>
              <a:rPr lang="pt-BR" sz="2000" b="1" dirty="0">
                <a:solidFill>
                  <a:schemeClr val="tx1"/>
                </a:solidFill>
              </a:rPr>
              <a:t>50 + 9 = </a:t>
            </a:r>
          </a:p>
        </p:txBody>
      </p:sp>
      <p:sp>
        <p:nvSpPr>
          <p:cNvPr id="5" name="Espaço Reservado para Texto 3">
            <a:extLst>
              <a:ext uri="{FF2B5EF4-FFF2-40B4-BE49-F238E27FC236}">
                <a16:creationId xmlns:a16="http://schemas.microsoft.com/office/drawing/2014/main" id="{3B6C3AB7-9F3D-EAD6-0E04-ABB527741F82}"/>
              </a:ext>
            </a:extLst>
          </p:cNvPr>
          <p:cNvSpPr txBox="1">
            <a:spLocks/>
          </p:cNvSpPr>
          <p:nvPr/>
        </p:nvSpPr>
        <p:spPr>
          <a:xfrm>
            <a:off x="1006708" y="2680901"/>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r>
              <a:rPr lang="pt-BR" dirty="0">
                <a:solidFill>
                  <a:schemeClr val="tx1"/>
                </a:solidFill>
              </a:rPr>
              <a:t>101 = </a:t>
            </a:r>
            <a:r>
              <a:rPr lang="pt-BR" b="1" dirty="0">
                <a:solidFill>
                  <a:schemeClr val="tx1"/>
                </a:solidFill>
              </a:rPr>
              <a:t>100 + 1 =  </a:t>
            </a:r>
          </a:p>
        </p:txBody>
      </p:sp>
      <p:sp>
        <p:nvSpPr>
          <p:cNvPr id="6" name="Espaço Reservado para Texto 3">
            <a:extLst>
              <a:ext uri="{FF2B5EF4-FFF2-40B4-BE49-F238E27FC236}">
                <a16:creationId xmlns:a16="http://schemas.microsoft.com/office/drawing/2014/main" id="{AD55A26B-5218-E85D-18A0-DD1D20778B6F}"/>
              </a:ext>
            </a:extLst>
          </p:cNvPr>
          <p:cNvSpPr txBox="1">
            <a:spLocks/>
          </p:cNvSpPr>
          <p:nvPr/>
        </p:nvSpPr>
        <p:spPr>
          <a:xfrm>
            <a:off x="1006708" y="3426344"/>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r>
              <a:rPr lang="pt-BR" dirty="0">
                <a:solidFill>
                  <a:schemeClr val="tx1"/>
                </a:solidFill>
              </a:rPr>
              <a:t>999 = </a:t>
            </a:r>
            <a:r>
              <a:rPr lang="pt-BR" b="1" dirty="0">
                <a:solidFill>
                  <a:schemeClr val="tx1"/>
                </a:solidFill>
              </a:rPr>
              <a:t>900 + 90 + 9 = </a:t>
            </a:r>
          </a:p>
        </p:txBody>
      </p:sp>
      <p:sp>
        <p:nvSpPr>
          <p:cNvPr id="7" name="Espaço Reservado para Texto 3">
            <a:extLst>
              <a:ext uri="{FF2B5EF4-FFF2-40B4-BE49-F238E27FC236}">
                <a16:creationId xmlns:a16="http://schemas.microsoft.com/office/drawing/2014/main" id="{229DB323-53B6-D07C-AF92-D358BE3465F3}"/>
              </a:ext>
            </a:extLst>
          </p:cNvPr>
          <p:cNvSpPr txBox="1">
            <a:spLocks/>
          </p:cNvSpPr>
          <p:nvPr/>
        </p:nvSpPr>
        <p:spPr>
          <a:xfrm>
            <a:off x="1006708" y="4190021"/>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r>
              <a:rPr lang="pt-BR" dirty="0">
                <a:solidFill>
                  <a:schemeClr val="tx1"/>
                </a:solidFill>
              </a:rPr>
              <a:t>555 =  </a:t>
            </a:r>
            <a:r>
              <a:rPr lang="pt-BR" b="1" dirty="0">
                <a:solidFill>
                  <a:schemeClr val="tx1"/>
                </a:solidFill>
              </a:rPr>
              <a:t>500 + 50 + 5 =</a:t>
            </a:r>
          </a:p>
        </p:txBody>
      </p:sp>
      <p:pic>
        <p:nvPicPr>
          <p:cNvPr id="8" name="Imagem 7">
            <a:extLst>
              <a:ext uri="{FF2B5EF4-FFF2-40B4-BE49-F238E27FC236}">
                <a16:creationId xmlns:a16="http://schemas.microsoft.com/office/drawing/2014/main" id="{3EC60F60-8B3C-3511-F052-B9947F640E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68782" y="1895929"/>
            <a:ext cx="2280478" cy="2935060"/>
          </a:xfrm>
          <a:prstGeom prst="rect">
            <a:avLst/>
          </a:prstGeom>
        </p:spPr>
      </p:pic>
      <p:sp>
        <p:nvSpPr>
          <p:cNvPr id="2" name="CaixaDeTexto 1">
            <a:extLst>
              <a:ext uri="{FF2B5EF4-FFF2-40B4-BE49-F238E27FC236}">
                <a16:creationId xmlns:a16="http://schemas.microsoft.com/office/drawing/2014/main" id="{1895BAD2-FF54-02D7-FBF2-E0E7129A7CFD}"/>
              </a:ext>
            </a:extLst>
          </p:cNvPr>
          <p:cNvSpPr txBox="1"/>
          <p:nvPr/>
        </p:nvSpPr>
        <p:spPr>
          <a:xfrm>
            <a:off x="1828050" y="238809"/>
            <a:ext cx="3243262" cy="461665"/>
          </a:xfrm>
          <a:prstGeom prst="rect">
            <a:avLst/>
          </a:prstGeom>
          <a:noFill/>
        </p:spPr>
        <p:txBody>
          <a:bodyPr wrap="square" rtlCol="0">
            <a:spAutoFit/>
          </a:bodyPr>
          <a:lstStyle/>
          <a:p>
            <a:r>
              <a:rPr lang="pt-BR" sz="2400" b="1" dirty="0"/>
              <a:t>CORREÇÃO</a:t>
            </a:r>
          </a:p>
        </p:txBody>
      </p:sp>
      <p:pic>
        <p:nvPicPr>
          <p:cNvPr id="9" name="Imagem 8">
            <a:extLst>
              <a:ext uri="{FF2B5EF4-FFF2-40B4-BE49-F238E27FC236}">
                <a16:creationId xmlns:a16="http://schemas.microsoft.com/office/drawing/2014/main" id="{37948932-3D24-2427-AE25-29194B631A9E}"/>
              </a:ext>
            </a:extLst>
          </p:cNvPr>
          <p:cNvPicPr>
            <a:picLocks noChangeAspect="1"/>
          </p:cNvPicPr>
          <p:nvPr/>
        </p:nvPicPr>
        <p:blipFill>
          <a:blip r:embed="rId3"/>
          <a:stretch>
            <a:fillRect/>
          </a:stretch>
        </p:blipFill>
        <p:spPr>
          <a:xfrm>
            <a:off x="8395638" y="299863"/>
            <a:ext cx="424543" cy="478972"/>
          </a:xfrm>
          <a:prstGeom prst="rect">
            <a:avLst/>
          </a:prstGeom>
        </p:spPr>
      </p:pic>
      <p:sp>
        <p:nvSpPr>
          <p:cNvPr id="10" name="Google Shape;119;p17">
            <a:extLst>
              <a:ext uri="{FF2B5EF4-FFF2-40B4-BE49-F238E27FC236}">
                <a16:creationId xmlns:a16="http://schemas.microsoft.com/office/drawing/2014/main" id="{0749E9AF-1A79-A28A-B50A-2DD22D2BBF12}"/>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27756022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D795A1B-62EA-2057-3B46-974E8AF5FBBD}"/>
              </a:ext>
            </a:extLst>
          </p:cNvPr>
          <p:cNvSpPr>
            <a:spLocks noGrp="1"/>
          </p:cNvSpPr>
          <p:nvPr>
            <p:ph type="body" idx="1"/>
          </p:nvPr>
        </p:nvSpPr>
        <p:spPr>
          <a:xfrm>
            <a:off x="247858" y="1223653"/>
            <a:ext cx="8258700" cy="3297000"/>
          </a:xfrm>
        </p:spPr>
        <p:txBody>
          <a:bodyPr/>
          <a:lstStyle/>
          <a:p>
            <a:endParaRPr lang="pt-BR" dirty="0"/>
          </a:p>
          <a:p>
            <a:endParaRPr lang="pt-BR" dirty="0"/>
          </a:p>
        </p:txBody>
      </p:sp>
      <p:sp>
        <p:nvSpPr>
          <p:cNvPr id="3" name="Título 2">
            <a:extLst>
              <a:ext uri="{FF2B5EF4-FFF2-40B4-BE49-F238E27FC236}">
                <a16:creationId xmlns:a16="http://schemas.microsoft.com/office/drawing/2014/main" id="{6C59C27A-2A6A-A180-0D70-E490D86415D8}"/>
              </a:ext>
            </a:extLst>
          </p:cNvPr>
          <p:cNvSpPr>
            <a:spLocks noGrp="1"/>
          </p:cNvSpPr>
          <p:nvPr>
            <p:ph type="title"/>
          </p:nvPr>
        </p:nvSpPr>
        <p:spPr>
          <a:xfrm>
            <a:off x="456450" y="673625"/>
            <a:ext cx="8376000" cy="800189"/>
          </a:xfrm>
        </p:spPr>
        <p:txBody>
          <a:bodyPr/>
          <a:lstStyle/>
          <a:p>
            <a:pPr>
              <a:buClr>
                <a:srgbClr val="7030A0"/>
              </a:buClr>
              <a:buSzPct val="100000"/>
            </a:pPr>
            <a:r>
              <a:rPr lang="pt-BR" sz="2000" b="0" dirty="0">
                <a:solidFill>
                  <a:srgbClr val="7030A0"/>
                </a:solidFill>
              </a:rPr>
              <a:t>4. </a:t>
            </a:r>
            <a:r>
              <a:rPr lang="pt-BR" sz="2000" b="0" dirty="0"/>
              <a:t>ESCREVENDO NÚMEROS. </a:t>
            </a:r>
            <a:br>
              <a:rPr lang="pt-BR" sz="2000" dirty="0"/>
            </a:br>
            <a:endParaRPr lang="pt-BR" sz="2000" b="0" dirty="0"/>
          </a:p>
        </p:txBody>
      </p:sp>
      <p:graphicFrame>
        <p:nvGraphicFramePr>
          <p:cNvPr id="4" name="Tabela 3">
            <a:extLst>
              <a:ext uri="{FF2B5EF4-FFF2-40B4-BE49-F238E27FC236}">
                <a16:creationId xmlns:a16="http://schemas.microsoft.com/office/drawing/2014/main" id="{6291BBC2-3EA0-E355-E640-EAE3F2524E24}"/>
              </a:ext>
            </a:extLst>
          </p:cNvPr>
          <p:cNvGraphicFramePr>
            <a:graphicFrameLocks noGrp="1"/>
          </p:cNvGraphicFramePr>
          <p:nvPr>
            <p:extLst>
              <p:ext uri="{D42A27DB-BD31-4B8C-83A1-F6EECF244321}">
                <p14:modId xmlns:p14="http://schemas.microsoft.com/office/powerpoint/2010/main" val="1945297994"/>
              </p:ext>
            </p:extLst>
          </p:nvPr>
        </p:nvGraphicFramePr>
        <p:xfrm>
          <a:off x="569166" y="2264226"/>
          <a:ext cx="8080311" cy="923299"/>
        </p:xfrm>
        <a:graphic>
          <a:graphicData uri="http://schemas.openxmlformats.org/drawingml/2006/table">
            <a:tbl>
              <a:tblPr firstRow="1" bandRow="1">
                <a:tableStyleId>{5940675A-B579-460E-94D1-54222C63F5DA}</a:tableStyleId>
              </a:tblPr>
              <a:tblGrid>
                <a:gridCol w="2693437">
                  <a:extLst>
                    <a:ext uri="{9D8B030D-6E8A-4147-A177-3AD203B41FA5}">
                      <a16:colId xmlns:a16="http://schemas.microsoft.com/office/drawing/2014/main" val="1399149192"/>
                    </a:ext>
                  </a:extLst>
                </a:gridCol>
                <a:gridCol w="2693437">
                  <a:extLst>
                    <a:ext uri="{9D8B030D-6E8A-4147-A177-3AD203B41FA5}">
                      <a16:colId xmlns:a16="http://schemas.microsoft.com/office/drawing/2014/main" val="70713134"/>
                    </a:ext>
                  </a:extLst>
                </a:gridCol>
                <a:gridCol w="2693437">
                  <a:extLst>
                    <a:ext uri="{9D8B030D-6E8A-4147-A177-3AD203B41FA5}">
                      <a16:colId xmlns:a16="http://schemas.microsoft.com/office/drawing/2014/main" val="2346731307"/>
                    </a:ext>
                  </a:extLst>
                </a:gridCol>
              </a:tblGrid>
              <a:tr h="923299">
                <a:tc>
                  <a:txBody>
                    <a:bodyPr/>
                    <a:lstStyle/>
                    <a:p>
                      <a:endParaRPr lang="pt-BR" sz="2000" b="1" dirty="0">
                        <a:solidFill>
                          <a:srgbClr val="7030A0"/>
                        </a:solidFill>
                      </a:endParaRPr>
                    </a:p>
                  </a:txBody>
                  <a:tcPr>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chemeClr val="tx2"/>
                    </a:solidFill>
                  </a:tcPr>
                </a:tc>
                <a:tc>
                  <a:txBody>
                    <a:bodyPr/>
                    <a:lstStyle/>
                    <a:p>
                      <a:endParaRPr lang="pt-BR" sz="2000" b="1" dirty="0">
                        <a:solidFill>
                          <a:srgbClr val="7030A0"/>
                        </a:solidFill>
                      </a:endParaRPr>
                    </a:p>
                  </a:txBody>
                  <a:tcPr>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chemeClr val="tx2"/>
                    </a:solidFill>
                  </a:tcPr>
                </a:tc>
                <a:tc>
                  <a:txBody>
                    <a:bodyPr/>
                    <a:lstStyle/>
                    <a:p>
                      <a:endParaRPr lang="pt-BR" sz="2000" b="1" dirty="0">
                        <a:solidFill>
                          <a:srgbClr val="7030A0"/>
                        </a:solidFill>
                      </a:endParaRPr>
                    </a:p>
                  </a:txBody>
                  <a:tcPr>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chemeClr val="tx2"/>
                    </a:solidFill>
                  </a:tcPr>
                </a:tc>
                <a:extLst>
                  <a:ext uri="{0D108BD9-81ED-4DB2-BD59-A6C34878D82A}">
                    <a16:rowId xmlns:a16="http://schemas.microsoft.com/office/drawing/2014/main" val="1765862112"/>
                  </a:ext>
                </a:extLst>
              </a:tr>
            </a:tbl>
          </a:graphicData>
        </a:graphic>
      </p:graphicFrame>
      <p:sp>
        <p:nvSpPr>
          <p:cNvPr id="5" name="Título 2">
            <a:extLst>
              <a:ext uri="{FF2B5EF4-FFF2-40B4-BE49-F238E27FC236}">
                <a16:creationId xmlns:a16="http://schemas.microsoft.com/office/drawing/2014/main" id="{50D6273A-73AF-4098-8BD1-88627EB6C40D}"/>
              </a:ext>
            </a:extLst>
          </p:cNvPr>
          <p:cNvSpPr txBox="1">
            <a:spLocks/>
          </p:cNvSpPr>
          <p:nvPr/>
        </p:nvSpPr>
        <p:spPr>
          <a:xfrm>
            <a:off x="444121" y="1190295"/>
            <a:ext cx="7866174" cy="80018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pPr marL="457200" indent="-457200">
              <a:buClr>
                <a:srgbClr val="7030A0"/>
              </a:buClr>
              <a:buSzPct val="100000"/>
              <a:buFont typeface="+mj-lt"/>
              <a:buAutoNum type="alphaUcPeriod"/>
            </a:pPr>
            <a:r>
              <a:rPr lang="pt-BR" sz="2000" b="0" dirty="0"/>
              <a:t>ESCREVA TRÊS NOVOS NÚMEROS, USANDO TRÊS TECLAS PARA CADA UM. REGISTRE-OS ABAIXO.</a:t>
            </a:r>
          </a:p>
        </p:txBody>
      </p:sp>
      <p:pic>
        <p:nvPicPr>
          <p:cNvPr id="7" name="Imagem 6">
            <a:extLst>
              <a:ext uri="{FF2B5EF4-FFF2-40B4-BE49-F238E27FC236}">
                <a16:creationId xmlns:a16="http://schemas.microsoft.com/office/drawing/2014/main" id="{AB2D1F1F-17A4-CBD5-3B8D-5E7BA9CB1E8B}"/>
              </a:ext>
            </a:extLst>
          </p:cNvPr>
          <p:cNvPicPr>
            <a:picLocks noChangeAspect="1"/>
          </p:cNvPicPr>
          <p:nvPr/>
        </p:nvPicPr>
        <p:blipFill>
          <a:blip r:embed="rId3"/>
          <a:stretch>
            <a:fillRect/>
          </a:stretch>
        </p:blipFill>
        <p:spPr>
          <a:xfrm>
            <a:off x="8180667" y="438050"/>
            <a:ext cx="651783" cy="485776"/>
          </a:xfrm>
          <a:prstGeom prst="rect">
            <a:avLst/>
          </a:prstGeom>
        </p:spPr>
      </p:pic>
      <p:sp>
        <p:nvSpPr>
          <p:cNvPr id="6" name="Google Shape;119;p17">
            <a:extLst>
              <a:ext uri="{FF2B5EF4-FFF2-40B4-BE49-F238E27FC236}">
                <a16:creationId xmlns:a16="http://schemas.microsoft.com/office/drawing/2014/main" id="{A8E8F1DD-23BB-A684-4FF7-00CF3C81611B}"/>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325090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D795A1B-62EA-2057-3B46-974E8AF5FBBD}"/>
              </a:ext>
            </a:extLst>
          </p:cNvPr>
          <p:cNvSpPr>
            <a:spLocks noGrp="1"/>
          </p:cNvSpPr>
          <p:nvPr>
            <p:ph type="body" idx="1"/>
          </p:nvPr>
        </p:nvSpPr>
        <p:spPr>
          <a:xfrm>
            <a:off x="247858" y="1223653"/>
            <a:ext cx="8258700" cy="3297000"/>
          </a:xfrm>
        </p:spPr>
        <p:txBody>
          <a:bodyPr/>
          <a:lstStyle/>
          <a:p>
            <a:endParaRPr lang="pt-BR" dirty="0"/>
          </a:p>
          <a:p>
            <a:endParaRPr lang="pt-BR" dirty="0"/>
          </a:p>
        </p:txBody>
      </p:sp>
      <p:sp>
        <p:nvSpPr>
          <p:cNvPr id="3" name="Título 2">
            <a:extLst>
              <a:ext uri="{FF2B5EF4-FFF2-40B4-BE49-F238E27FC236}">
                <a16:creationId xmlns:a16="http://schemas.microsoft.com/office/drawing/2014/main" id="{6C59C27A-2A6A-A180-0D70-E490D86415D8}"/>
              </a:ext>
            </a:extLst>
          </p:cNvPr>
          <p:cNvSpPr>
            <a:spLocks noGrp="1"/>
          </p:cNvSpPr>
          <p:nvPr>
            <p:ph type="title"/>
          </p:nvPr>
        </p:nvSpPr>
        <p:spPr>
          <a:xfrm>
            <a:off x="456450" y="673625"/>
            <a:ext cx="8376000" cy="800189"/>
          </a:xfrm>
        </p:spPr>
        <p:txBody>
          <a:bodyPr/>
          <a:lstStyle/>
          <a:p>
            <a:pPr>
              <a:buClr>
                <a:srgbClr val="7030A0"/>
              </a:buClr>
              <a:buSzPct val="100000"/>
            </a:pPr>
            <a:r>
              <a:rPr lang="pt-BR" sz="2000" b="0" dirty="0">
                <a:solidFill>
                  <a:srgbClr val="7030A0"/>
                </a:solidFill>
              </a:rPr>
              <a:t>4. </a:t>
            </a:r>
            <a:r>
              <a:rPr lang="pt-BR" sz="2000" b="0" dirty="0"/>
              <a:t>ESCREVENDO NÚMEROS. </a:t>
            </a:r>
            <a:br>
              <a:rPr lang="pt-BR" sz="2000" dirty="0"/>
            </a:br>
            <a:endParaRPr lang="pt-BR" sz="2000" b="0" dirty="0"/>
          </a:p>
        </p:txBody>
      </p:sp>
      <p:graphicFrame>
        <p:nvGraphicFramePr>
          <p:cNvPr id="4" name="Tabela 3">
            <a:extLst>
              <a:ext uri="{FF2B5EF4-FFF2-40B4-BE49-F238E27FC236}">
                <a16:creationId xmlns:a16="http://schemas.microsoft.com/office/drawing/2014/main" id="{6291BBC2-3EA0-E355-E640-EAE3F2524E24}"/>
              </a:ext>
            </a:extLst>
          </p:cNvPr>
          <p:cNvGraphicFramePr>
            <a:graphicFrameLocks noGrp="1"/>
          </p:cNvGraphicFramePr>
          <p:nvPr>
            <p:extLst>
              <p:ext uri="{D42A27DB-BD31-4B8C-83A1-F6EECF244321}">
                <p14:modId xmlns:p14="http://schemas.microsoft.com/office/powerpoint/2010/main" val="1538339556"/>
              </p:ext>
            </p:extLst>
          </p:nvPr>
        </p:nvGraphicFramePr>
        <p:xfrm>
          <a:off x="456450" y="2277249"/>
          <a:ext cx="8050107" cy="923299"/>
        </p:xfrm>
        <a:graphic>
          <a:graphicData uri="http://schemas.openxmlformats.org/drawingml/2006/table">
            <a:tbl>
              <a:tblPr firstRow="1" bandRow="1">
                <a:tableStyleId>{5940675A-B579-460E-94D1-54222C63F5DA}</a:tableStyleId>
              </a:tblPr>
              <a:tblGrid>
                <a:gridCol w="2683369">
                  <a:extLst>
                    <a:ext uri="{9D8B030D-6E8A-4147-A177-3AD203B41FA5}">
                      <a16:colId xmlns:a16="http://schemas.microsoft.com/office/drawing/2014/main" val="1399149192"/>
                    </a:ext>
                  </a:extLst>
                </a:gridCol>
                <a:gridCol w="2683369">
                  <a:extLst>
                    <a:ext uri="{9D8B030D-6E8A-4147-A177-3AD203B41FA5}">
                      <a16:colId xmlns:a16="http://schemas.microsoft.com/office/drawing/2014/main" val="70713134"/>
                    </a:ext>
                  </a:extLst>
                </a:gridCol>
                <a:gridCol w="2683369">
                  <a:extLst>
                    <a:ext uri="{9D8B030D-6E8A-4147-A177-3AD203B41FA5}">
                      <a16:colId xmlns:a16="http://schemas.microsoft.com/office/drawing/2014/main" val="2346731307"/>
                    </a:ext>
                  </a:extLst>
                </a:gridCol>
              </a:tblGrid>
              <a:tr h="923299">
                <a:tc>
                  <a:txBody>
                    <a:bodyPr/>
                    <a:lstStyle/>
                    <a:p>
                      <a:endParaRPr lang="pt-BR" sz="2000" b="1" dirty="0">
                        <a:solidFill>
                          <a:srgbClr val="7030A0"/>
                        </a:solidFill>
                      </a:endParaRPr>
                    </a:p>
                  </a:txBody>
                  <a:tcPr>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chemeClr val="tx2"/>
                    </a:solidFill>
                  </a:tcPr>
                </a:tc>
                <a:tc>
                  <a:txBody>
                    <a:bodyPr/>
                    <a:lstStyle/>
                    <a:p>
                      <a:endParaRPr lang="pt-BR" sz="2000" b="1" dirty="0">
                        <a:solidFill>
                          <a:srgbClr val="7030A0"/>
                        </a:solidFill>
                      </a:endParaRPr>
                    </a:p>
                  </a:txBody>
                  <a:tcPr>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chemeClr val="tx2"/>
                    </a:solidFill>
                  </a:tcPr>
                </a:tc>
                <a:tc>
                  <a:txBody>
                    <a:bodyPr/>
                    <a:lstStyle/>
                    <a:p>
                      <a:endParaRPr lang="pt-BR" sz="2000" b="1" dirty="0">
                        <a:solidFill>
                          <a:srgbClr val="7030A0"/>
                        </a:solidFill>
                      </a:endParaRPr>
                    </a:p>
                  </a:txBody>
                  <a:tcPr>
                    <a:lnL w="28575" cap="flat" cmpd="sng" algn="ctr">
                      <a:solidFill>
                        <a:srgbClr val="7030A0"/>
                      </a:solidFill>
                      <a:prstDash val="solid"/>
                      <a:round/>
                      <a:headEnd type="none" w="med" len="med"/>
                      <a:tailEnd type="none" w="med" len="med"/>
                    </a:lnL>
                    <a:lnR w="28575" cap="flat" cmpd="sng" algn="ctr">
                      <a:solidFill>
                        <a:srgbClr val="7030A0"/>
                      </a:solidFill>
                      <a:prstDash val="solid"/>
                      <a:round/>
                      <a:headEnd type="none" w="med" len="med"/>
                      <a:tailEnd type="none" w="med" len="med"/>
                    </a:lnR>
                    <a:lnT w="28575" cap="flat" cmpd="sng" algn="ctr">
                      <a:solidFill>
                        <a:srgbClr val="7030A0"/>
                      </a:solidFill>
                      <a:prstDash val="solid"/>
                      <a:round/>
                      <a:headEnd type="none" w="med" len="med"/>
                      <a:tailEnd type="none" w="med" len="med"/>
                    </a:lnT>
                    <a:lnB w="28575" cap="flat" cmpd="sng" algn="ctr">
                      <a:solidFill>
                        <a:srgbClr val="7030A0"/>
                      </a:solidFill>
                      <a:prstDash val="solid"/>
                      <a:round/>
                      <a:headEnd type="none" w="med" len="med"/>
                      <a:tailEnd type="none" w="med" len="med"/>
                    </a:lnB>
                    <a:solidFill>
                      <a:schemeClr val="tx2"/>
                    </a:solidFill>
                  </a:tcPr>
                </a:tc>
                <a:extLst>
                  <a:ext uri="{0D108BD9-81ED-4DB2-BD59-A6C34878D82A}">
                    <a16:rowId xmlns:a16="http://schemas.microsoft.com/office/drawing/2014/main" val="1765862112"/>
                  </a:ext>
                </a:extLst>
              </a:tr>
            </a:tbl>
          </a:graphicData>
        </a:graphic>
      </p:graphicFrame>
      <p:sp>
        <p:nvSpPr>
          <p:cNvPr id="5" name="Título 2">
            <a:extLst>
              <a:ext uri="{FF2B5EF4-FFF2-40B4-BE49-F238E27FC236}">
                <a16:creationId xmlns:a16="http://schemas.microsoft.com/office/drawing/2014/main" id="{50D6273A-73AF-4098-8BD1-88627EB6C40D}"/>
              </a:ext>
            </a:extLst>
          </p:cNvPr>
          <p:cNvSpPr txBox="1">
            <a:spLocks/>
          </p:cNvSpPr>
          <p:nvPr/>
        </p:nvSpPr>
        <p:spPr>
          <a:xfrm>
            <a:off x="444121" y="1190295"/>
            <a:ext cx="8062436" cy="800189"/>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pPr marL="457200" indent="-457200">
              <a:buClr>
                <a:srgbClr val="7030A0"/>
              </a:buClr>
              <a:buSzPct val="100000"/>
              <a:buFont typeface="+mj-lt"/>
              <a:buAutoNum type="alphaUcPeriod"/>
            </a:pPr>
            <a:r>
              <a:rPr lang="pt-BR" sz="2000" b="0" dirty="0"/>
              <a:t>ESCREVA TRÊS NOVOS NÚMEROS, USANDO TRÊS TECLAS PARA CADA UM. REGISTRE-OS ABAIXO.</a:t>
            </a:r>
          </a:p>
        </p:txBody>
      </p:sp>
      <p:sp>
        <p:nvSpPr>
          <p:cNvPr id="6" name="Título 8">
            <a:extLst>
              <a:ext uri="{FF2B5EF4-FFF2-40B4-BE49-F238E27FC236}">
                <a16:creationId xmlns:a16="http://schemas.microsoft.com/office/drawing/2014/main" id="{B71D6719-10CC-412E-68F5-A8E93A2B3496}"/>
              </a:ext>
            </a:extLst>
          </p:cNvPr>
          <p:cNvSpPr txBox="1">
            <a:spLocks/>
          </p:cNvSpPr>
          <p:nvPr/>
        </p:nvSpPr>
        <p:spPr>
          <a:xfrm>
            <a:off x="1846712" y="163137"/>
            <a:ext cx="2202774" cy="510488"/>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r>
              <a:rPr lang="pt-BR" sz="2600"/>
              <a:t>CORREÇÃO</a:t>
            </a:r>
            <a:br>
              <a:rPr lang="pt-BR" sz="2600"/>
            </a:br>
            <a:endParaRPr lang="pt-BR" sz="2600" dirty="0"/>
          </a:p>
        </p:txBody>
      </p:sp>
      <p:pic>
        <p:nvPicPr>
          <p:cNvPr id="8" name="Imagem 7">
            <a:extLst>
              <a:ext uri="{FF2B5EF4-FFF2-40B4-BE49-F238E27FC236}">
                <a16:creationId xmlns:a16="http://schemas.microsoft.com/office/drawing/2014/main" id="{D4F8404D-2746-673F-254B-8413BD3FAC28}"/>
              </a:ext>
            </a:extLst>
          </p:cNvPr>
          <p:cNvPicPr>
            <a:picLocks noChangeAspect="1"/>
          </p:cNvPicPr>
          <p:nvPr/>
        </p:nvPicPr>
        <p:blipFill>
          <a:blip r:embed="rId3"/>
          <a:stretch>
            <a:fillRect/>
          </a:stretch>
        </p:blipFill>
        <p:spPr>
          <a:xfrm>
            <a:off x="8395638" y="315218"/>
            <a:ext cx="424543" cy="478972"/>
          </a:xfrm>
          <a:prstGeom prst="rect">
            <a:avLst/>
          </a:prstGeom>
        </p:spPr>
      </p:pic>
      <p:sp>
        <p:nvSpPr>
          <p:cNvPr id="9" name="CaixaDeTexto 8">
            <a:extLst>
              <a:ext uri="{FF2B5EF4-FFF2-40B4-BE49-F238E27FC236}">
                <a16:creationId xmlns:a16="http://schemas.microsoft.com/office/drawing/2014/main" id="{EAFABC7D-357C-FA45-DC8E-6F220F387B4D}"/>
              </a:ext>
            </a:extLst>
          </p:cNvPr>
          <p:cNvSpPr txBox="1"/>
          <p:nvPr/>
        </p:nvSpPr>
        <p:spPr>
          <a:xfrm>
            <a:off x="365131" y="3429956"/>
            <a:ext cx="7018638" cy="400110"/>
          </a:xfrm>
          <a:prstGeom prst="rect">
            <a:avLst/>
          </a:prstGeom>
          <a:noFill/>
        </p:spPr>
        <p:txBody>
          <a:bodyPr wrap="square" lIns="91440" tIns="45720" rIns="91440" bIns="45720" rtlCol="0" anchor="t">
            <a:spAutoFit/>
          </a:bodyPr>
          <a:lstStyle/>
          <a:p>
            <a:r>
              <a:rPr lang="pt-BR" sz="2000" b="1" dirty="0"/>
              <a:t>RESPOSTA PESSOAL.</a:t>
            </a:r>
          </a:p>
        </p:txBody>
      </p:sp>
      <p:sp>
        <p:nvSpPr>
          <p:cNvPr id="7" name="Google Shape;119;p17">
            <a:extLst>
              <a:ext uri="{FF2B5EF4-FFF2-40B4-BE49-F238E27FC236}">
                <a16:creationId xmlns:a16="http://schemas.microsoft.com/office/drawing/2014/main" id="{0DFDC4DA-5F6E-2508-5C78-61F889B06053}"/>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3686953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8F1813C-9FD0-4936-D415-9EFCD6C168F8}"/>
              </a:ext>
            </a:extLst>
          </p:cNvPr>
          <p:cNvSpPr>
            <a:spLocks noGrp="1"/>
          </p:cNvSpPr>
          <p:nvPr>
            <p:ph type="body" idx="1"/>
          </p:nvPr>
        </p:nvSpPr>
        <p:spPr/>
        <p:txBody>
          <a:bodyPr/>
          <a:lstStyle/>
          <a:p>
            <a:endParaRPr lang="pt-BR" dirty="0"/>
          </a:p>
          <a:p>
            <a:endParaRPr lang="pt-BR" dirty="0"/>
          </a:p>
        </p:txBody>
      </p:sp>
      <p:sp>
        <p:nvSpPr>
          <p:cNvPr id="3" name="Título 2">
            <a:extLst>
              <a:ext uri="{FF2B5EF4-FFF2-40B4-BE49-F238E27FC236}">
                <a16:creationId xmlns:a16="http://schemas.microsoft.com/office/drawing/2014/main" id="{137F96F8-59FE-1BDF-0DA2-3DF13A6777F1}"/>
              </a:ext>
            </a:extLst>
          </p:cNvPr>
          <p:cNvSpPr>
            <a:spLocks noGrp="1"/>
          </p:cNvSpPr>
          <p:nvPr>
            <p:ph type="title"/>
          </p:nvPr>
        </p:nvSpPr>
        <p:spPr>
          <a:xfrm>
            <a:off x="275472" y="761921"/>
            <a:ext cx="8593055" cy="1107965"/>
          </a:xfrm>
        </p:spPr>
        <p:txBody>
          <a:bodyPr/>
          <a:lstStyle/>
          <a:p>
            <a:pPr marL="457200" indent="-457200">
              <a:buClr>
                <a:srgbClr val="7030A0"/>
              </a:buClr>
              <a:buSzPct val="100000"/>
              <a:buFont typeface="+mj-lt"/>
              <a:buAutoNum type="alphaUcPeriod" startAt="2"/>
            </a:pPr>
            <a:r>
              <a:rPr lang="pt-BR" sz="2000" b="0" dirty="0"/>
              <a:t>ESCREVA POR MEIO DE ADIÇÃO, OS TRÊS NÚMEROS QUE VOCÊ ESCREVEU NO ITEM </a:t>
            </a:r>
            <a:r>
              <a:rPr lang="pt-BR" sz="2000" dirty="0"/>
              <a:t>A</a:t>
            </a:r>
            <a:r>
              <a:rPr lang="pt-BR" sz="2000" b="0" dirty="0"/>
              <a:t>.</a:t>
            </a:r>
            <a:br>
              <a:rPr lang="pt-BR" sz="2000" b="0" dirty="0"/>
            </a:br>
            <a:endParaRPr lang="pt-BR" sz="2000" b="0" dirty="0"/>
          </a:p>
        </p:txBody>
      </p:sp>
      <p:sp>
        <p:nvSpPr>
          <p:cNvPr id="4" name="Retângulo: Cantos Arredondados 3">
            <a:extLst>
              <a:ext uri="{FF2B5EF4-FFF2-40B4-BE49-F238E27FC236}">
                <a16:creationId xmlns:a16="http://schemas.microsoft.com/office/drawing/2014/main" id="{CB4E24B4-0631-65AE-141D-4BD9AD86F6F8}"/>
              </a:ext>
            </a:extLst>
          </p:cNvPr>
          <p:cNvSpPr/>
          <p:nvPr/>
        </p:nvSpPr>
        <p:spPr>
          <a:xfrm>
            <a:off x="1010116" y="1676118"/>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 name="Espaço Reservado para Texto 3">
            <a:extLst>
              <a:ext uri="{FF2B5EF4-FFF2-40B4-BE49-F238E27FC236}">
                <a16:creationId xmlns:a16="http://schemas.microsoft.com/office/drawing/2014/main" id="{FA46F979-28A2-73B6-93C2-ED04AA613709}"/>
              </a:ext>
            </a:extLst>
          </p:cNvPr>
          <p:cNvSpPr txBox="1">
            <a:spLocks/>
          </p:cNvSpPr>
          <p:nvPr/>
        </p:nvSpPr>
        <p:spPr>
          <a:xfrm>
            <a:off x="3241330" y="1684508"/>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8" name="Espaço Reservado para Texto 3">
            <a:extLst>
              <a:ext uri="{FF2B5EF4-FFF2-40B4-BE49-F238E27FC236}">
                <a16:creationId xmlns:a16="http://schemas.microsoft.com/office/drawing/2014/main" id="{9DA0B9CC-6712-D619-A87B-3F392C99EFCE}"/>
              </a:ext>
            </a:extLst>
          </p:cNvPr>
          <p:cNvSpPr txBox="1">
            <a:spLocks/>
          </p:cNvSpPr>
          <p:nvPr/>
        </p:nvSpPr>
        <p:spPr>
          <a:xfrm>
            <a:off x="3241330" y="2791451"/>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9" name="Espaço Reservado para Texto 3">
            <a:extLst>
              <a:ext uri="{FF2B5EF4-FFF2-40B4-BE49-F238E27FC236}">
                <a16:creationId xmlns:a16="http://schemas.microsoft.com/office/drawing/2014/main" id="{45DFE927-2DE3-2AD4-D626-419091B9CDE0}"/>
              </a:ext>
            </a:extLst>
          </p:cNvPr>
          <p:cNvSpPr txBox="1">
            <a:spLocks/>
          </p:cNvSpPr>
          <p:nvPr/>
        </p:nvSpPr>
        <p:spPr>
          <a:xfrm>
            <a:off x="3241330" y="3822591"/>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pic>
        <p:nvPicPr>
          <p:cNvPr id="11" name="Imagem 10" descr="Desenho de placa de sinalização de trânsito&#10;&#10;Descrição gerada automaticamente">
            <a:extLst>
              <a:ext uri="{FF2B5EF4-FFF2-40B4-BE49-F238E27FC236}">
                <a16:creationId xmlns:a16="http://schemas.microsoft.com/office/drawing/2014/main" id="{94C5FAEA-3E20-5F4A-5C00-49C29BE8EF04}"/>
              </a:ext>
            </a:extLst>
          </p:cNvPr>
          <p:cNvPicPr>
            <a:picLocks noChangeAspect="1"/>
          </p:cNvPicPr>
          <p:nvPr/>
        </p:nvPicPr>
        <p:blipFill>
          <a:blip r:embed="rId3"/>
          <a:stretch>
            <a:fillRect/>
          </a:stretch>
        </p:blipFill>
        <p:spPr>
          <a:xfrm>
            <a:off x="8216040" y="245000"/>
            <a:ext cx="616404" cy="428625"/>
          </a:xfrm>
          <a:prstGeom prst="rect">
            <a:avLst/>
          </a:prstGeom>
        </p:spPr>
      </p:pic>
      <p:sp>
        <p:nvSpPr>
          <p:cNvPr id="10" name="Retângulo: Cantos Arredondados 9">
            <a:extLst>
              <a:ext uri="{FF2B5EF4-FFF2-40B4-BE49-F238E27FC236}">
                <a16:creationId xmlns:a16="http://schemas.microsoft.com/office/drawing/2014/main" id="{A63293C2-81CE-BC82-1CE9-B32E45FFD44B}"/>
              </a:ext>
            </a:extLst>
          </p:cNvPr>
          <p:cNvSpPr/>
          <p:nvPr/>
        </p:nvSpPr>
        <p:spPr>
          <a:xfrm>
            <a:off x="1010116" y="2749354"/>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 name="Retângulo: Cantos Arredondados 11">
            <a:extLst>
              <a:ext uri="{FF2B5EF4-FFF2-40B4-BE49-F238E27FC236}">
                <a16:creationId xmlns:a16="http://schemas.microsoft.com/office/drawing/2014/main" id="{E5779376-E3CA-C5D0-C3E0-075E3CB28C27}"/>
              </a:ext>
            </a:extLst>
          </p:cNvPr>
          <p:cNvSpPr/>
          <p:nvPr/>
        </p:nvSpPr>
        <p:spPr>
          <a:xfrm>
            <a:off x="1010116" y="3822591"/>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3" name="Google Shape;119;p17">
            <a:extLst>
              <a:ext uri="{FF2B5EF4-FFF2-40B4-BE49-F238E27FC236}">
                <a16:creationId xmlns:a16="http://schemas.microsoft.com/office/drawing/2014/main" id="{0F8192C5-64CA-3ECB-8EE8-E8A3C2640419}"/>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3428022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8F1813C-9FD0-4936-D415-9EFCD6C168F8}"/>
              </a:ext>
            </a:extLst>
          </p:cNvPr>
          <p:cNvSpPr>
            <a:spLocks noGrp="1"/>
          </p:cNvSpPr>
          <p:nvPr>
            <p:ph type="body" idx="1"/>
          </p:nvPr>
        </p:nvSpPr>
        <p:spPr/>
        <p:txBody>
          <a:bodyPr/>
          <a:lstStyle/>
          <a:p>
            <a:endParaRPr lang="pt-BR" dirty="0"/>
          </a:p>
          <a:p>
            <a:endParaRPr lang="pt-BR" dirty="0"/>
          </a:p>
        </p:txBody>
      </p:sp>
      <p:sp>
        <p:nvSpPr>
          <p:cNvPr id="11" name="CaixaDeTexto 10">
            <a:extLst>
              <a:ext uri="{FF2B5EF4-FFF2-40B4-BE49-F238E27FC236}">
                <a16:creationId xmlns:a16="http://schemas.microsoft.com/office/drawing/2014/main" id="{566F3E31-294E-F53D-F764-8E9DCDDD0F9E}"/>
              </a:ext>
            </a:extLst>
          </p:cNvPr>
          <p:cNvSpPr txBox="1"/>
          <p:nvPr/>
        </p:nvSpPr>
        <p:spPr>
          <a:xfrm>
            <a:off x="913965" y="4536625"/>
            <a:ext cx="3023553" cy="400110"/>
          </a:xfrm>
          <a:prstGeom prst="rect">
            <a:avLst/>
          </a:prstGeom>
          <a:noFill/>
        </p:spPr>
        <p:txBody>
          <a:bodyPr wrap="square" lIns="91440" tIns="45720" rIns="91440" bIns="45720" rtlCol="0" anchor="t">
            <a:spAutoFit/>
          </a:bodyPr>
          <a:lstStyle/>
          <a:p>
            <a:r>
              <a:rPr lang="pt-BR" sz="2000" b="1" dirty="0"/>
              <a:t>RESPOSTA PESSOAL.</a:t>
            </a:r>
          </a:p>
        </p:txBody>
      </p:sp>
      <p:pic>
        <p:nvPicPr>
          <p:cNvPr id="12" name="Imagem 11">
            <a:extLst>
              <a:ext uri="{FF2B5EF4-FFF2-40B4-BE49-F238E27FC236}">
                <a16:creationId xmlns:a16="http://schemas.microsoft.com/office/drawing/2014/main" id="{6D0B16EA-8A4D-5954-6151-A71C28546E5A}"/>
              </a:ext>
            </a:extLst>
          </p:cNvPr>
          <p:cNvPicPr>
            <a:picLocks noChangeAspect="1"/>
          </p:cNvPicPr>
          <p:nvPr/>
        </p:nvPicPr>
        <p:blipFill>
          <a:blip r:embed="rId2"/>
          <a:stretch>
            <a:fillRect/>
          </a:stretch>
        </p:blipFill>
        <p:spPr>
          <a:xfrm>
            <a:off x="8395638" y="315218"/>
            <a:ext cx="424543" cy="478972"/>
          </a:xfrm>
          <a:prstGeom prst="rect">
            <a:avLst/>
          </a:prstGeom>
        </p:spPr>
      </p:pic>
      <p:sp>
        <p:nvSpPr>
          <p:cNvPr id="14" name="Título 13">
            <a:extLst>
              <a:ext uri="{FF2B5EF4-FFF2-40B4-BE49-F238E27FC236}">
                <a16:creationId xmlns:a16="http://schemas.microsoft.com/office/drawing/2014/main" id="{21D9B50B-3023-D91E-A537-F02CA6639AC1}"/>
              </a:ext>
            </a:extLst>
          </p:cNvPr>
          <p:cNvSpPr>
            <a:spLocks noGrp="1"/>
          </p:cNvSpPr>
          <p:nvPr>
            <p:ph type="title"/>
          </p:nvPr>
        </p:nvSpPr>
        <p:spPr>
          <a:xfrm>
            <a:off x="1912026" y="238706"/>
            <a:ext cx="3527721" cy="584745"/>
          </a:xfrm>
        </p:spPr>
        <p:txBody>
          <a:bodyPr/>
          <a:lstStyle/>
          <a:p>
            <a:r>
              <a:rPr lang="pt-BR" sz="2600" b="1" dirty="0"/>
              <a:t>CORREÇÃO</a:t>
            </a:r>
            <a:endParaRPr lang="pt-BR" sz="2600" dirty="0"/>
          </a:p>
        </p:txBody>
      </p:sp>
      <p:sp>
        <p:nvSpPr>
          <p:cNvPr id="15" name="Título 2">
            <a:extLst>
              <a:ext uri="{FF2B5EF4-FFF2-40B4-BE49-F238E27FC236}">
                <a16:creationId xmlns:a16="http://schemas.microsoft.com/office/drawing/2014/main" id="{14A508F4-7D8A-AAE2-70F3-4A092200B22E}"/>
              </a:ext>
            </a:extLst>
          </p:cNvPr>
          <p:cNvSpPr txBox="1">
            <a:spLocks/>
          </p:cNvSpPr>
          <p:nvPr/>
        </p:nvSpPr>
        <p:spPr>
          <a:xfrm>
            <a:off x="322871" y="898624"/>
            <a:ext cx="8487134" cy="1107965"/>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pPr marL="457200" indent="-457200">
              <a:buClr>
                <a:srgbClr val="7030A0"/>
              </a:buClr>
              <a:buSzPct val="100000"/>
              <a:buFont typeface="+mj-lt"/>
              <a:buAutoNum type="alphaUcPeriod" startAt="2"/>
            </a:pPr>
            <a:r>
              <a:rPr lang="pt-BR" sz="2000" b="0" dirty="0"/>
              <a:t>ESCREVA POR MEIO DE ADIÇÃO, OS TRÊS NÚMEROS QUE VOCÊ ESCREVEU NO ITEM </a:t>
            </a:r>
            <a:r>
              <a:rPr lang="pt-BR" sz="2000" dirty="0"/>
              <a:t>A</a:t>
            </a:r>
            <a:r>
              <a:rPr lang="pt-BR" sz="2000" b="0" dirty="0"/>
              <a:t>.</a:t>
            </a:r>
            <a:br>
              <a:rPr lang="pt-BR" sz="2000" b="0" dirty="0"/>
            </a:br>
            <a:endParaRPr lang="pt-BR" sz="2000" b="0" dirty="0"/>
          </a:p>
        </p:txBody>
      </p:sp>
      <p:sp>
        <p:nvSpPr>
          <p:cNvPr id="3" name="Retângulo: Cantos Arredondados 2">
            <a:extLst>
              <a:ext uri="{FF2B5EF4-FFF2-40B4-BE49-F238E27FC236}">
                <a16:creationId xmlns:a16="http://schemas.microsoft.com/office/drawing/2014/main" id="{0D25106A-66B2-9A84-AF4C-5B0841640018}"/>
              </a:ext>
            </a:extLst>
          </p:cNvPr>
          <p:cNvSpPr/>
          <p:nvPr/>
        </p:nvSpPr>
        <p:spPr>
          <a:xfrm>
            <a:off x="1010116" y="1676118"/>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Espaço Reservado para Texto 3">
            <a:extLst>
              <a:ext uri="{FF2B5EF4-FFF2-40B4-BE49-F238E27FC236}">
                <a16:creationId xmlns:a16="http://schemas.microsoft.com/office/drawing/2014/main" id="{B48B30CB-50D3-E1CE-F6D0-3BEF1ED992DA}"/>
              </a:ext>
            </a:extLst>
          </p:cNvPr>
          <p:cNvSpPr txBox="1">
            <a:spLocks/>
          </p:cNvSpPr>
          <p:nvPr/>
        </p:nvSpPr>
        <p:spPr>
          <a:xfrm>
            <a:off x="3241330" y="1684508"/>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13" name="Espaço Reservado para Texto 3">
            <a:extLst>
              <a:ext uri="{FF2B5EF4-FFF2-40B4-BE49-F238E27FC236}">
                <a16:creationId xmlns:a16="http://schemas.microsoft.com/office/drawing/2014/main" id="{40FD0AF6-954E-4F05-9308-F794A39FEB12}"/>
              </a:ext>
            </a:extLst>
          </p:cNvPr>
          <p:cNvSpPr txBox="1">
            <a:spLocks/>
          </p:cNvSpPr>
          <p:nvPr/>
        </p:nvSpPr>
        <p:spPr>
          <a:xfrm>
            <a:off x="3241330" y="2791451"/>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16" name="Espaço Reservado para Texto 3">
            <a:extLst>
              <a:ext uri="{FF2B5EF4-FFF2-40B4-BE49-F238E27FC236}">
                <a16:creationId xmlns:a16="http://schemas.microsoft.com/office/drawing/2014/main" id="{4730BD85-B161-2184-4C98-90F85A65CE12}"/>
              </a:ext>
            </a:extLst>
          </p:cNvPr>
          <p:cNvSpPr txBox="1">
            <a:spLocks/>
          </p:cNvSpPr>
          <p:nvPr/>
        </p:nvSpPr>
        <p:spPr>
          <a:xfrm>
            <a:off x="3241330" y="3822591"/>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17" name="Retângulo: Cantos Arredondados 16">
            <a:extLst>
              <a:ext uri="{FF2B5EF4-FFF2-40B4-BE49-F238E27FC236}">
                <a16:creationId xmlns:a16="http://schemas.microsoft.com/office/drawing/2014/main" id="{F92C6706-97B0-CDDD-EA43-A963A9A3DE78}"/>
              </a:ext>
            </a:extLst>
          </p:cNvPr>
          <p:cNvSpPr/>
          <p:nvPr/>
        </p:nvSpPr>
        <p:spPr>
          <a:xfrm>
            <a:off x="1010116" y="2749354"/>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8" name="Retângulo: Cantos Arredondados 17">
            <a:extLst>
              <a:ext uri="{FF2B5EF4-FFF2-40B4-BE49-F238E27FC236}">
                <a16:creationId xmlns:a16="http://schemas.microsoft.com/office/drawing/2014/main" id="{4B8FFDB7-1BBA-13B5-757C-3D97658201CF}"/>
              </a:ext>
            </a:extLst>
          </p:cNvPr>
          <p:cNvSpPr/>
          <p:nvPr/>
        </p:nvSpPr>
        <p:spPr>
          <a:xfrm>
            <a:off x="1010116" y="3822591"/>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9" name="Google Shape;119;p17">
            <a:extLst>
              <a:ext uri="{FF2B5EF4-FFF2-40B4-BE49-F238E27FC236}">
                <a16:creationId xmlns:a16="http://schemas.microsoft.com/office/drawing/2014/main" id="{BB13D316-E810-7B60-E65E-CE6F3FA8A348}"/>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1594740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Desenho de placa de sinalização de trânsito&#10;&#10;Descrição gerada automaticamente">
            <a:extLst>
              <a:ext uri="{FF2B5EF4-FFF2-40B4-BE49-F238E27FC236}">
                <a16:creationId xmlns:a16="http://schemas.microsoft.com/office/drawing/2014/main" id="{783A330A-2EEF-FEBB-BF53-29A27933839F}"/>
              </a:ext>
            </a:extLst>
          </p:cNvPr>
          <p:cNvPicPr>
            <a:picLocks noChangeAspect="1"/>
          </p:cNvPicPr>
          <p:nvPr/>
        </p:nvPicPr>
        <p:blipFill>
          <a:blip r:embed="rId3"/>
          <a:stretch>
            <a:fillRect/>
          </a:stretch>
        </p:blipFill>
        <p:spPr>
          <a:xfrm>
            <a:off x="8299580" y="421383"/>
            <a:ext cx="616404" cy="428625"/>
          </a:xfrm>
          <a:prstGeom prst="rect">
            <a:avLst/>
          </a:prstGeom>
        </p:spPr>
      </p:pic>
      <p:sp>
        <p:nvSpPr>
          <p:cNvPr id="11" name="Título 2">
            <a:extLst>
              <a:ext uri="{FF2B5EF4-FFF2-40B4-BE49-F238E27FC236}">
                <a16:creationId xmlns:a16="http://schemas.microsoft.com/office/drawing/2014/main" id="{990E2BAF-29A8-9C43-0DC2-684432C66E1B}"/>
              </a:ext>
            </a:extLst>
          </p:cNvPr>
          <p:cNvSpPr txBox="1">
            <a:spLocks/>
          </p:cNvSpPr>
          <p:nvPr/>
        </p:nvSpPr>
        <p:spPr>
          <a:xfrm>
            <a:off x="286306" y="809017"/>
            <a:ext cx="8571388" cy="147729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pPr>
              <a:buClr>
                <a:srgbClr val="7030A0"/>
              </a:buClr>
              <a:buSzPct val="100000"/>
            </a:pPr>
            <a:r>
              <a:rPr lang="pt-BR" sz="2000" b="0" dirty="0">
                <a:solidFill>
                  <a:srgbClr val="7030A0"/>
                </a:solidFill>
              </a:rPr>
              <a:t>5. </a:t>
            </a:r>
            <a:r>
              <a:rPr lang="pt-BR" sz="2000" b="0" dirty="0"/>
              <a:t>COMBINE COM UM COLEGA A ESCRITA DE DOIS NÚMEROS COM TRÊS ALGARISMOS. DEPOIS PEÇA-LHE PARA ESCREVER ESSES NÚMEROS POR MEIO DE UMA ADIÇÃO.</a:t>
            </a:r>
            <a:br>
              <a:rPr lang="pt-BR" dirty="0"/>
            </a:br>
            <a:endParaRPr lang="pt-BR" dirty="0"/>
          </a:p>
        </p:txBody>
      </p:sp>
      <p:sp>
        <p:nvSpPr>
          <p:cNvPr id="2" name="Retângulo: Cantos Arredondados 1">
            <a:extLst>
              <a:ext uri="{FF2B5EF4-FFF2-40B4-BE49-F238E27FC236}">
                <a16:creationId xmlns:a16="http://schemas.microsoft.com/office/drawing/2014/main" id="{086B318C-4A72-A2D5-A473-DF3FA5DD29C6}"/>
              </a:ext>
            </a:extLst>
          </p:cNvPr>
          <p:cNvSpPr/>
          <p:nvPr/>
        </p:nvSpPr>
        <p:spPr>
          <a:xfrm>
            <a:off x="439369" y="1928045"/>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Espaço Reservado para Texto 3">
            <a:extLst>
              <a:ext uri="{FF2B5EF4-FFF2-40B4-BE49-F238E27FC236}">
                <a16:creationId xmlns:a16="http://schemas.microsoft.com/office/drawing/2014/main" id="{4162A5DD-B2B6-1302-665F-19A0831FD14D}"/>
              </a:ext>
            </a:extLst>
          </p:cNvPr>
          <p:cNvSpPr txBox="1">
            <a:spLocks/>
          </p:cNvSpPr>
          <p:nvPr/>
        </p:nvSpPr>
        <p:spPr>
          <a:xfrm>
            <a:off x="2670583" y="1936435"/>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4" name="Espaço Reservado para Texto 3">
            <a:extLst>
              <a:ext uri="{FF2B5EF4-FFF2-40B4-BE49-F238E27FC236}">
                <a16:creationId xmlns:a16="http://schemas.microsoft.com/office/drawing/2014/main" id="{18694A31-E29A-E38D-1B18-13746614119B}"/>
              </a:ext>
            </a:extLst>
          </p:cNvPr>
          <p:cNvSpPr txBox="1">
            <a:spLocks/>
          </p:cNvSpPr>
          <p:nvPr/>
        </p:nvSpPr>
        <p:spPr>
          <a:xfrm>
            <a:off x="2670583" y="3043378"/>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7" name="Retângulo: Cantos Arredondados 6">
            <a:extLst>
              <a:ext uri="{FF2B5EF4-FFF2-40B4-BE49-F238E27FC236}">
                <a16:creationId xmlns:a16="http://schemas.microsoft.com/office/drawing/2014/main" id="{E59A64CA-05BC-19F4-D734-A253A2ACA94E}"/>
              </a:ext>
            </a:extLst>
          </p:cNvPr>
          <p:cNvSpPr/>
          <p:nvPr/>
        </p:nvSpPr>
        <p:spPr>
          <a:xfrm>
            <a:off x="439369" y="3001281"/>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12" name="Imagem 11">
            <a:extLst>
              <a:ext uri="{FF2B5EF4-FFF2-40B4-BE49-F238E27FC236}">
                <a16:creationId xmlns:a16="http://schemas.microsoft.com/office/drawing/2014/main" id="{D512EFDA-43A1-2723-1A5C-370FF11114D0}"/>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577352" y="2428598"/>
            <a:ext cx="2280342" cy="2442823"/>
          </a:xfrm>
          <a:prstGeom prst="rect">
            <a:avLst/>
          </a:prstGeom>
        </p:spPr>
      </p:pic>
    </p:spTree>
    <p:extLst>
      <p:ext uri="{BB962C8B-B14F-4D97-AF65-F5344CB8AC3E}">
        <p14:creationId xmlns:p14="http://schemas.microsoft.com/office/powerpoint/2010/main" val="2480939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Desenho de placa de sinalização de trânsito&#10;&#10;Descrição gerada automaticamente">
            <a:extLst>
              <a:ext uri="{FF2B5EF4-FFF2-40B4-BE49-F238E27FC236}">
                <a16:creationId xmlns:a16="http://schemas.microsoft.com/office/drawing/2014/main" id="{783A330A-2EEF-FEBB-BF53-29A27933839F}"/>
              </a:ext>
            </a:extLst>
          </p:cNvPr>
          <p:cNvPicPr>
            <a:picLocks noChangeAspect="1"/>
          </p:cNvPicPr>
          <p:nvPr/>
        </p:nvPicPr>
        <p:blipFill>
          <a:blip r:embed="rId3"/>
          <a:stretch>
            <a:fillRect/>
          </a:stretch>
        </p:blipFill>
        <p:spPr>
          <a:xfrm>
            <a:off x="8299580" y="421383"/>
            <a:ext cx="616404" cy="428625"/>
          </a:xfrm>
          <a:prstGeom prst="rect">
            <a:avLst/>
          </a:prstGeom>
        </p:spPr>
      </p:pic>
      <p:sp>
        <p:nvSpPr>
          <p:cNvPr id="11" name="Título 2">
            <a:extLst>
              <a:ext uri="{FF2B5EF4-FFF2-40B4-BE49-F238E27FC236}">
                <a16:creationId xmlns:a16="http://schemas.microsoft.com/office/drawing/2014/main" id="{990E2BAF-29A8-9C43-0DC2-684432C66E1B}"/>
              </a:ext>
            </a:extLst>
          </p:cNvPr>
          <p:cNvSpPr txBox="1">
            <a:spLocks/>
          </p:cNvSpPr>
          <p:nvPr/>
        </p:nvSpPr>
        <p:spPr>
          <a:xfrm>
            <a:off x="286306" y="809017"/>
            <a:ext cx="8571388" cy="1477297"/>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1"/>
              </a:buClr>
              <a:buSzPts val="2400"/>
              <a:buFont typeface="Lato"/>
              <a:buNone/>
              <a:defRPr sz="2400" b="1" i="0" u="none" strike="noStrike" cap="none" baseline="0">
                <a:solidFill>
                  <a:schemeClr val="dk1"/>
                </a:solidFill>
                <a:latin typeface="Arial" panose="020B0604020202020204" pitchFamily="34" charset="0"/>
                <a:ea typeface="Lato"/>
                <a:cs typeface="Lato"/>
                <a:sym typeface="Lato"/>
              </a:defRPr>
            </a:lvl1pPr>
            <a:lvl2pPr marR="0" lvl="1"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2pPr>
            <a:lvl3pPr marR="0" lvl="2"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3pPr>
            <a:lvl4pPr marR="0" lvl="3"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4pPr>
            <a:lvl5pPr marR="0" lvl="4"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5pPr>
            <a:lvl6pPr marR="0" lvl="5"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6pPr>
            <a:lvl7pPr marR="0" lvl="6"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7pPr>
            <a:lvl8pPr marR="0" lvl="7"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8pPr>
            <a:lvl9pPr marR="0" lvl="8" algn="l" rtl="0">
              <a:lnSpc>
                <a:spcPct val="100000"/>
              </a:lnSpc>
              <a:spcBef>
                <a:spcPts val="0"/>
              </a:spcBef>
              <a:spcAft>
                <a:spcPts val="0"/>
              </a:spcAft>
              <a:buClr>
                <a:schemeClr val="dk1"/>
              </a:buClr>
              <a:buSzPts val="2400"/>
              <a:buFont typeface="Lato"/>
              <a:buNone/>
              <a:defRPr sz="2400" b="0" i="0" u="none" strike="noStrike" cap="none">
                <a:solidFill>
                  <a:schemeClr val="dk1"/>
                </a:solidFill>
                <a:latin typeface="Lato"/>
                <a:ea typeface="Lato"/>
                <a:cs typeface="Lato"/>
                <a:sym typeface="Lato"/>
              </a:defRPr>
            </a:lvl9pPr>
          </a:lstStyle>
          <a:p>
            <a:pPr>
              <a:buClr>
                <a:srgbClr val="7030A0"/>
              </a:buClr>
              <a:buSzPct val="100000"/>
            </a:pPr>
            <a:r>
              <a:rPr lang="pt-BR" sz="2000" b="0" dirty="0">
                <a:solidFill>
                  <a:srgbClr val="7030A0"/>
                </a:solidFill>
              </a:rPr>
              <a:t>5. </a:t>
            </a:r>
            <a:r>
              <a:rPr lang="pt-BR" sz="2000" b="0" dirty="0"/>
              <a:t>COMBINE COM UM COLEGA A ESCRITA DE DOIS NÚMEROS COM TRÊS ALGARISMOS. DEPOIS PEÇA-LHE PARA ESCREVER ESSES NÚMEROS POR MEIO DE UMA ADIÇÃO.</a:t>
            </a:r>
            <a:br>
              <a:rPr lang="pt-BR" dirty="0"/>
            </a:br>
            <a:endParaRPr lang="pt-BR" dirty="0"/>
          </a:p>
        </p:txBody>
      </p:sp>
      <p:sp>
        <p:nvSpPr>
          <p:cNvPr id="2" name="Retângulo: Cantos Arredondados 1">
            <a:extLst>
              <a:ext uri="{FF2B5EF4-FFF2-40B4-BE49-F238E27FC236}">
                <a16:creationId xmlns:a16="http://schemas.microsoft.com/office/drawing/2014/main" id="{086B318C-4A72-A2D5-A473-DF3FA5DD29C6}"/>
              </a:ext>
            </a:extLst>
          </p:cNvPr>
          <p:cNvSpPr/>
          <p:nvPr/>
        </p:nvSpPr>
        <p:spPr>
          <a:xfrm>
            <a:off x="439369" y="1928045"/>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3" name="Espaço Reservado para Texto 3">
            <a:extLst>
              <a:ext uri="{FF2B5EF4-FFF2-40B4-BE49-F238E27FC236}">
                <a16:creationId xmlns:a16="http://schemas.microsoft.com/office/drawing/2014/main" id="{4162A5DD-B2B6-1302-665F-19A0831FD14D}"/>
              </a:ext>
            </a:extLst>
          </p:cNvPr>
          <p:cNvSpPr txBox="1">
            <a:spLocks/>
          </p:cNvSpPr>
          <p:nvPr/>
        </p:nvSpPr>
        <p:spPr>
          <a:xfrm>
            <a:off x="2670583" y="1936435"/>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4" name="Espaço Reservado para Texto 3">
            <a:extLst>
              <a:ext uri="{FF2B5EF4-FFF2-40B4-BE49-F238E27FC236}">
                <a16:creationId xmlns:a16="http://schemas.microsoft.com/office/drawing/2014/main" id="{18694A31-E29A-E38D-1B18-13746614119B}"/>
              </a:ext>
            </a:extLst>
          </p:cNvPr>
          <p:cNvSpPr txBox="1">
            <a:spLocks/>
          </p:cNvSpPr>
          <p:nvPr/>
        </p:nvSpPr>
        <p:spPr>
          <a:xfrm>
            <a:off x="2670583" y="3043378"/>
            <a:ext cx="3802834" cy="608259"/>
          </a:xfrm>
          <a:prstGeom prst="roundRect">
            <a:avLst/>
          </a:prstGeom>
          <a:noFill/>
          <a:ln w="25400" cap="flat" cmpd="sng" algn="ctr">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spcFirstLastPara="1" wrap="square" lIns="91425" tIns="91425" rIns="91425" bIns="91425" rtlCol="0" anchor="ctr" anchorCtr="0">
            <a:noAutofit/>
          </a:bodyPr>
          <a:lstStyle>
            <a:defPPr marR="0" lvl="0" algn="l" rtl="0">
              <a:lnSpc>
                <a:spcPct val="100000"/>
              </a:lnSpc>
              <a:spcBef>
                <a:spcPts val="0"/>
              </a:spcBef>
              <a:spcAft>
                <a:spcPts val="0"/>
              </a:spcAft>
            </a:defPPr>
            <a:lvl1pPr marL="101600" marR="0" lvl="0" indent="0" algn="l" rtl="0">
              <a:lnSpc>
                <a:spcPct val="100000"/>
              </a:lnSpc>
              <a:spcBef>
                <a:spcPts val="0"/>
              </a:spcBef>
              <a:spcAft>
                <a:spcPts val="0"/>
              </a:spcAft>
              <a:buClr>
                <a:srgbClr val="74489D"/>
              </a:buClr>
              <a:buSzPts val="2000"/>
              <a:buFont typeface="Lato"/>
              <a:buNone/>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endParaRPr lang="pt-BR" b="1" dirty="0">
              <a:solidFill>
                <a:schemeClr val="tx1"/>
              </a:solidFill>
            </a:endParaRPr>
          </a:p>
        </p:txBody>
      </p:sp>
      <p:sp>
        <p:nvSpPr>
          <p:cNvPr id="7" name="Retângulo: Cantos Arredondados 6">
            <a:extLst>
              <a:ext uri="{FF2B5EF4-FFF2-40B4-BE49-F238E27FC236}">
                <a16:creationId xmlns:a16="http://schemas.microsoft.com/office/drawing/2014/main" id="{E59A64CA-05BC-19F4-D734-A253A2ACA94E}"/>
              </a:ext>
            </a:extLst>
          </p:cNvPr>
          <p:cNvSpPr/>
          <p:nvPr/>
        </p:nvSpPr>
        <p:spPr>
          <a:xfrm>
            <a:off x="439369" y="3001281"/>
            <a:ext cx="1384528" cy="608258"/>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 name="CaixaDeTexto 4">
            <a:extLst>
              <a:ext uri="{FF2B5EF4-FFF2-40B4-BE49-F238E27FC236}">
                <a16:creationId xmlns:a16="http://schemas.microsoft.com/office/drawing/2014/main" id="{02264AA9-5CA9-CA74-E45B-9E4BE933756F}"/>
              </a:ext>
            </a:extLst>
          </p:cNvPr>
          <p:cNvSpPr txBox="1"/>
          <p:nvPr/>
        </p:nvSpPr>
        <p:spPr>
          <a:xfrm>
            <a:off x="439369" y="4471311"/>
            <a:ext cx="3023553" cy="400110"/>
          </a:xfrm>
          <a:prstGeom prst="rect">
            <a:avLst/>
          </a:prstGeom>
          <a:noFill/>
        </p:spPr>
        <p:txBody>
          <a:bodyPr wrap="square" lIns="91440" tIns="45720" rIns="91440" bIns="45720" rtlCol="0" anchor="t">
            <a:spAutoFit/>
          </a:bodyPr>
          <a:lstStyle/>
          <a:p>
            <a:r>
              <a:rPr lang="pt-BR" sz="2000" b="1" dirty="0"/>
              <a:t>RESPOSTA PESSOAL.</a:t>
            </a:r>
          </a:p>
        </p:txBody>
      </p:sp>
      <p:pic>
        <p:nvPicPr>
          <p:cNvPr id="8" name="Imagem 7">
            <a:extLst>
              <a:ext uri="{FF2B5EF4-FFF2-40B4-BE49-F238E27FC236}">
                <a16:creationId xmlns:a16="http://schemas.microsoft.com/office/drawing/2014/main" id="{F08BD26D-4FF7-4CD7-F8F8-3A003E604FB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577352" y="2428598"/>
            <a:ext cx="2280342" cy="2442823"/>
          </a:xfrm>
          <a:prstGeom prst="rect">
            <a:avLst/>
          </a:prstGeom>
        </p:spPr>
      </p:pic>
    </p:spTree>
    <p:extLst>
      <p:ext uri="{BB962C8B-B14F-4D97-AF65-F5344CB8AC3E}">
        <p14:creationId xmlns:p14="http://schemas.microsoft.com/office/powerpoint/2010/main" val="747939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29c03e3d857_0_218"/>
          <p:cNvSpPr txBox="1">
            <a:spLocks noGrp="1"/>
          </p:cNvSpPr>
          <p:nvPr>
            <p:ph type="body" idx="1"/>
          </p:nvPr>
        </p:nvSpPr>
        <p:spPr>
          <a:prstGeom prst="rect">
            <a:avLst/>
          </a:prstGeom>
          <a:noFill/>
        </p:spPr>
        <p:txBody>
          <a:bodyPr spcFirstLastPara="1" wrap="square" lIns="91425" tIns="91425" rIns="91425" bIns="91425" anchor="t" anchorCtr="0">
            <a:noAutofit/>
          </a:bodyPr>
          <a:lstStyle/>
          <a:p>
            <a:pPr marL="342900" indent="-342900">
              <a:buSzPct val="80000"/>
            </a:pPr>
            <a:r>
              <a:rPr lang="pt-BR" dirty="0">
                <a:latin typeface="+mn-lt"/>
              </a:rPr>
              <a:t>COMPOR E DECOMPOR NÚMEROS NATURAIS. </a:t>
            </a:r>
          </a:p>
        </p:txBody>
      </p:sp>
      <p:sp>
        <p:nvSpPr>
          <p:cNvPr id="176" name="Google Shape;176;g29c03e3d857_0_218"/>
          <p:cNvSpPr txBox="1">
            <a:spLocks noGrp="1"/>
          </p:cNvSpPr>
          <p:nvPr>
            <p:ph type="body" idx="2"/>
          </p:nvPr>
        </p:nvSpPr>
        <p:spPr>
          <a:prstGeom prst="rect">
            <a:avLst/>
          </a:prstGeom>
        </p:spPr>
        <p:txBody>
          <a:bodyPr spcFirstLastPara="1" wrap="square" lIns="91425" tIns="91425" rIns="91425" bIns="91425" anchor="t" anchorCtr="0">
            <a:noAutofit/>
          </a:bodyPr>
          <a:lstStyle/>
          <a:p>
            <a:pPr marL="342900" indent="-342900"/>
            <a:endParaRPr lang="pt-BR" dirty="0"/>
          </a:p>
          <a:p>
            <a:pPr marL="342900" indent="-342900"/>
            <a:endParaRPr lang="pt-BR" dirty="0"/>
          </a:p>
        </p:txBody>
      </p:sp>
      <p:sp>
        <p:nvSpPr>
          <p:cNvPr id="3" name="Google Shape;175;g29c03e3d857_0_218">
            <a:extLst>
              <a:ext uri="{FF2B5EF4-FFF2-40B4-BE49-F238E27FC236}">
                <a16:creationId xmlns:a16="http://schemas.microsoft.com/office/drawing/2014/main" id="{9AFFA811-1ADB-10FC-60F5-9FCA2C771ADC}"/>
              </a:ext>
            </a:extLst>
          </p:cNvPr>
          <p:cNvSpPr txBox="1">
            <a:spLocks/>
          </p:cNvSpPr>
          <p:nvPr/>
        </p:nvSpPr>
        <p:spPr>
          <a:xfrm>
            <a:off x="434375" y="740314"/>
            <a:ext cx="3888300" cy="3720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0"/>
              </a:spcBef>
              <a:spcAft>
                <a:spcPts val="0"/>
              </a:spcAft>
              <a:buClr>
                <a:srgbClr val="74489D"/>
              </a:buClr>
              <a:buSzPts val="2000"/>
              <a:buFont typeface="Lato"/>
              <a:buChar char="●"/>
              <a:defRPr sz="2000" b="0" i="0" u="none" strike="noStrike" cap="none" baseline="0">
                <a:solidFill>
                  <a:schemeClr val="dk1"/>
                </a:solidFill>
                <a:latin typeface="Arial" panose="020B0604020202020204" pitchFamily="34" charset="0"/>
                <a:ea typeface="Lato"/>
                <a:cs typeface="Lato"/>
                <a:sym typeface="Lato"/>
              </a:defRPr>
            </a:lvl1pPr>
            <a:lvl2pPr marL="914400" marR="0" lvl="1"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2pPr>
            <a:lvl3pPr marL="1371600" marR="0" lvl="2"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3pPr>
            <a:lvl4pPr marL="1828800" marR="0" lvl="3"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4pPr>
            <a:lvl5pPr marL="2286000" marR="0" lvl="4"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5pPr>
            <a:lvl6pPr marL="2743200" marR="0" lvl="5"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6pPr>
            <a:lvl7pPr marL="3200400" marR="0" lvl="6"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7pPr>
            <a:lvl8pPr marL="3657600" marR="0" lvl="7"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8pPr>
            <a:lvl9pPr marL="4114800" marR="0" lvl="8" indent="-355600" algn="l" rtl="0">
              <a:lnSpc>
                <a:spcPct val="100000"/>
              </a:lnSpc>
              <a:spcBef>
                <a:spcPts val="0"/>
              </a:spcBef>
              <a:spcAft>
                <a:spcPts val="0"/>
              </a:spcAft>
              <a:buClr>
                <a:srgbClr val="74489D"/>
              </a:buClr>
              <a:buSzPts val="2000"/>
              <a:buFont typeface="Lato"/>
              <a:buChar char="○"/>
              <a:defRPr sz="2000" b="0" i="0" u="none" strike="noStrike" cap="none">
                <a:solidFill>
                  <a:schemeClr val="dk1"/>
                </a:solidFill>
                <a:latin typeface="Lato"/>
                <a:ea typeface="Lato"/>
                <a:cs typeface="Lato"/>
                <a:sym typeface="Lato"/>
              </a:defRPr>
            </a:lvl9pPr>
          </a:lstStyle>
          <a:p>
            <a:pPr marL="342900" indent="-342900">
              <a:buClr>
                <a:srgbClr val="7030A0"/>
              </a:buClr>
              <a:buSzPct val="150000"/>
              <a:buFont typeface="Arial" panose="020B0604020202020204" pitchFamily="34" charset="0"/>
              <a:buChar char="•"/>
            </a:pPr>
            <a:r>
              <a:rPr lang="pt-BR" sz="2000" dirty="0">
                <a:latin typeface="Arial"/>
              </a:rPr>
              <a:t>COMPOSIÇÃO DE NÚMEROS NATURAIS.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g29c03e3d857_0_223"/>
          <p:cNvSpPr txBox="1">
            <a:spLocks noGrp="1"/>
          </p:cNvSpPr>
          <p:nvPr>
            <p:ph type="body" idx="1"/>
          </p:nvPr>
        </p:nvSpPr>
        <p:spPr>
          <a:xfrm>
            <a:off x="3521638" y="2263747"/>
            <a:ext cx="5185500" cy="827412"/>
          </a:xfrm>
          <a:prstGeom prst="rect">
            <a:avLst/>
          </a:prstGeom>
        </p:spPr>
        <p:txBody>
          <a:bodyPr spcFirstLastPara="1" wrap="square" lIns="91425" tIns="91425" rIns="91425" bIns="91425" anchor="t" anchorCtr="0">
            <a:noAutofit/>
          </a:bodyPr>
          <a:lstStyle/>
          <a:p>
            <a:pPr marL="342900" indent="-342900"/>
            <a:r>
              <a:rPr lang="pt-BR" dirty="0">
                <a:latin typeface="+mn-lt"/>
              </a:rPr>
              <a:t>COMPUSEMOS E DECOMPUSEMOS NÚMEROS NATURAIS . </a:t>
            </a:r>
          </a:p>
          <a:p>
            <a:pPr marL="342900" indent="-342900"/>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365;p42">
            <a:extLst>
              <a:ext uri="{FF2B5EF4-FFF2-40B4-BE49-F238E27FC236}">
                <a16:creationId xmlns:a16="http://schemas.microsoft.com/office/drawing/2014/main" id="{615DF648-792C-AC9D-FA81-9AE9F7F2A655}"/>
              </a:ext>
            </a:extLst>
          </p:cNvPr>
          <p:cNvSpPr txBox="1">
            <a:spLocks noGrp="1"/>
          </p:cNvSpPr>
          <p:nvPr>
            <p:ph type="body" idx="1"/>
          </p:nvPr>
        </p:nvSpPr>
        <p:spPr>
          <a:xfrm>
            <a:off x="512462" y="787530"/>
            <a:ext cx="8295900" cy="2631449"/>
          </a:xfrm>
          <a:prstGeom prst="rect">
            <a:avLst/>
          </a:prstGeom>
          <a:noFill/>
          <a:ln>
            <a:noFill/>
          </a:ln>
        </p:spPr>
        <p:txBody>
          <a:bodyPr spcFirstLastPara="1" wrap="square" lIns="121900" tIns="121900" rIns="121900" bIns="121900" anchor="t" anchorCtr="0">
            <a:spAutoFit/>
          </a:bodyPr>
          <a:lstStyle>
            <a:defPPr marR="0" lvl="0" algn="l" rtl="0">
              <a:lnSpc>
                <a:spcPct val="100000"/>
              </a:lnSpc>
              <a:spcBef>
                <a:spcPts val="0"/>
              </a:spcBef>
              <a:spcAft>
                <a:spcPts val="0"/>
              </a:spcAft>
            </a:defPPr>
            <a:lvl1pPr marL="457200" marR="0" lvl="0"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1pPr>
            <a:lvl2pPr marL="914400" marR="0" lvl="1"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2pPr>
            <a:lvl3pPr marL="1371600" marR="0" lvl="2"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3pPr>
            <a:lvl4pPr marL="1828800" marR="0" lvl="3"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4pPr>
            <a:lvl5pPr marL="2286000" marR="0" lvl="4"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5pPr>
            <a:lvl6pPr marL="2743200" marR="0" lvl="5"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6pPr>
            <a:lvl7pPr marL="3200400" marR="0" lvl="6"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7pPr>
            <a:lvl8pPr marL="3657600" marR="0" lvl="7"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8pPr>
            <a:lvl9pPr marL="4114800" marR="0" lvl="8" indent="-381000" algn="l" rtl="0">
              <a:lnSpc>
                <a:spcPct val="115000"/>
              </a:lnSpc>
              <a:spcBef>
                <a:spcPts val="0"/>
              </a:spcBef>
              <a:spcAft>
                <a:spcPts val="0"/>
              </a:spcAft>
              <a:buClr>
                <a:schemeClr val="dk1"/>
              </a:buClr>
              <a:buSzPts val="2400"/>
              <a:buFont typeface="Verdana"/>
              <a:buChar char="■"/>
              <a:defRPr sz="2400" b="0" i="0" u="none" strike="noStrike" cap="none">
                <a:solidFill>
                  <a:schemeClr val="dk1"/>
                </a:solidFill>
                <a:latin typeface="Verdana"/>
                <a:ea typeface="Verdana"/>
                <a:cs typeface="Verdana"/>
                <a:sym typeface="Verdana"/>
              </a:defRPr>
            </a:lvl9pPr>
          </a:lstStyle>
          <a:p>
            <a:pPr marL="76200" indent="0">
              <a:lnSpc>
                <a:spcPct val="100000"/>
              </a:lnSpc>
              <a:spcAft>
                <a:spcPts val="600"/>
              </a:spcAft>
              <a:buNone/>
            </a:pPr>
            <a:r>
              <a:rPr lang="pt-BR" sz="2000" kern="100" dirty="0">
                <a:effectLst/>
                <a:latin typeface="+mn-lt"/>
                <a:ea typeface="Aptos" panose="020B0004020202020204" pitchFamily="34" charset="0"/>
                <a:cs typeface="Times New Roman"/>
              </a:rPr>
              <a:t>LEMOV, D. </a:t>
            </a:r>
            <a:r>
              <a:rPr lang="pt-BR" sz="2000" i="1" kern="100" dirty="0">
                <a:effectLst/>
                <a:latin typeface="+mn-lt"/>
                <a:ea typeface="Aptos" panose="020B0004020202020204" pitchFamily="34" charset="0"/>
                <a:cs typeface="Times New Roman"/>
              </a:rPr>
              <a:t>Aula Nota 10 3.0</a:t>
            </a:r>
            <a:r>
              <a:rPr lang="pt-BR" sz="2000" kern="100" dirty="0">
                <a:effectLst/>
                <a:latin typeface="+mn-lt"/>
                <a:ea typeface="Aptos" panose="020B0004020202020204" pitchFamily="34" charset="0"/>
                <a:cs typeface="Times New Roman"/>
              </a:rPr>
              <a:t>: 63 técnicas para melhorar a gestão da sala de aula. Porto Alegre: Penso, 2023.</a:t>
            </a:r>
          </a:p>
          <a:p>
            <a:pPr marL="76200" indent="0">
              <a:lnSpc>
                <a:spcPct val="100000"/>
              </a:lnSpc>
              <a:spcAft>
                <a:spcPts val="600"/>
              </a:spcAft>
              <a:buNone/>
            </a:pPr>
            <a:r>
              <a:rPr lang="pt-BR" sz="2000" kern="100" dirty="0">
                <a:latin typeface="+mn-lt"/>
                <a:ea typeface="Aptos" panose="020B0004020202020204" pitchFamily="34" charset="0"/>
                <a:cs typeface="Times New Roman"/>
              </a:rPr>
              <a:t>OLIVEIRA, J. E.; DUARTE ROSSI, J. R. (org.). Caderno 1. Matemática, 2</a:t>
            </a:r>
            <a:r>
              <a:rPr lang="pt-BR" sz="2000" u="sng" kern="100" baseline="30000" dirty="0">
                <a:latin typeface="+mn-lt"/>
                <a:ea typeface="Aptos" panose="020B0004020202020204" pitchFamily="34" charset="0"/>
                <a:cs typeface="Times New Roman"/>
              </a:rPr>
              <a:t>o</a:t>
            </a:r>
            <a:r>
              <a:rPr lang="pt-BR" sz="2000" kern="100" dirty="0">
                <a:latin typeface="+mn-lt"/>
                <a:ea typeface="Aptos" panose="020B0004020202020204" pitchFamily="34" charset="0"/>
                <a:cs typeface="Times New Roman"/>
              </a:rPr>
              <a:t> ano – Caderno de Atividades 1. </a:t>
            </a:r>
            <a:r>
              <a:rPr lang="pt-BR" sz="2000" kern="100" dirty="0">
                <a:effectLst/>
                <a:latin typeface="+mn-lt"/>
                <a:ea typeface="Aptos" panose="020B0004020202020204" pitchFamily="34" charset="0"/>
                <a:cs typeface="Times New Roman"/>
              </a:rPr>
              <a:t>Sobral: Lyceum – Consultoria Educacional Ltda., 2021.</a:t>
            </a:r>
          </a:p>
          <a:p>
            <a:pPr marL="76200" indent="0">
              <a:lnSpc>
                <a:spcPct val="100000"/>
              </a:lnSpc>
              <a:spcAft>
                <a:spcPts val="600"/>
              </a:spcAft>
              <a:buNone/>
            </a:pPr>
            <a:r>
              <a:rPr lang="pt-BR" sz="2000" kern="100" dirty="0">
                <a:effectLst/>
                <a:latin typeface="+mn-lt"/>
                <a:ea typeface="Aptos" panose="020B0004020202020204" pitchFamily="34" charset="0"/>
                <a:cs typeface="Times New Roman"/>
              </a:rPr>
              <a:t>SÃO PAULO (Estado). Secretaria da Educação. </a:t>
            </a:r>
            <a:r>
              <a:rPr lang="pt-BR" sz="2000" i="1" kern="100" dirty="0">
                <a:effectLst/>
                <a:latin typeface="+mn-lt"/>
                <a:ea typeface="Aptos" panose="020B0004020202020204" pitchFamily="34" charset="0"/>
                <a:cs typeface="Times New Roman"/>
              </a:rPr>
              <a:t>Currículo Paulista</a:t>
            </a:r>
            <a:r>
              <a:rPr lang="pt-BR" sz="2000" kern="100" dirty="0">
                <a:effectLst/>
                <a:latin typeface="+mn-lt"/>
                <a:ea typeface="Aptos" panose="020B0004020202020204" pitchFamily="34" charset="0"/>
                <a:cs typeface="Times New Roman"/>
              </a:rPr>
              <a:t>, 2019.</a:t>
            </a:r>
          </a:p>
        </p:txBody>
      </p:sp>
    </p:spTree>
    <p:extLst>
      <p:ext uri="{BB962C8B-B14F-4D97-AF65-F5344CB8AC3E}">
        <p14:creationId xmlns:p14="http://schemas.microsoft.com/office/powerpoint/2010/main" val="1927206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Texto 3">
            <a:extLst>
              <a:ext uri="{FF2B5EF4-FFF2-40B4-BE49-F238E27FC236}">
                <a16:creationId xmlns:a16="http://schemas.microsoft.com/office/drawing/2014/main" id="{A813AC51-27D7-0AFB-E8AA-3035314A0535}"/>
              </a:ext>
            </a:extLst>
          </p:cNvPr>
          <p:cNvSpPr>
            <a:spLocks noGrp="1"/>
          </p:cNvSpPr>
          <p:nvPr>
            <p:ph type="body" idx="1"/>
          </p:nvPr>
        </p:nvSpPr>
        <p:spPr>
          <a:xfrm>
            <a:off x="424050" y="1602436"/>
            <a:ext cx="8295900" cy="3865500"/>
          </a:xfrm>
        </p:spPr>
        <p:txBody>
          <a:bodyPr/>
          <a:lstStyle/>
          <a:p>
            <a:pPr marL="158750" indent="0">
              <a:buNone/>
            </a:pPr>
            <a:endParaRPr lang="pt-BR" dirty="0"/>
          </a:p>
          <a:p>
            <a:pPr marL="158750" indent="0">
              <a:buNone/>
            </a:pPr>
            <a:endParaRPr lang="pt-BR" dirty="0"/>
          </a:p>
          <a:p>
            <a:pPr marL="158750" indent="0">
              <a:buNone/>
            </a:pPr>
            <a:endParaRPr lang="pt-BR" dirty="0"/>
          </a:p>
        </p:txBody>
      </p:sp>
      <p:sp>
        <p:nvSpPr>
          <p:cNvPr id="7" name="CaixaDeTexto 6">
            <a:extLst>
              <a:ext uri="{FF2B5EF4-FFF2-40B4-BE49-F238E27FC236}">
                <a16:creationId xmlns:a16="http://schemas.microsoft.com/office/drawing/2014/main" id="{4D7D9B24-D63D-5D0A-8EFC-7FB609A16CB5}"/>
              </a:ext>
            </a:extLst>
          </p:cNvPr>
          <p:cNvSpPr txBox="1"/>
          <p:nvPr/>
        </p:nvSpPr>
        <p:spPr>
          <a:xfrm>
            <a:off x="424050" y="677763"/>
            <a:ext cx="8519534" cy="4093428"/>
          </a:xfrm>
          <a:prstGeom prst="rect">
            <a:avLst/>
          </a:prstGeom>
          <a:noFill/>
        </p:spPr>
        <p:txBody>
          <a:bodyPr wrap="square" rtlCol="0">
            <a:spAutoFit/>
          </a:bodyPr>
          <a:lstStyle/>
          <a:p>
            <a:pPr lvl="0">
              <a:spcAft>
                <a:spcPts val="1200"/>
              </a:spcAft>
            </a:pPr>
            <a:r>
              <a:rPr lang="pt-BR" sz="2000" b="1" dirty="0">
                <a:latin typeface="+mj-lt"/>
                <a:ea typeface="Arial"/>
                <a:cs typeface="Arial"/>
                <a:sym typeface="Arial"/>
              </a:rPr>
              <a:t>Lista de imagens e vídeos</a:t>
            </a:r>
          </a:p>
          <a:p>
            <a:pPr lvl="0">
              <a:spcAft>
                <a:spcPts val="1200"/>
              </a:spcAft>
            </a:pPr>
            <a:r>
              <a:rPr lang="pt-BR" sz="2000" b="1" dirty="0">
                <a:effectLst/>
                <a:latin typeface="+mj-lt"/>
                <a:ea typeface="Calibri" panose="020F0502020204030204" pitchFamily="34" charset="0"/>
                <a:cs typeface="Times New Roman" panose="02020603050405020304" pitchFamily="18" charset="0"/>
              </a:rPr>
              <a:t>Imagem de capa: </a:t>
            </a:r>
            <a:r>
              <a:rPr lang="pt-BR" sz="2000" dirty="0">
                <a:effectLst/>
                <a:latin typeface="+mj-lt"/>
                <a:ea typeface="Calibri" panose="020F0502020204030204" pitchFamily="34" charset="0"/>
                <a:cs typeface="Times New Roman" panose="02020603050405020304" pitchFamily="18" charset="0"/>
              </a:rPr>
              <a:t>SEDUC</a:t>
            </a:r>
            <a:endParaRPr lang="pt-BR" sz="2000" b="1" dirty="0">
              <a:effectLst/>
              <a:latin typeface="+mj-lt"/>
              <a:ea typeface="Calibri" panose="020F0502020204030204" pitchFamily="34" charset="0"/>
            </a:endParaRPr>
          </a:p>
          <a:p>
            <a:pPr lvl="0">
              <a:spcAft>
                <a:spcPts val="1200"/>
              </a:spcAft>
            </a:pPr>
            <a:r>
              <a:rPr lang="pt-BR" sz="2000" b="1" dirty="0">
                <a:latin typeface="+mj-lt"/>
                <a:ea typeface="Arial"/>
                <a:cs typeface="Arial"/>
                <a:sym typeface="Arial"/>
              </a:rPr>
              <a:t>Slide: 4, 5, 6, 7, 8, 9, 10, 11, 12 e 13 </a:t>
            </a:r>
            <a:r>
              <a:rPr lang="de-DE" sz="2000" dirty="0">
                <a:latin typeface="+mj-lt"/>
              </a:rPr>
              <a:t>© Getty Images</a:t>
            </a:r>
            <a:endParaRPr lang="pt-BR" sz="2000" dirty="0">
              <a:solidFill>
                <a:schemeClr val="tx1"/>
              </a:solidFill>
              <a:latin typeface="+mj-lt"/>
            </a:endParaRPr>
          </a:p>
          <a:p>
            <a:pPr marL="126000">
              <a:spcAft>
                <a:spcPts val="600"/>
              </a:spcAft>
            </a:pPr>
            <a:endParaRPr lang="pt-BR" sz="2000" b="1" dirty="0">
              <a:solidFill>
                <a:schemeClr val="tx1"/>
              </a:solidFill>
              <a:latin typeface="+mj-lt"/>
            </a:endParaRPr>
          </a:p>
          <a:p>
            <a:pPr marL="158750" indent="0">
              <a:spcAft>
                <a:spcPts val="600"/>
              </a:spcAft>
              <a:buNone/>
            </a:pPr>
            <a:endParaRPr lang="pt-BR" sz="2000" dirty="0">
              <a:latin typeface="+mj-lt"/>
            </a:endParaRPr>
          </a:p>
          <a:p>
            <a:pPr marL="158750" indent="0">
              <a:spcAft>
                <a:spcPts val="600"/>
              </a:spcAft>
              <a:buNone/>
            </a:pPr>
            <a:endParaRPr lang="pt-BR" sz="2000" dirty="0">
              <a:latin typeface="+mj-lt"/>
            </a:endParaRPr>
          </a:p>
          <a:p>
            <a:pPr marL="158750" indent="0">
              <a:spcAft>
                <a:spcPts val="600"/>
              </a:spcAft>
              <a:buNone/>
            </a:pPr>
            <a:endParaRPr lang="pt-BR" sz="2000" dirty="0">
              <a:latin typeface="+mj-lt"/>
            </a:endParaRPr>
          </a:p>
          <a:p>
            <a:pPr marL="158750" indent="0">
              <a:spcAft>
                <a:spcPts val="600"/>
              </a:spcAft>
              <a:buNone/>
            </a:pPr>
            <a:endParaRPr lang="pt-BR" sz="2000" dirty="0">
              <a:latin typeface="+mj-lt"/>
            </a:endParaRPr>
          </a:p>
          <a:p>
            <a:pPr>
              <a:spcAft>
                <a:spcPts val="600"/>
              </a:spcAft>
            </a:pPr>
            <a:endParaRPr lang="pt-BR" sz="2000" b="1" kern="100" dirty="0">
              <a:solidFill>
                <a:schemeClr val="tx1"/>
              </a:solidFill>
              <a:effectLst/>
              <a:latin typeface="+mj-lt"/>
              <a:ea typeface="Aptos" panose="020B0004020202020204" pitchFamily="34" charset="0"/>
              <a:cs typeface="Times New Roman" panose="02020603050405020304" pitchFamily="18" charset="0"/>
            </a:endParaRPr>
          </a:p>
          <a:p>
            <a:pPr>
              <a:spcAft>
                <a:spcPts val="600"/>
              </a:spcAft>
            </a:pPr>
            <a:endParaRPr lang="pt-BR" sz="2000" b="1" dirty="0">
              <a:solidFill>
                <a:schemeClr val="tx1"/>
              </a:solidFill>
              <a:latin typeface="+mj-lt"/>
            </a:endParaRPr>
          </a:p>
        </p:txBody>
      </p:sp>
    </p:spTree>
    <p:extLst>
      <p:ext uri="{BB962C8B-B14F-4D97-AF65-F5344CB8AC3E}">
        <p14:creationId xmlns:p14="http://schemas.microsoft.com/office/powerpoint/2010/main" val="12238458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E4F7DAF2-E092-0914-77A5-81F34689DA95}"/>
              </a:ext>
            </a:extLst>
          </p:cNvPr>
          <p:cNvSpPr>
            <a:spLocks noGrp="1"/>
          </p:cNvSpPr>
          <p:nvPr>
            <p:ph type="title"/>
          </p:nvPr>
        </p:nvSpPr>
        <p:spPr>
          <a:xfrm>
            <a:off x="456450" y="673625"/>
            <a:ext cx="8376000" cy="584745"/>
          </a:xfrm>
        </p:spPr>
        <p:txBody>
          <a:bodyPr/>
          <a:lstStyle/>
          <a:p>
            <a:r>
              <a:rPr lang="pt-BR" sz="2600" dirty="0"/>
              <a:t>     CONVERSE COM A TURMA</a:t>
            </a:r>
          </a:p>
        </p:txBody>
      </p:sp>
      <p:sp>
        <p:nvSpPr>
          <p:cNvPr id="7" name="Google Shape;116;p17">
            <a:extLst>
              <a:ext uri="{FF2B5EF4-FFF2-40B4-BE49-F238E27FC236}">
                <a16:creationId xmlns:a16="http://schemas.microsoft.com/office/drawing/2014/main" id="{02014725-2F05-DD1F-194F-3FB17A65B4E9}"/>
              </a:ext>
            </a:extLst>
          </p:cNvPr>
          <p:cNvSpPr txBox="1"/>
          <p:nvPr/>
        </p:nvSpPr>
        <p:spPr>
          <a:xfrm>
            <a:off x="5988917" y="300241"/>
            <a:ext cx="2940276" cy="430857"/>
          </a:xfrm>
          <a:prstGeom prst="rect">
            <a:avLst/>
          </a:prstGeom>
          <a:solidFill>
            <a:schemeClr val="lt1"/>
          </a:solidFill>
          <a:ln w="19050" cap="flat" cmpd="sng">
            <a:solidFill>
              <a:schemeClr val="dk1"/>
            </a:solidFill>
            <a:prstDash val="solid"/>
            <a:round/>
            <a:headEnd type="none" w="sm" len="sm"/>
            <a:tailEnd type="none" w="sm" len="sm"/>
          </a:ln>
        </p:spPr>
        <p:txBody>
          <a:bodyPr spcFirstLastPara="1" wrap="square" lIns="162000"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pt-BR" sz="1600" b="1" dirty="0">
                <a:solidFill>
                  <a:schemeClr val="dk1"/>
                </a:solidFill>
                <a:latin typeface="+mn-lt"/>
                <a:ea typeface="Lato"/>
                <a:cs typeface="Lato"/>
                <a:sym typeface="Lato"/>
              </a:rPr>
              <a:t> HÁBITOS DE </a:t>
            </a:r>
            <a:r>
              <a:rPr lang="pt-BR" sz="1600" b="1" i="0" u="none" strike="noStrike" cap="none" dirty="0">
                <a:solidFill>
                  <a:schemeClr val="dk1"/>
                </a:solidFill>
                <a:latin typeface="+mn-lt"/>
                <a:ea typeface="Lato"/>
                <a:cs typeface="Lato"/>
                <a:sym typeface="Lato"/>
              </a:rPr>
              <a:t>DISCUSSÃO</a:t>
            </a:r>
            <a:endParaRPr sz="1600" b="1" i="0" u="none" strike="noStrike" cap="none" dirty="0">
              <a:solidFill>
                <a:schemeClr val="dk1"/>
              </a:solidFill>
              <a:latin typeface="+mn-lt"/>
              <a:ea typeface="Lato"/>
              <a:cs typeface="Lato"/>
              <a:sym typeface="Lato"/>
            </a:endParaRPr>
          </a:p>
        </p:txBody>
      </p:sp>
      <p:sp>
        <p:nvSpPr>
          <p:cNvPr id="2" name="CaixaDeTexto 1">
            <a:extLst>
              <a:ext uri="{FF2B5EF4-FFF2-40B4-BE49-F238E27FC236}">
                <a16:creationId xmlns:a16="http://schemas.microsoft.com/office/drawing/2014/main" id="{F444B033-E4F1-DDE5-79B5-94E107789182}"/>
              </a:ext>
            </a:extLst>
          </p:cNvPr>
          <p:cNvSpPr txBox="1"/>
          <p:nvPr/>
        </p:nvSpPr>
        <p:spPr>
          <a:xfrm>
            <a:off x="456450" y="1416325"/>
            <a:ext cx="8186057" cy="707886"/>
          </a:xfrm>
          <a:prstGeom prst="rect">
            <a:avLst/>
          </a:prstGeom>
          <a:noFill/>
        </p:spPr>
        <p:txBody>
          <a:bodyPr wrap="square" rtlCol="0">
            <a:spAutoFit/>
          </a:bodyPr>
          <a:lstStyle/>
          <a:p>
            <a:r>
              <a:rPr lang="pt-BR" sz="2000" dirty="0"/>
              <a:t>LUIZA DISSE QUE O NÚMERO 385 PODE SER REPRESENTADO POR UMA ADIÇÃO. VOCÊ CONCORDA COM ELA? </a:t>
            </a:r>
          </a:p>
        </p:txBody>
      </p:sp>
      <p:sp>
        <p:nvSpPr>
          <p:cNvPr id="6" name="Retângulo: Cantos Arredondados 5">
            <a:extLst>
              <a:ext uri="{FF2B5EF4-FFF2-40B4-BE49-F238E27FC236}">
                <a16:creationId xmlns:a16="http://schemas.microsoft.com/office/drawing/2014/main" id="{AB35D19A-71E0-8502-C460-55FDBC2BC280}"/>
              </a:ext>
            </a:extLst>
          </p:cNvPr>
          <p:cNvSpPr/>
          <p:nvPr/>
        </p:nvSpPr>
        <p:spPr>
          <a:xfrm>
            <a:off x="2410691" y="2579407"/>
            <a:ext cx="4904509" cy="1235033"/>
          </a:xfrm>
          <a:prstGeom prst="roundRect">
            <a:avLst/>
          </a:prstGeom>
          <a:solidFill>
            <a:schemeClr val="tx2"/>
          </a:solid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 name="CaixaDeTexto 9">
            <a:extLst>
              <a:ext uri="{FF2B5EF4-FFF2-40B4-BE49-F238E27FC236}">
                <a16:creationId xmlns:a16="http://schemas.microsoft.com/office/drawing/2014/main" id="{8DA1F77C-7322-7430-BC1C-D3C32E07AB5A}"/>
              </a:ext>
            </a:extLst>
          </p:cNvPr>
          <p:cNvSpPr txBox="1"/>
          <p:nvPr/>
        </p:nvSpPr>
        <p:spPr>
          <a:xfrm>
            <a:off x="2856015" y="2966090"/>
            <a:ext cx="4013860" cy="461665"/>
          </a:xfrm>
          <a:prstGeom prst="rect">
            <a:avLst/>
          </a:prstGeom>
          <a:noFill/>
        </p:spPr>
        <p:txBody>
          <a:bodyPr wrap="square" rtlCol="0">
            <a:spAutoFit/>
          </a:bodyPr>
          <a:lstStyle/>
          <a:p>
            <a:pPr algn="ctr"/>
            <a:r>
              <a:rPr lang="pt-BR" sz="2400" b="1" dirty="0"/>
              <a:t>385 = 300 + 80 + 5</a:t>
            </a:r>
          </a:p>
        </p:txBody>
      </p:sp>
      <p:pic>
        <p:nvPicPr>
          <p:cNvPr id="4" name="Google Shape;211;p24">
            <a:extLst>
              <a:ext uri="{FF2B5EF4-FFF2-40B4-BE49-F238E27FC236}">
                <a16:creationId xmlns:a16="http://schemas.microsoft.com/office/drawing/2014/main" id="{889BD3AA-66BC-E77E-FA7D-E81D773BD999}"/>
              </a:ext>
            </a:extLst>
          </p:cNvPr>
          <p:cNvPicPr preferRelativeResize="0"/>
          <p:nvPr/>
        </p:nvPicPr>
        <p:blipFill rotWithShape="1">
          <a:blip r:embed="rId3">
            <a:alphaModFix/>
          </a:blip>
          <a:srcRect/>
          <a:stretch/>
        </p:blipFill>
        <p:spPr>
          <a:xfrm>
            <a:off x="456450" y="673625"/>
            <a:ext cx="480333" cy="491218"/>
          </a:xfrm>
          <a:prstGeom prst="rect">
            <a:avLst/>
          </a:prstGeom>
          <a:noFill/>
          <a:ln>
            <a:noFill/>
          </a:ln>
        </p:spPr>
      </p:pic>
      <p:pic>
        <p:nvPicPr>
          <p:cNvPr id="5" name="Google Shape;117;p17">
            <a:extLst>
              <a:ext uri="{FF2B5EF4-FFF2-40B4-BE49-F238E27FC236}">
                <a16:creationId xmlns:a16="http://schemas.microsoft.com/office/drawing/2014/main" id="{C2C60FA1-BA44-EE1A-7ADA-F75CE47A906A}"/>
              </a:ext>
            </a:extLst>
          </p:cNvPr>
          <p:cNvPicPr preferRelativeResize="0"/>
          <p:nvPr/>
        </p:nvPicPr>
        <p:blipFill rotWithShape="1">
          <a:blip r:embed="rId4">
            <a:alphaModFix/>
          </a:blip>
          <a:srcRect/>
          <a:stretch/>
        </p:blipFill>
        <p:spPr>
          <a:xfrm>
            <a:off x="5599928" y="267529"/>
            <a:ext cx="587150" cy="496279"/>
          </a:xfrm>
          <a:prstGeom prst="rect">
            <a:avLst/>
          </a:prstGeom>
          <a:noFill/>
          <a:ln>
            <a:noFill/>
          </a:ln>
        </p:spPr>
      </p:pic>
    </p:spTree>
    <p:extLst>
      <p:ext uri="{BB962C8B-B14F-4D97-AF65-F5344CB8AC3E}">
        <p14:creationId xmlns:p14="http://schemas.microsoft.com/office/powerpoint/2010/main" val="783577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5BA15D47-C777-786E-5FBA-AD4D2E0987BC}"/>
              </a:ext>
            </a:extLst>
          </p:cNvPr>
          <p:cNvSpPr>
            <a:spLocks noGrp="1"/>
          </p:cNvSpPr>
          <p:nvPr>
            <p:ph type="title"/>
          </p:nvPr>
        </p:nvSpPr>
        <p:spPr>
          <a:xfrm>
            <a:off x="256085" y="649688"/>
            <a:ext cx="8631827" cy="984855"/>
          </a:xfrm>
        </p:spPr>
        <p:txBody>
          <a:bodyPr/>
          <a:lstStyle/>
          <a:p>
            <a:pPr algn="ctr"/>
            <a:r>
              <a:rPr lang="pt-BR" sz="2600" dirty="0"/>
              <a:t>EM DUPLAS, VAMOS REPRESENTAR OS NÚMEROS DE NOSSOS CARTÕES, POR UMA ADIÇÃO. </a:t>
            </a:r>
          </a:p>
        </p:txBody>
      </p:sp>
      <p:sp>
        <p:nvSpPr>
          <p:cNvPr id="4" name="Subtítulo 3">
            <a:extLst>
              <a:ext uri="{FF2B5EF4-FFF2-40B4-BE49-F238E27FC236}">
                <a16:creationId xmlns:a16="http://schemas.microsoft.com/office/drawing/2014/main" id="{00B503AD-2EF5-EA92-68D4-EDB0DA006BEB}"/>
              </a:ext>
            </a:extLst>
          </p:cNvPr>
          <p:cNvSpPr>
            <a:spLocks noGrp="1"/>
          </p:cNvSpPr>
          <p:nvPr>
            <p:ph type="subTitle" idx="10"/>
          </p:nvPr>
        </p:nvSpPr>
        <p:spPr>
          <a:xfrm rot="-60000">
            <a:off x="131875" y="179443"/>
            <a:ext cx="1790168" cy="367500"/>
          </a:xfrm>
        </p:spPr>
        <p:txBody>
          <a:bodyPr/>
          <a:lstStyle/>
          <a:p>
            <a:pPr algn="ctr"/>
            <a:r>
              <a:rPr lang="pt-BR" dirty="0"/>
              <a:t>VIVENCIANDO</a:t>
            </a:r>
          </a:p>
        </p:txBody>
      </p:sp>
      <p:sp>
        <p:nvSpPr>
          <p:cNvPr id="16" name="Retângulo: Cantos Arredondados 15">
            <a:extLst>
              <a:ext uri="{FF2B5EF4-FFF2-40B4-BE49-F238E27FC236}">
                <a16:creationId xmlns:a16="http://schemas.microsoft.com/office/drawing/2014/main" id="{582ECADD-24BC-9FBF-889E-84A4BCB2EFF0}"/>
              </a:ext>
            </a:extLst>
          </p:cNvPr>
          <p:cNvSpPr/>
          <p:nvPr/>
        </p:nvSpPr>
        <p:spPr>
          <a:xfrm>
            <a:off x="3343459" y="2007810"/>
            <a:ext cx="890649" cy="356260"/>
          </a:xfrm>
          <a:prstGeom prst="roundRect">
            <a:avLst/>
          </a:prstGeom>
          <a:solidFill>
            <a:schemeClr val="tx2"/>
          </a:solid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7" name="Retângulo: Cantos Arredondados 16">
            <a:extLst>
              <a:ext uri="{FF2B5EF4-FFF2-40B4-BE49-F238E27FC236}">
                <a16:creationId xmlns:a16="http://schemas.microsoft.com/office/drawing/2014/main" id="{FBA65D76-C5E6-CBED-11EF-B84132460C4B}"/>
              </a:ext>
            </a:extLst>
          </p:cNvPr>
          <p:cNvSpPr/>
          <p:nvPr/>
        </p:nvSpPr>
        <p:spPr>
          <a:xfrm>
            <a:off x="3588833" y="2688214"/>
            <a:ext cx="3384465" cy="905409"/>
          </a:xfrm>
          <a:prstGeom prst="roundRect">
            <a:avLst/>
          </a:prstGeom>
          <a:solidFill>
            <a:schemeClr val="tx2"/>
          </a:solid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9" name="CaixaDeTexto 18">
            <a:extLst>
              <a:ext uri="{FF2B5EF4-FFF2-40B4-BE49-F238E27FC236}">
                <a16:creationId xmlns:a16="http://schemas.microsoft.com/office/drawing/2014/main" id="{123CC2F3-A3E6-2D69-33C1-89650A2C1C99}"/>
              </a:ext>
            </a:extLst>
          </p:cNvPr>
          <p:cNvSpPr txBox="1"/>
          <p:nvPr/>
        </p:nvSpPr>
        <p:spPr>
          <a:xfrm>
            <a:off x="5085122" y="2910086"/>
            <a:ext cx="391885" cy="461665"/>
          </a:xfrm>
          <a:prstGeom prst="rect">
            <a:avLst/>
          </a:prstGeom>
          <a:noFill/>
        </p:spPr>
        <p:txBody>
          <a:bodyPr wrap="square" rtlCol="0">
            <a:spAutoFit/>
          </a:bodyPr>
          <a:lstStyle/>
          <a:p>
            <a:r>
              <a:rPr lang="pt-BR" sz="2400" b="1" dirty="0"/>
              <a:t>?</a:t>
            </a:r>
          </a:p>
        </p:txBody>
      </p:sp>
      <p:sp>
        <p:nvSpPr>
          <p:cNvPr id="22" name="CaixaDeTexto 21">
            <a:extLst>
              <a:ext uri="{FF2B5EF4-FFF2-40B4-BE49-F238E27FC236}">
                <a16:creationId xmlns:a16="http://schemas.microsoft.com/office/drawing/2014/main" id="{0C0A0A15-08A5-5609-3AE8-861E89030A18}"/>
              </a:ext>
            </a:extLst>
          </p:cNvPr>
          <p:cNvSpPr txBox="1"/>
          <p:nvPr/>
        </p:nvSpPr>
        <p:spPr>
          <a:xfrm>
            <a:off x="197223" y="3808935"/>
            <a:ext cx="8749549" cy="1015663"/>
          </a:xfrm>
          <a:prstGeom prst="rect">
            <a:avLst/>
          </a:prstGeom>
          <a:solidFill>
            <a:schemeClr val="tx2"/>
          </a:solidFill>
        </p:spPr>
        <p:txBody>
          <a:bodyPr wrap="square" lIns="91440" tIns="45720" rIns="91440" bIns="45720" rtlCol="0" anchor="t">
            <a:spAutoFit/>
          </a:bodyPr>
          <a:lstStyle/>
          <a:p>
            <a:pPr algn="ctr"/>
            <a:r>
              <a:rPr lang="pt-BR" sz="2000" dirty="0"/>
              <a:t>DEPOIS, VAMOS TROCAR OS CARTÕES COM OUTRA DUPLA. VAMOS ESCREVER, POR MEIO DE ADIÇÃO, OS NÚMEROS DOS NOVOS CARTÕES PARA COMPARAR NOSSAS ESCRITAS. </a:t>
            </a:r>
          </a:p>
        </p:txBody>
      </p:sp>
      <p:pic>
        <p:nvPicPr>
          <p:cNvPr id="23" name="Imagem 22">
            <a:extLst>
              <a:ext uri="{FF2B5EF4-FFF2-40B4-BE49-F238E27FC236}">
                <a16:creationId xmlns:a16="http://schemas.microsoft.com/office/drawing/2014/main" id="{F5E4C824-0E38-04E1-BF54-733E5E3F98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881" y="1707832"/>
            <a:ext cx="1561926" cy="1727836"/>
          </a:xfrm>
          <a:prstGeom prst="rect">
            <a:avLst/>
          </a:prstGeom>
        </p:spPr>
      </p:pic>
      <p:sp>
        <p:nvSpPr>
          <p:cNvPr id="24" name="Retângulo: Cantos Arredondados 23">
            <a:extLst>
              <a:ext uri="{FF2B5EF4-FFF2-40B4-BE49-F238E27FC236}">
                <a16:creationId xmlns:a16="http://schemas.microsoft.com/office/drawing/2014/main" id="{1F6329AC-8961-7648-06B3-44212ECA5CEE}"/>
              </a:ext>
            </a:extLst>
          </p:cNvPr>
          <p:cNvSpPr/>
          <p:nvPr/>
        </p:nvSpPr>
        <p:spPr>
          <a:xfrm>
            <a:off x="4312954" y="2011909"/>
            <a:ext cx="890649" cy="356260"/>
          </a:xfrm>
          <a:prstGeom prst="roundRect">
            <a:avLst/>
          </a:prstGeom>
          <a:solidFill>
            <a:schemeClr val="tx2"/>
          </a:solid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5" name="Retângulo: Cantos Arredondados 24">
            <a:extLst>
              <a:ext uri="{FF2B5EF4-FFF2-40B4-BE49-F238E27FC236}">
                <a16:creationId xmlns:a16="http://schemas.microsoft.com/office/drawing/2014/main" id="{8F601056-39D5-04DD-FCA9-0A159E21D21E}"/>
              </a:ext>
            </a:extLst>
          </p:cNvPr>
          <p:cNvSpPr/>
          <p:nvPr/>
        </p:nvSpPr>
        <p:spPr>
          <a:xfrm>
            <a:off x="5281065" y="2014452"/>
            <a:ext cx="890649" cy="356260"/>
          </a:xfrm>
          <a:prstGeom prst="roundRect">
            <a:avLst/>
          </a:prstGeom>
          <a:solidFill>
            <a:schemeClr val="tx2"/>
          </a:solid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6" name="Retângulo: Cantos Arredondados 25">
            <a:extLst>
              <a:ext uri="{FF2B5EF4-FFF2-40B4-BE49-F238E27FC236}">
                <a16:creationId xmlns:a16="http://schemas.microsoft.com/office/drawing/2014/main" id="{F90333D3-06C6-BC4C-D449-A86F34DC8ADF}"/>
              </a:ext>
            </a:extLst>
          </p:cNvPr>
          <p:cNvSpPr/>
          <p:nvPr/>
        </p:nvSpPr>
        <p:spPr>
          <a:xfrm>
            <a:off x="6249176" y="2014452"/>
            <a:ext cx="890649" cy="356260"/>
          </a:xfrm>
          <a:prstGeom prst="roundRect">
            <a:avLst/>
          </a:prstGeom>
          <a:solidFill>
            <a:schemeClr val="tx2"/>
          </a:solidFill>
          <a:ln>
            <a:solidFill>
              <a:srgbClr val="7030A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Tree>
    <p:extLst>
      <p:ext uri="{BB962C8B-B14F-4D97-AF65-F5344CB8AC3E}">
        <p14:creationId xmlns:p14="http://schemas.microsoft.com/office/powerpoint/2010/main" val="32540368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8D2BD36A-AE7D-FB29-511C-459859DA0A88}"/>
              </a:ext>
            </a:extLst>
          </p:cNvPr>
          <p:cNvSpPr>
            <a:spLocks noGrp="1"/>
          </p:cNvSpPr>
          <p:nvPr>
            <p:ph type="title"/>
          </p:nvPr>
        </p:nvSpPr>
        <p:spPr>
          <a:xfrm>
            <a:off x="515100" y="887179"/>
            <a:ext cx="8376000" cy="492412"/>
          </a:xfrm>
        </p:spPr>
        <p:txBody>
          <a:bodyPr/>
          <a:lstStyle/>
          <a:p>
            <a:r>
              <a:rPr lang="pt-BR" sz="2000" dirty="0"/>
              <a:t>HOJE VAMOS ESCREVER NÚMEROS COM A CALCULADORA. </a:t>
            </a:r>
          </a:p>
        </p:txBody>
      </p:sp>
      <p:pic>
        <p:nvPicPr>
          <p:cNvPr id="5" name="Imagem 4">
            <a:extLst>
              <a:ext uri="{FF2B5EF4-FFF2-40B4-BE49-F238E27FC236}">
                <a16:creationId xmlns:a16="http://schemas.microsoft.com/office/drawing/2014/main" id="{BA1D6D8C-DD66-6803-B430-3936777ECF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6719" y="1913363"/>
            <a:ext cx="1548070" cy="2249189"/>
          </a:xfrm>
          <a:prstGeom prst="rect">
            <a:avLst/>
          </a:prstGeom>
        </p:spPr>
      </p:pic>
      <p:pic>
        <p:nvPicPr>
          <p:cNvPr id="7" name="Imagem 6">
            <a:extLst>
              <a:ext uri="{FF2B5EF4-FFF2-40B4-BE49-F238E27FC236}">
                <a16:creationId xmlns:a16="http://schemas.microsoft.com/office/drawing/2014/main" id="{4B517FD1-CDB1-79F7-6052-AC5644298D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6531" y="1667247"/>
            <a:ext cx="1363169" cy="2741419"/>
          </a:xfrm>
          <a:prstGeom prst="rect">
            <a:avLst/>
          </a:prstGeom>
        </p:spPr>
      </p:pic>
      <p:pic>
        <p:nvPicPr>
          <p:cNvPr id="2" name="Imagem 1">
            <a:extLst>
              <a:ext uri="{FF2B5EF4-FFF2-40B4-BE49-F238E27FC236}">
                <a16:creationId xmlns:a16="http://schemas.microsoft.com/office/drawing/2014/main" id="{94453C57-7FD6-47D1-C4AC-40DEFC29C6A4}"/>
              </a:ext>
            </a:extLst>
          </p:cNvPr>
          <p:cNvPicPr>
            <a:picLocks noChangeAspect="1"/>
          </p:cNvPicPr>
          <p:nvPr/>
        </p:nvPicPr>
        <p:blipFill>
          <a:blip r:embed="rId5"/>
          <a:stretch>
            <a:fillRect/>
          </a:stretch>
        </p:blipFill>
        <p:spPr>
          <a:xfrm>
            <a:off x="8331846" y="225326"/>
            <a:ext cx="559254" cy="374197"/>
          </a:xfrm>
          <a:prstGeom prst="rect">
            <a:avLst/>
          </a:prstGeom>
        </p:spPr>
      </p:pic>
      <p:sp>
        <p:nvSpPr>
          <p:cNvPr id="4" name="Google Shape;119;p17">
            <a:extLst>
              <a:ext uri="{FF2B5EF4-FFF2-40B4-BE49-F238E27FC236}">
                <a16:creationId xmlns:a16="http://schemas.microsoft.com/office/drawing/2014/main" id="{C6312B15-64EB-2B5E-C57D-2C24B25F5B12}"/>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2522917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a:extLst>
              <a:ext uri="{FF2B5EF4-FFF2-40B4-BE49-F238E27FC236}">
                <a16:creationId xmlns:a16="http://schemas.microsoft.com/office/drawing/2014/main" id="{05147925-1ACC-9FED-03F5-2303192186B9}"/>
              </a:ext>
            </a:extLst>
          </p:cNvPr>
          <p:cNvSpPr>
            <a:spLocks noGrp="1"/>
          </p:cNvSpPr>
          <p:nvPr>
            <p:ph type="title"/>
          </p:nvPr>
        </p:nvSpPr>
        <p:spPr>
          <a:xfrm>
            <a:off x="459848" y="656164"/>
            <a:ext cx="8422895" cy="1107965"/>
          </a:xfrm>
        </p:spPr>
        <p:txBody>
          <a:bodyPr/>
          <a:lstStyle/>
          <a:p>
            <a:pPr marL="457200" indent="-457200">
              <a:buClr>
                <a:srgbClr val="7030A0"/>
              </a:buClr>
              <a:buSzPct val="100000"/>
              <a:buFont typeface="+mj-lt"/>
              <a:buAutoNum type="arabicPeriod"/>
            </a:pPr>
            <a:r>
              <a:rPr lang="pt-BR" sz="2000" b="0" dirty="0"/>
              <a:t>MANOELA ENCONTROU NA GAVETA DO ARMÁRIO DE SUA CASA UMA CALCULADORA.</a:t>
            </a:r>
            <a:br>
              <a:rPr lang="pt-BR" sz="2000" b="0" dirty="0"/>
            </a:br>
            <a:endParaRPr lang="pt-BR" sz="2000" b="0" dirty="0"/>
          </a:p>
        </p:txBody>
      </p:sp>
      <p:pic>
        <p:nvPicPr>
          <p:cNvPr id="6" name="Imagem 5">
            <a:extLst>
              <a:ext uri="{FF2B5EF4-FFF2-40B4-BE49-F238E27FC236}">
                <a16:creationId xmlns:a16="http://schemas.microsoft.com/office/drawing/2014/main" id="{7359E191-EC45-CDA0-1BF9-9C39D4F1B5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0930" y="1570096"/>
            <a:ext cx="2582139" cy="3323309"/>
          </a:xfrm>
          <a:prstGeom prst="rect">
            <a:avLst/>
          </a:prstGeom>
        </p:spPr>
      </p:pic>
      <p:sp>
        <p:nvSpPr>
          <p:cNvPr id="2" name="Google Shape;119;p17">
            <a:extLst>
              <a:ext uri="{FF2B5EF4-FFF2-40B4-BE49-F238E27FC236}">
                <a16:creationId xmlns:a16="http://schemas.microsoft.com/office/drawing/2014/main" id="{BBD46BA1-532F-C988-1720-B2C12D2F739A}"/>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4233528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4D098CA6-4D9E-B2D7-3E06-EC39181213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1981" y="1050953"/>
            <a:ext cx="1464144" cy="1884408"/>
          </a:xfrm>
          <a:prstGeom prst="rect">
            <a:avLst/>
          </a:prstGeom>
        </p:spPr>
      </p:pic>
      <p:sp>
        <p:nvSpPr>
          <p:cNvPr id="5" name="Espaço Reservado para Texto 4">
            <a:extLst>
              <a:ext uri="{FF2B5EF4-FFF2-40B4-BE49-F238E27FC236}">
                <a16:creationId xmlns:a16="http://schemas.microsoft.com/office/drawing/2014/main" id="{4F086560-790D-B02E-6D7A-DA9357D3A86A}"/>
              </a:ext>
            </a:extLst>
          </p:cNvPr>
          <p:cNvSpPr>
            <a:spLocks noGrp="1"/>
          </p:cNvSpPr>
          <p:nvPr>
            <p:ph type="body" idx="1"/>
          </p:nvPr>
        </p:nvSpPr>
        <p:spPr>
          <a:xfrm>
            <a:off x="194703" y="644905"/>
            <a:ext cx="8258700" cy="790659"/>
          </a:xfrm>
        </p:spPr>
        <p:txBody>
          <a:bodyPr/>
          <a:lstStyle/>
          <a:p>
            <a:r>
              <a:rPr lang="pt-BR" dirty="0">
                <a:solidFill>
                  <a:srgbClr val="7030A0"/>
                </a:solidFill>
              </a:rPr>
              <a:t>A. </a:t>
            </a:r>
            <a:r>
              <a:rPr lang="pt-BR" dirty="0"/>
              <a:t>VOCÊ SABE LIGAR A CALCULADORA? CIRCULE A TECLA DE LIGAR.</a:t>
            </a:r>
          </a:p>
        </p:txBody>
      </p:sp>
      <p:sp>
        <p:nvSpPr>
          <p:cNvPr id="3" name="CaixaDeTexto 2">
            <a:extLst>
              <a:ext uri="{FF2B5EF4-FFF2-40B4-BE49-F238E27FC236}">
                <a16:creationId xmlns:a16="http://schemas.microsoft.com/office/drawing/2014/main" id="{624F4204-FFBE-48AA-CB09-325A4C73A687}"/>
              </a:ext>
            </a:extLst>
          </p:cNvPr>
          <p:cNvSpPr txBox="1"/>
          <p:nvPr/>
        </p:nvSpPr>
        <p:spPr>
          <a:xfrm>
            <a:off x="193609" y="2946079"/>
            <a:ext cx="8838423" cy="2000548"/>
          </a:xfrm>
          <a:prstGeom prst="rect">
            <a:avLst/>
          </a:prstGeom>
          <a:noFill/>
        </p:spPr>
        <p:txBody>
          <a:bodyPr wrap="square">
            <a:spAutoFit/>
          </a:bodyPr>
          <a:lstStyle/>
          <a:p>
            <a:pPr marL="101600">
              <a:spcAft>
                <a:spcPts val="600"/>
              </a:spcAft>
            </a:pPr>
            <a:r>
              <a:rPr lang="pt-BR" sz="2000" dirty="0">
                <a:solidFill>
                  <a:srgbClr val="7030A0"/>
                </a:solidFill>
              </a:rPr>
              <a:t>B. </a:t>
            </a:r>
            <a:r>
              <a:rPr lang="pt-BR" sz="2000" dirty="0">
                <a:latin typeface="Arial"/>
              </a:rPr>
              <a:t>SEU PROFESSOR VAI DITAR DOIS NÚMEROS. </a:t>
            </a:r>
            <a:br>
              <a:rPr lang="pt-BR" sz="2000" dirty="0"/>
            </a:br>
            <a:r>
              <a:rPr lang="pt-BR" sz="2000" dirty="0">
                <a:latin typeface="Arial"/>
              </a:rPr>
              <a:t>REGISTRE ABAIXO QUAIS TECLAS DA CALCULADORA SÃO USADAS PARA ESCREVÊ-LOS?</a:t>
            </a:r>
          </a:p>
          <a:p>
            <a:pPr marL="101600">
              <a:spcAft>
                <a:spcPts val="600"/>
              </a:spcAft>
            </a:pPr>
            <a:r>
              <a:rPr lang="pt-BR" sz="2000" dirty="0"/>
              <a:t>                       __________ - ____________________________</a:t>
            </a:r>
          </a:p>
          <a:p>
            <a:pPr marL="101600">
              <a:spcAft>
                <a:spcPts val="600"/>
              </a:spcAft>
            </a:pPr>
            <a:r>
              <a:rPr lang="pt-BR" sz="2000" dirty="0"/>
              <a:t>                       __________ - ____________________________</a:t>
            </a:r>
            <a:br>
              <a:rPr lang="pt-BR" dirty="0"/>
            </a:br>
            <a:endParaRPr lang="pt-BR" dirty="0">
              <a:latin typeface="Arial"/>
            </a:endParaRPr>
          </a:p>
        </p:txBody>
      </p:sp>
      <p:pic>
        <p:nvPicPr>
          <p:cNvPr id="4" name="Imagem 3">
            <a:extLst>
              <a:ext uri="{FF2B5EF4-FFF2-40B4-BE49-F238E27FC236}">
                <a16:creationId xmlns:a16="http://schemas.microsoft.com/office/drawing/2014/main" id="{1BAA1999-1880-3A5D-4E33-E1481DF2B4CB}"/>
              </a:ext>
            </a:extLst>
          </p:cNvPr>
          <p:cNvPicPr>
            <a:picLocks noChangeAspect="1"/>
          </p:cNvPicPr>
          <p:nvPr/>
        </p:nvPicPr>
        <p:blipFill>
          <a:blip r:embed="rId4"/>
          <a:stretch>
            <a:fillRect/>
          </a:stretch>
        </p:blipFill>
        <p:spPr>
          <a:xfrm>
            <a:off x="8109822" y="274475"/>
            <a:ext cx="687161" cy="598714"/>
          </a:xfrm>
          <a:prstGeom prst="rect">
            <a:avLst/>
          </a:prstGeom>
        </p:spPr>
      </p:pic>
      <p:sp>
        <p:nvSpPr>
          <p:cNvPr id="2" name="Google Shape;119;p17">
            <a:extLst>
              <a:ext uri="{FF2B5EF4-FFF2-40B4-BE49-F238E27FC236}">
                <a16:creationId xmlns:a16="http://schemas.microsoft.com/office/drawing/2014/main" id="{6C6AD2DE-40F6-C82D-26E6-F87F08134283}"/>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14344860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4D098CA6-4D9E-B2D7-3E06-EC39181213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1981" y="1050953"/>
            <a:ext cx="1464144" cy="1884408"/>
          </a:xfrm>
          <a:prstGeom prst="rect">
            <a:avLst/>
          </a:prstGeom>
        </p:spPr>
      </p:pic>
      <p:sp>
        <p:nvSpPr>
          <p:cNvPr id="5" name="Espaço Reservado para Texto 4">
            <a:extLst>
              <a:ext uri="{FF2B5EF4-FFF2-40B4-BE49-F238E27FC236}">
                <a16:creationId xmlns:a16="http://schemas.microsoft.com/office/drawing/2014/main" id="{4F086560-790D-B02E-6D7A-DA9357D3A86A}"/>
              </a:ext>
            </a:extLst>
          </p:cNvPr>
          <p:cNvSpPr>
            <a:spLocks noGrp="1"/>
          </p:cNvSpPr>
          <p:nvPr>
            <p:ph type="body" idx="1"/>
          </p:nvPr>
        </p:nvSpPr>
        <p:spPr>
          <a:xfrm>
            <a:off x="194703" y="644905"/>
            <a:ext cx="8258700" cy="790659"/>
          </a:xfrm>
        </p:spPr>
        <p:txBody>
          <a:bodyPr/>
          <a:lstStyle/>
          <a:p>
            <a:r>
              <a:rPr lang="pt-BR" dirty="0">
                <a:solidFill>
                  <a:srgbClr val="7030A0"/>
                </a:solidFill>
              </a:rPr>
              <a:t>A. </a:t>
            </a:r>
            <a:r>
              <a:rPr lang="pt-BR" dirty="0"/>
              <a:t>VOCÊ SABE LIGAR A CALCULADORA? CIRCULE A TECLA DE LIGAR.</a:t>
            </a:r>
          </a:p>
        </p:txBody>
      </p:sp>
      <p:sp>
        <p:nvSpPr>
          <p:cNvPr id="3" name="CaixaDeTexto 2">
            <a:extLst>
              <a:ext uri="{FF2B5EF4-FFF2-40B4-BE49-F238E27FC236}">
                <a16:creationId xmlns:a16="http://schemas.microsoft.com/office/drawing/2014/main" id="{624F4204-FFBE-48AA-CB09-325A4C73A687}"/>
              </a:ext>
            </a:extLst>
          </p:cNvPr>
          <p:cNvSpPr txBox="1"/>
          <p:nvPr/>
        </p:nvSpPr>
        <p:spPr>
          <a:xfrm>
            <a:off x="221469" y="2907607"/>
            <a:ext cx="8474529" cy="1862048"/>
          </a:xfrm>
          <a:prstGeom prst="rect">
            <a:avLst/>
          </a:prstGeom>
          <a:noFill/>
        </p:spPr>
        <p:txBody>
          <a:bodyPr wrap="square">
            <a:spAutoFit/>
          </a:bodyPr>
          <a:lstStyle/>
          <a:p>
            <a:pPr marL="101600">
              <a:spcAft>
                <a:spcPts val="600"/>
              </a:spcAft>
            </a:pPr>
            <a:r>
              <a:rPr lang="pt-BR" sz="2000" dirty="0">
                <a:solidFill>
                  <a:srgbClr val="7030A0"/>
                </a:solidFill>
              </a:rPr>
              <a:t>B. </a:t>
            </a:r>
            <a:r>
              <a:rPr lang="pt-BR" sz="2000" dirty="0">
                <a:latin typeface="Arial"/>
              </a:rPr>
              <a:t>SEU PROFESSOR VAI DITAR DOIS NÚMEROS. REGISTRE ABAIXO QUAIS TECLAS DA CALCULADORA SÃO USADAS PARA </a:t>
            </a:r>
          </a:p>
          <a:p>
            <a:pPr marL="101600">
              <a:spcAft>
                <a:spcPts val="600"/>
              </a:spcAft>
            </a:pPr>
            <a:r>
              <a:rPr lang="pt-BR" sz="2000" dirty="0">
                <a:latin typeface="Arial"/>
              </a:rPr>
              <a:t>ESCREVÊ-LOS?</a:t>
            </a:r>
          </a:p>
          <a:p>
            <a:pPr marL="101600">
              <a:spcAft>
                <a:spcPts val="600"/>
              </a:spcAft>
            </a:pPr>
            <a:r>
              <a:rPr lang="pt-BR" sz="2000" b="1" dirty="0"/>
              <a:t>35 - 3 e 5</a:t>
            </a:r>
          </a:p>
          <a:p>
            <a:pPr marL="101600">
              <a:spcAft>
                <a:spcPts val="600"/>
              </a:spcAft>
            </a:pPr>
            <a:r>
              <a:rPr lang="pt-BR" sz="2000" b="1" dirty="0"/>
              <a:t>72 - 7 e 2</a:t>
            </a:r>
            <a:endParaRPr lang="pt-BR" dirty="0">
              <a:latin typeface="Arial"/>
            </a:endParaRPr>
          </a:p>
        </p:txBody>
      </p:sp>
      <p:sp>
        <p:nvSpPr>
          <p:cNvPr id="2" name="CaixaDeTexto 1">
            <a:extLst>
              <a:ext uri="{FF2B5EF4-FFF2-40B4-BE49-F238E27FC236}">
                <a16:creationId xmlns:a16="http://schemas.microsoft.com/office/drawing/2014/main" id="{070E60C5-7C80-CB36-4717-628DBCD762B6}"/>
              </a:ext>
            </a:extLst>
          </p:cNvPr>
          <p:cNvSpPr txBox="1"/>
          <p:nvPr/>
        </p:nvSpPr>
        <p:spPr>
          <a:xfrm>
            <a:off x="1812863" y="152462"/>
            <a:ext cx="3243262" cy="492443"/>
          </a:xfrm>
          <a:prstGeom prst="rect">
            <a:avLst/>
          </a:prstGeom>
          <a:noFill/>
        </p:spPr>
        <p:txBody>
          <a:bodyPr wrap="square" rtlCol="0">
            <a:spAutoFit/>
          </a:bodyPr>
          <a:lstStyle/>
          <a:p>
            <a:r>
              <a:rPr lang="pt-BR" sz="2600" b="1" dirty="0"/>
              <a:t>CORREÇÃO</a:t>
            </a:r>
          </a:p>
        </p:txBody>
      </p:sp>
      <p:pic>
        <p:nvPicPr>
          <p:cNvPr id="6" name="Imagem 5">
            <a:extLst>
              <a:ext uri="{FF2B5EF4-FFF2-40B4-BE49-F238E27FC236}">
                <a16:creationId xmlns:a16="http://schemas.microsoft.com/office/drawing/2014/main" id="{61E466B7-AD5D-CE2D-CC71-A207265232A7}"/>
              </a:ext>
            </a:extLst>
          </p:cNvPr>
          <p:cNvPicPr>
            <a:picLocks noChangeAspect="1"/>
          </p:cNvPicPr>
          <p:nvPr/>
        </p:nvPicPr>
        <p:blipFill>
          <a:blip r:embed="rId4"/>
          <a:stretch>
            <a:fillRect/>
          </a:stretch>
        </p:blipFill>
        <p:spPr>
          <a:xfrm>
            <a:off x="8395638" y="315218"/>
            <a:ext cx="424543" cy="478972"/>
          </a:xfrm>
          <a:prstGeom prst="rect">
            <a:avLst/>
          </a:prstGeom>
        </p:spPr>
      </p:pic>
      <p:sp>
        <p:nvSpPr>
          <p:cNvPr id="8" name="Elipse 7">
            <a:extLst>
              <a:ext uri="{FF2B5EF4-FFF2-40B4-BE49-F238E27FC236}">
                <a16:creationId xmlns:a16="http://schemas.microsoft.com/office/drawing/2014/main" id="{A267C5B0-8CE7-0C2C-8673-7503E37CC552}"/>
              </a:ext>
            </a:extLst>
          </p:cNvPr>
          <p:cNvSpPr/>
          <p:nvPr/>
        </p:nvSpPr>
        <p:spPr>
          <a:xfrm>
            <a:off x="3591981" y="1607523"/>
            <a:ext cx="429209" cy="40594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Google Shape;119;p17">
            <a:extLst>
              <a:ext uri="{FF2B5EF4-FFF2-40B4-BE49-F238E27FC236}">
                <a16:creationId xmlns:a16="http://schemas.microsoft.com/office/drawing/2014/main" id="{E29EF4A1-FF01-5368-7F72-0D94EA75F524}"/>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3591315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47CC929F-AFEC-185E-656A-3E673147C297}"/>
              </a:ext>
            </a:extLst>
          </p:cNvPr>
          <p:cNvSpPr>
            <a:spLocks noGrp="1"/>
          </p:cNvSpPr>
          <p:nvPr>
            <p:ph type="body" idx="1"/>
          </p:nvPr>
        </p:nvSpPr>
        <p:spPr>
          <a:xfrm>
            <a:off x="480133" y="2136868"/>
            <a:ext cx="8463449" cy="2418733"/>
          </a:xfrm>
        </p:spPr>
        <p:txBody>
          <a:bodyPr/>
          <a:lstStyle/>
          <a:p>
            <a:pPr>
              <a:buClr>
                <a:schemeClr val="tx1"/>
              </a:buClr>
            </a:pPr>
            <a:endParaRPr lang="pt-BR" b="1" dirty="0"/>
          </a:p>
          <a:p>
            <a:pPr marL="558800" indent="-457200">
              <a:buClr>
                <a:srgbClr val="7030A0"/>
              </a:buClr>
              <a:buFont typeface="+mj-lt"/>
              <a:buAutoNum type="alphaUcPeriod"/>
            </a:pPr>
            <a:r>
              <a:rPr lang="pt-BR" dirty="0"/>
              <a:t>400 + 90 + 4 = </a:t>
            </a:r>
          </a:p>
          <a:p>
            <a:pPr marL="558800" indent="-457200">
              <a:buClr>
                <a:srgbClr val="7030A0"/>
              </a:buClr>
              <a:buFont typeface="+mj-lt"/>
              <a:buAutoNum type="alphaUcPeriod"/>
            </a:pPr>
            <a:endParaRPr lang="pt-BR" dirty="0"/>
          </a:p>
          <a:p>
            <a:pPr marL="558800" indent="-457200">
              <a:buClr>
                <a:srgbClr val="7030A0"/>
              </a:buClr>
              <a:buFont typeface="+mj-lt"/>
              <a:buAutoNum type="alphaUcPeriod"/>
            </a:pPr>
            <a:r>
              <a:rPr lang="pt-BR" dirty="0"/>
              <a:t>600 + 6  =</a:t>
            </a:r>
          </a:p>
          <a:p>
            <a:pPr marL="558800" indent="-457200">
              <a:buClr>
                <a:srgbClr val="7030A0"/>
              </a:buClr>
              <a:buFont typeface="+mj-lt"/>
              <a:buAutoNum type="alphaUcPeriod"/>
            </a:pPr>
            <a:endParaRPr lang="pt-BR" dirty="0"/>
          </a:p>
          <a:p>
            <a:pPr marL="558800" indent="-457200">
              <a:buClr>
                <a:srgbClr val="7030A0"/>
              </a:buClr>
              <a:buFont typeface="+mj-lt"/>
              <a:buAutoNum type="alphaUcPeriod"/>
            </a:pPr>
            <a:r>
              <a:rPr lang="pt-BR" dirty="0"/>
              <a:t>700 + 70 + 7 =</a:t>
            </a:r>
          </a:p>
          <a:p>
            <a:pPr marL="558800" indent="-457200">
              <a:buClr>
                <a:srgbClr val="7030A0"/>
              </a:buClr>
              <a:buFont typeface="+mj-lt"/>
              <a:buAutoNum type="alphaUcPeriod"/>
            </a:pPr>
            <a:endParaRPr lang="pt-BR" dirty="0"/>
          </a:p>
          <a:p>
            <a:pPr marL="558800" indent="-457200">
              <a:buClr>
                <a:srgbClr val="7030A0"/>
              </a:buClr>
              <a:buFont typeface="+mj-lt"/>
              <a:buAutoNum type="alphaUcPeriod"/>
            </a:pPr>
            <a:r>
              <a:rPr lang="pt-BR" dirty="0"/>
              <a:t>800 + 70 + 6 =</a:t>
            </a:r>
          </a:p>
        </p:txBody>
      </p:sp>
      <p:sp>
        <p:nvSpPr>
          <p:cNvPr id="3" name="Título 2">
            <a:extLst>
              <a:ext uri="{FF2B5EF4-FFF2-40B4-BE49-F238E27FC236}">
                <a16:creationId xmlns:a16="http://schemas.microsoft.com/office/drawing/2014/main" id="{6C1F8C42-04C6-DD59-1A45-D560F4E640A6}"/>
              </a:ext>
            </a:extLst>
          </p:cNvPr>
          <p:cNvSpPr>
            <a:spLocks noGrp="1"/>
          </p:cNvSpPr>
          <p:nvPr>
            <p:ph type="title"/>
          </p:nvPr>
        </p:nvSpPr>
        <p:spPr>
          <a:xfrm>
            <a:off x="480133" y="587899"/>
            <a:ext cx="8343222" cy="2031295"/>
          </a:xfrm>
        </p:spPr>
        <p:txBody>
          <a:bodyPr/>
          <a:lstStyle/>
          <a:p>
            <a:r>
              <a:rPr lang="pt-BR" sz="2000" b="0" dirty="0">
                <a:solidFill>
                  <a:srgbClr val="7030A0"/>
                </a:solidFill>
              </a:rPr>
              <a:t>2. </a:t>
            </a:r>
            <a:r>
              <a:rPr lang="pt-BR" sz="2000" b="0" dirty="0"/>
              <a:t>LEONARDO DISSE QUE O NÚMERO 45 TAMBÉM PODE </a:t>
            </a:r>
            <a:br>
              <a:rPr lang="pt-BR" sz="2000" b="0" dirty="0"/>
            </a:br>
            <a:r>
              <a:rPr lang="pt-BR" sz="2000" b="0" dirty="0"/>
              <a:t>SER REPRESENTADO POR:  40 + 5.</a:t>
            </a:r>
            <a:br>
              <a:rPr lang="pt-BR" sz="2000" b="0" dirty="0"/>
            </a:br>
            <a:r>
              <a:rPr lang="pt-BR" sz="2000" b="0" dirty="0"/>
              <a:t>QUAIS TECLAS PODEM SER APERTADAS NA CALCULADORA PARA REPRESENTAR OS NÚMEROS </a:t>
            </a:r>
            <a:r>
              <a:rPr lang="pt-BR" sz="2000" b="0" dirty="0">
                <a:latin typeface="Arial"/>
              </a:rPr>
              <a:t>ABAIXO? ESCREVA-OS NOS RETÂNGULOS.</a:t>
            </a:r>
            <a:br>
              <a:rPr lang="pt-BR" sz="1800" dirty="0">
                <a:latin typeface="Arial"/>
              </a:rPr>
            </a:br>
            <a:endParaRPr lang="pt-BR" sz="2000" b="0" dirty="0"/>
          </a:p>
        </p:txBody>
      </p:sp>
      <p:pic>
        <p:nvPicPr>
          <p:cNvPr id="10" name="Imagem 9">
            <a:extLst>
              <a:ext uri="{FF2B5EF4-FFF2-40B4-BE49-F238E27FC236}">
                <a16:creationId xmlns:a16="http://schemas.microsoft.com/office/drawing/2014/main" id="{0799754F-46D0-64E5-52DD-0F5B7F3D9B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1679" y="1999932"/>
            <a:ext cx="2218811" cy="2855692"/>
          </a:xfrm>
          <a:prstGeom prst="rect">
            <a:avLst/>
          </a:prstGeom>
        </p:spPr>
      </p:pic>
      <p:sp>
        <p:nvSpPr>
          <p:cNvPr id="21" name="Retângulo: Cantos Arredondados 20">
            <a:extLst>
              <a:ext uri="{FF2B5EF4-FFF2-40B4-BE49-F238E27FC236}">
                <a16:creationId xmlns:a16="http://schemas.microsoft.com/office/drawing/2014/main" id="{723A6E2F-060F-0E8F-69B4-7081DABFA811}"/>
              </a:ext>
            </a:extLst>
          </p:cNvPr>
          <p:cNvSpPr/>
          <p:nvPr/>
        </p:nvSpPr>
        <p:spPr>
          <a:xfrm>
            <a:off x="2971887" y="2512337"/>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2" name="Retângulo: Cantos Arredondados 21">
            <a:extLst>
              <a:ext uri="{FF2B5EF4-FFF2-40B4-BE49-F238E27FC236}">
                <a16:creationId xmlns:a16="http://schemas.microsoft.com/office/drawing/2014/main" id="{37F9E194-F8F1-454E-CDBC-DE298FAC3D39}"/>
              </a:ext>
            </a:extLst>
          </p:cNvPr>
          <p:cNvSpPr/>
          <p:nvPr/>
        </p:nvSpPr>
        <p:spPr>
          <a:xfrm>
            <a:off x="2989926" y="3101219"/>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3" name="Retângulo: Cantos Arredondados 22">
            <a:extLst>
              <a:ext uri="{FF2B5EF4-FFF2-40B4-BE49-F238E27FC236}">
                <a16:creationId xmlns:a16="http://schemas.microsoft.com/office/drawing/2014/main" id="{90D32D80-B276-CD06-5E05-73B4C6B5ED71}"/>
              </a:ext>
            </a:extLst>
          </p:cNvPr>
          <p:cNvSpPr/>
          <p:nvPr/>
        </p:nvSpPr>
        <p:spPr>
          <a:xfrm>
            <a:off x="2971887" y="3617442"/>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4" name="Retângulo: Cantos Arredondados 23">
            <a:extLst>
              <a:ext uri="{FF2B5EF4-FFF2-40B4-BE49-F238E27FC236}">
                <a16:creationId xmlns:a16="http://schemas.microsoft.com/office/drawing/2014/main" id="{DF092A61-3762-F2A3-CEA6-36A11D06AFC7}"/>
              </a:ext>
            </a:extLst>
          </p:cNvPr>
          <p:cNvSpPr/>
          <p:nvPr/>
        </p:nvSpPr>
        <p:spPr>
          <a:xfrm>
            <a:off x="2989926" y="4236361"/>
            <a:ext cx="1384528" cy="364783"/>
          </a:xfrm>
          <a:prstGeom prst="roundRect">
            <a:avLst/>
          </a:prstGeom>
          <a:solidFill>
            <a:schemeClr val="tx2"/>
          </a:solidFill>
          <a:ln>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4" name="Imagem 3">
            <a:extLst>
              <a:ext uri="{FF2B5EF4-FFF2-40B4-BE49-F238E27FC236}">
                <a16:creationId xmlns:a16="http://schemas.microsoft.com/office/drawing/2014/main" id="{46144B72-DCEF-ECED-5E16-114A910E53CB}"/>
              </a:ext>
            </a:extLst>
          </p:cNvPr>
          <p:cNvPicPr>
            <a:picLocks noChangeAspect="1"/>
          </p:cNvPicPr>
          <p:nvPr/>
        </p:nvPicPr>
        <p:blipFill>
          <a:blip r:embed="rId4"/>
          <a:stretch>
            <a:fillRect/>
          </a:stretch>
        </p:blipFill>
        <p:spPr>
          <a:xfrm>
            <a:off x="8132310" y="330364"/>
            <a:ext cx="651783" cy="485776"/>
          </a:xfrm>
          <a:prstGeom prst="rect">
            <a:avLst/>
          </a:prstGeom>
        </p:spPr>
      </p:pic>
      <p:sp>
        <p:nvSpPr>
          <p:cNvPr id="5" name="Google Shape;119;p17">
            <a:extLst>
              <a:ext uri="{FF2B5EF4-FFF2-40B4-BE49-F238E27FC236}">
                <a16:creationId xmlns:a16="http://schemas.microsoft.com/office/drawing/2014/main" id="{68B9DA73-6733-275E-42E0-001F127206DC}"/>
              </a:ext>
            </a:extLst>
          </p:cNvPr>
          <p:cNvSpPr txBox="1">
            <a:spLocks/>
          </p:cNvSpPr>
          <p:nvPr/>
        </p:nvSpPr>
        <p:spPr>
          <a:xfrm rot="897">
            <a:off x="7530538" y="4729199"/>
            <a:ext cx="1387137" cy="360900"/>
          </a:xfrm>
          <a:prstGeom prst="rect">
            <a:avLst/>
          </a:prstGeom>
          <a:solidFill>
            <a:schemeClr val="lt1"/>
          </a:solidFill>
          <a:ln w="19050" cap="flat" cmpd="sng">
            <a:solidFill>
              <a:schemeClr val="accent2"/>
            </a:solidFill>
            <a:prstDash val="solid"/>
            <a:round/>
            <a:headEnd type="none" w="sm" len="sm"/>
            <a:tailEnd type="none" w="sm" len="sm"/>
          </a:ln>
        </p:spPr>
        <p:txBody>
          <a:bodyPr spcFirstLastPara="1" wrap="square" lIns="162000" tIns="72000" rIns="91425" bIns="72000" anchor="ctr" anchorCtr="0">
            <a:noAutofit/>
          </a:bodyPr>
          <a:lstStyle>
            <a:defPPr marR="0" lvl="0" algn="l" rtl="0">
              <a:lnSpc>
                <a:spcPct val="100000"/>
              </a:lnSpc>
              <a:spcBef>
                <a:spcPts val="0"/>
              </a:spcBef>
              <a:spcAft>
                <a:spcPts val="0"/>
              </a:spcAft>
            </a:defPPr>
            <a:lvl1pPr marL="457200" marR="0" lvl="0"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1pPr>
            <a:lvl2pPr marL="914400" marR="0" lvl="1" indent="-330200" algn="l" rtl="0">
              <a:lnSpc>
                <a:spcPct val="100000"/>
              </a:lnSpc>
              <a:spcBef>
                <a:spcPts val="0"/>
              </a:spcBef>
              <a:spcAft>
                <a:spcPts val="0"/>
              </a:spcAft>
              <a:buClr>
                <a:srgbClr val="74489D"/>
              </a:buClr>
              <a:buSzPts val="1600"/>
              <a:buFont typeface="Lato"/>
              <a:buChar char="○"/>
              <a:defRPr sz="1600" b="0" i="0" u="none" strike="noStrike" cap="none">
                <a:solidFill>
                  <a:schemeClr val="dk1"/>
                </a:solidFill>
                <a:latin typeface="Lato"/>
                <a:ea typeface="Lato"/>
                <a:cs typeface="Lato"/>
                <a:sym typeface="Lato"/>
              </a:defRPr>
            </a:lvl2pPr>
            <a:lvl3pPr marL="1371600" marR="0" lvl="2"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3pPr>
            <a:lvl4pPr marL="1828800" marR="0" lvl="3"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4pPr>
            <a:lvl5pPr marL="2286000" marR="0" lvl="4"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5pPr>
            <a:lvl6pPr marL="2743200" marR="0" lvl="5"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6pPr>
            <a:lvl7pPr marL="3200400" marR="0" lvl="6"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7pPr>
            <a:lvl8pPr marL="3657600" marR="0" lvl="7"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8pPr>
            <a:lvl9pPr marL="4114800" marR="0" lvl="8" indent="-317500" algn="l" rtl="0">
              <a:lnSpc>
                <a:spcPct val="100000"/>
              </a:lnSpc>
              <a:spcBef>
                <a:spcPts val="0"/>
              </a:spcBef>
              <a:spcAft>
                <a:spcPts val="0"/>
              </a:spcAft>
              <a:buClr>
                <a:srgbClr val="74489D"/>
              </a:buClr>
              <a:buSzPts val="1400"/>
              <a:buFont typeface="Lato"/>
              <a:buChar char="○"/>
              <a:defRPr sz="1400" b="0" i="0" u="none" strike="noStrike" cap="none">
                <a:solidFill>
                  <a:schemeClr val="dk1"/>
                </a:solidFill>
                <a:latin typeface="Lato"/>
                <a:ea typeface="Lato"/>
                <a:cs typeface="Lato"/>
                <a:sym typeface="Lato"/>
              </a:defRPr>
            </a:lvl9pPr>
          </a:lstStyle>
          <a:p>
            <a:pPr marL="0" indent="0" algn="ctr">
              <a:buSzPts val="1100"/>
              <a:buFont typeface="Lato"/>
              <a:buNone/>
            </a:pPr>
            <a:r>
              <a:rPr lang="pt-BR" sz="1400" b="1" dirty="0">
                <a:solidFill>
                  <a:srgbClr val="666666"/>
                </a:solidFill>
                <a:latin typeface="+mj-lt"/>
              </a:rPr>
              <a:t>CONTINUA...</a:t>
            </a:r>
            <a:endParaRPr lang="pt-BR" sz="1200" b="1" dirty="0">
              <a:latin typeface="+mj-lt"/>
            </a:endParaRPr>
          </a:p>
        </p:txBody>
      </p:sp>
    </p:spTree>
    <p:extLst>
      <p:ext uri="{BB962C8B-B14F-4D97-AF65-F5344CB8AC3E}">
        <p14:creationId xmlns:p14="http://schemas.microsoft.com/office/powerpoint/2010/main" val="182490432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F21DD28DD41C34BB26B27A198B61028" ma:contentTypeVersion="15" ma:contentTypeDescription="Crie um novo documento." ma:contentTypeScope="" ma:versionID="8be0c53f8159811f2ebfb5b8c4e5c077">
  <xsd:schema xmlns:xsd="http://www.w3.org/2001/XMLSchema" xmlns:xs="http://www.w3.org/2001/XMLSchema" xmlns:p="http://schemas.microsoft.com/office/2006/metadata/properties" xmlns:ns2="7700c5b6-cec6-4932-ab65-4424302d85df" xmlns:ns3="6fbeb102-8e9f-472b-adc1-a7108b369a00" targetNamespace="http://schemas.microsoft.com/office/2006/metadata/properties" ma:root="true" ma:fieldsID="5a24e8a8d305135857aa5cc5cf0c6ecb" ns2:_="" ns3:_="">
    <xsd:import namespace="7700c5b6-cec6-4932-ab65-4424302d85df"/>
    <xsd:import namespace="6fbeb102-8e9f-472b-adc1-a7108b369a0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00c5b6-cec6-4932-ab65-4424302d85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Marcações de imagem" ma:readOnly="false" ma:fieldId="{5cf76f15-5ced-4ddc-b409-7134ff3c332f}" ma:taxonomyMulti="true" ma:sspId="a85b3961-dbc6-48b8-bc39-d38047892866"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fbeb102-8e9f-472b-adc1-a7108b369a00" elementFormDefault="qualified">
    <xsd:import namespace="http://schemas.microsoft.com/office/2006/documentManagement/types"/>
    <xsd:import namespace="http://schemas.microsoft.com/office/infopath/2007/PartnerControls"/>
    <xsd:element name="SharedWithUsers" ma:index="12"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hes de Compartilhado Com" ma:internalName="SharedWithDetails" ma:readOnly="true">
      <xsd:simpleType>
        <xsd:restriction base="dms:Note">
          <xsd:maxLength value="255"/>
        </xsd:restriction>
      </xsd:simpleType>
    </xsd:element>
    <xsd:element name="TaxCatchAll" ma:index="16" nillable="true" ma:displayName="Taxonomy Catch All Column" ma:hidden="true" ma:list="{86da8504-40be-47e3-b753-f2039a36043c}" ma:internalName="TaxCatchAll" ma:showField="CatchAllData" ma:web="6fbeb102-8e9f-472b-adc1-a7108b369a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700c5b6-cec6-4932-ab65-4424302d85df">
      <Terms xmlns="http://schemas.microsoft.com/office/infopath/2007/PartnerControls"/>
    </lcf76f155ced4ddcb4097134ff3c332f>
    <TaxCatchAll xmlns="6fbeb102-8e9f-472b-adc1-a7108b369a0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4DBB82A-9407-43FF-8802-F88B4BCDEB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00c5b6-cec6-4932-ab65-4424302d85df"/>
    <ds:schemaRef ds:uri="6fbeb102-8e9f-472b-adc1-a7108b369a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388AC4-068D-4B39-939B-1BE674489F3B}">
  <ds:schemaRefs>
    <ds:schemaRef ds:uri="http://schemas.microsoft.com/office/2006/metadata/properties"/>
    <ds:schemaRef ds:uri="http://purl.org/dc/dcmitype/"/>
    <ds:schemaRef ds:uri="http://www.w3.org/XML/1998/namespace"/>
    <ds:schemaRef ds:uri="http://schemas.microsoft.com/office/infopath/2007/PartnerControls"/>
    <ds:schemaRef ds:uri="6fbeb102-8e9f-472b-adc1-a7108b369a00"/>
    <ds:schemaRef ds:uri="http://purl.org/dc/terms/"/>
    <ds:schemaRef ds:uri="http://schemas.microsoft.com/office/2006/documentManagement/types"/>
    <ds:schemaRef ds:uri="http://schemas.openxmlformats.org/package/2006/metadata/core-properties"/>
    <ds:schemaRef ds:uri="7700c5b6-cec6-4932-ab65-4424302d85df"/>
    <ds:schemaRef ds:uri="http://purl.org/dc/elements/1.1/"/>
  </ds:schemaRefs>
</ds:datastoreItem>
</file>

<file path=customXml/itemProps3.xml><?xml version="1.0" encoding="utf-8"?>
<ds:datastoreItem xmlns:ds="http://schemas.openxmlformats.org/officeDocument/2006/customXml" ds:itemID="{A75575FF-68EC-434D-AB94-9A3949939E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3316</TotalTime>
  <Words>1692</Words>
  <Application>Microsoft Office PowerPoint</Application>
  <PresentationFormat>Apresentação na tela (16:9)</PresentationFormat>
  <Paragraphs>147</Paragraphs>
  <Slides>23</Slides>
  <Notes>18</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23</vt:i4>
      </vt:variant>
    </vt:vector>
  </HeadingPairs>
  <TitlesOfParts>
    <vt:vector size="30" baseType="lpstr">
      <vt:lpstr>Grandstander SemiBold</vt:lpstr>
      <vt:lpstr>Grandstander Medium</vt:lpstr>
      <vt:lpstr>Verdana</vt:lpstr>
      <vt:lpstr>Arial</vt:lpstr>
      <vt:lpstr>Lato</vt:lpstr>
      <vt:lpstr>Grandstander</vt:lpstr>
      <vt:lpstr>Simple Light</vt:lpstr>
      <vt:lpstr>Apresentação do PowerPoint</vt:lpstr>
      <vt:lpstr>Apresentação do PowerPoint</vt:lpstr>
      <vt:lpstr>     CONVERSE COM A TURMA</vt:lpstr>
      <vt:lpstr>EM DUPLAS, VAMOS REPRESENTAR OS NÚMEROS DE NOSSOS CARTÕES, POR UMA ADIÇÃO. </vt:lpstr>
      <vt:lpstr>HOJE VAMOS ESCREVER NÚMEROS COM A CALCULADORA. </vt:lpstr>
      <vt:lpstr>MANOELA ENCONTROU NA GAVETA DO ARMÁRIO DE SUA CASA UMA CALCULADORA. </vt:lpstr>
      <vt:lpstr>Apresentação do PowerPoint</vt:lpstr>
      <vt:lpstr>Apresentação do PowerPoint</vt:lpstr>
      <vt:lpstr>2. LEONARDO DISSE QUE O NÚMERO 45 TAMBÉM PODE  SER REPRESENTADO POR:  40 + 5. QUAIS TECLAS PODEM SER APERTADAS NA CALCULADORA PARA REPRESENTAR OS NÚMEROS ABAIXO? ESCREVA-OS NOS RETÂNGULOS. </vt:lpstr>
      <vt:lpstr>2. LEONARDO DISSE QUE O NÚMERO 45 TAMBÉM PODE  SER REPRESENTADO POR:  40 + 5.QUAIS TECLAS PODEM SER APERTADAS NA CALCULADORA PARA REPRESENTAR OS NÚMEROS ABAIXO? ESCREVA-OS NOS RETÂNGULOS.  </vt:lpstr>
      <vt:lpstr>PEDRO UTILIZOU AS TECLAS DE SOMAR     E DE IGUAL    PARA ESCREVER, POR MEIO DE UMA ADIÇÃO, O NÚMERO 221 NA CALCULADORA. OBSERVE:         </vt:lpstr>
      <vt:lpstr>USANDO AS TECLAS DA CALCULADORA, ESCREVA, POR MEIO DE ADIÇÃO, OS NÚMEROS: </vt:lpstr>
      <vt:lpstr>USANDO AS TECLAS DA CALCULADORA, ESCREVA, POR MEIO DE ADIÇÃO, OS NÚMEROS: </vt:lpstr>
      <vt:lpstr>4. ESCREVENDO NÚMEROS.  </vt:lpstr>
      <vt:lpstr>4. ESCREVENDO NÚMEROS.  </vt:lpstr>
      <vt:lpstr>ESCREVA POR MEIO DE ADIÇÃO, OS TRÊS NÚMEROS QUE VOCÊ ESCREVEU NO ITEM A. </vt:lpstr>
      <vt:lpstr>CORREÇÃO</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subject/>
  <dc:creator>Sandra</dc:creator>
  <cp:keywords/>
  <dc:description/>
  <cp:lastModifiedBy>Fabiana Jurcic</cp:lastModifiedBy>
  <cp:revision>62</cp:revision>
  <dcterms:modified xsi:type="dcterms:W3CDTF">2025-01-08T01:06:55Z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0x0101007F21DD28DD41C34BB26B27A198B61028</vt:lpwstr>
  </property>
</Properties>
</file>