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64" r:id="rId7"/>
    <p:sldId id="268" r:id="rId8"/>
    <p:sldId id="266" r:id="rId9"/>
    <p:sldId id="290" r:id="rId10"/>
    <p:sldId id="270" r:id="rId11"/>
    <p:sldId id="291" r:id="rId12"/>
    <p:sldId id="305" r:id="rId13"/>
    <p:sldId id="277" r:id="rId14"/>
    <p:sldId id="293" r:id="rId15"/>
    <p:sldId id="299" r:id="rId16"/>
    <p:sldId id="300" r:id="rId17"/>
    <p:sldId id="287" r:id="rId18"/>
    <p:sldId id="294" r:id="rId19"/>
    <p:sldId id="295" r:id="rId20"/>
    <p:sldId id="296" r:id="rId21"/>
    <p:sldId id="297" r:id="rId22"/>
    <p:sldId id="301" r:id="rId23"/>
    <p:sldId id="304" r:id="rId24"/>
    <p:sldId id="288" r:id="rId25"/>
    <p:sldId id="280" r:id="rId26"/>
    <p:sldId id="281" r:id="rId27"/>
    <p:sldId id="259" r:id="rId28"/>
  </p:sldIdLst>
  <p:sldSz cx="9144000" cy="5143500" type="screen16x9"/>
  <p:notesSz cx="6858000" cy="9144000"/>
  <p:embeddedFontLst>
    <p:embeddedFont>
      <p:font typeface="Aptos Narrow" panose="020B0004020202020204" pitchFamily="34" charset="0"/>
      <p:regular r:id="rId30"/>
      <p:bold r:id="rId31"/>
      <p:italic r:id="rId32"/>
      <p:boldItalic r:id="rId33"/>
    </p:embeddedFont>
    <p:embeddedFont>
      <p:font typeface="Grandstander" panose="020B0604020202020204" charset="0"/>
      <p:regular r:id="rId34"/>
      <p:bold r:id="rId35"/>
      <p:italic r:id="rId36"/>
      <p:boldItalic r:id="rId37"/>
    </p:embeddedFont>
    <p:embeddedFont>
      <p:font typeface="Grandstander Medium" panose="020B0604020202020204" charset="0"/>
      <p:regular r:id="rId38"/>
      <p:italic r:id="rId39"/>
    </p:embeddedFont>
    <p:embeddedFont>
      <p:font typeface="Grandstander SemiBold" panose="020B0604020202020204" charset="0"/>
      <p:bold r:id="rId40"/>
      <p:boldItalic r:id="rId41"/>
    </p:embeddedFont>
    <p:embeddedFont>
      <p:font typeface="Lato" panose="020F0502020204030203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hYoyX2dQEPd3CuaBX33QJFH6TX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07"/>
    <a:srgbClr val="34A853"/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68F1AA-4E70-4C8A-A916-77E52C9221D8}" v="8" dt="2024-11-25T13:44:58.8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42" autoAdjust="0"/>
    <p:restoredTop sz="81738" autoAdjust="0"/>
  </p:normalViewPr>
  <p:slideViewPr>
    <p:cSldViewPr snapToGrid="0">
      <p:cViewPr varScale="1">
        <p:scale>
          <a:sx n="115" d="100"/>
          <a:sy n="115" d="100"/>
        </p:scale>
        <p:origin x="132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ane Da Costa Batista Pereira" userId="b305db61-b707-4b19-b05e-6db442671656" providerId="ADAL" clId="{3D68F1AA-4E70-4C8A-A916-77E52C9221D8}"/>
    <pc:docChg chg="modSld">
      <pc:chgData name="Viviane Da Costa Batista Pereira" userId="b305db61-b707-4b19-b05e-6db442671656" providerId="ADAL" clId="{3D68F1AA-4E70-4C8A-A916-77E52C9221D8}" dt="2024-11-25T13:45:04.606" v="159" actId="1076"/>
      <pc:docMkLst>
        <pc:docMk/>
      </pc:docMkLst>
      <pc:sldChg chg="modNotesTx">
        <pc:chgData name="Viviane Da Costa Batista Pereira" userId="b305db61-b707-4b19-b05e-6db442671656" providerId="ADAL" clId="{3D68F1AA-4E70-4C8A-A916-77E52C9221D8}" dt="2024-11-25T13:34:57.835" v="29" actId="20577"/>
        <pc:sldMkLst>
          <pc:docMk/>
          <pc:sldMk cId="783577758" sldId="264"/>
        </pc:sldMkLst>
      </pc:sldChg>
      <pc:sldChg chg="modSp mod modNotesTx">
        <pc:chgData name="Viviane Da Costa Batista Pereira" userId="b305db61-b707-4b19-b05e-6db442671656" providerId="ADAL" clId="{3D68F1AA-4E70-4C8A-A916-77E52C9221D8}" dt="2024-11-25T13:35:53.390" v="33" actId="20577"/>
        <pc:sldMkLst>
          <pc:docMk/>
          <pc:sldMk cId="3749028810" sldId="266"/>
        </pc:sldMkLst>
        <pc:graphicFrameChg chg="modGraphic">
          <ac:chgData name="Viviane Da Costa Batista Pereira" userId="b305db61-b707-4b19-b05e-6db442671656" providerId="ADAL" clId="{3D68F1AA-4E70-4C8A-A916-77E52C9221D8}" dt="2024-11-25T13:35:53.390" v="33" actId="20577"/>
          <ac:graphicFrameMkLst>
            <pc:docMk/>
            <pc:sldMk cId="3749028810" sldId="266"/>
            <ac:graphicFrameMk id="4" creationId="{2A8F4CC3-C066-481C-1AE9-2B63F1F34277}"/>
          </ac:graphicFrameMkLst>
        </pc:graphicFrameChg>
      </pc:sldChg>
      <pc:sldChg chg="modSp mod">
        <pc:chgData name="Viviane Da Costa Batista Pereira" userId="b305db61-b707-4b19-b05e-6db442671656" providerId="ADAL" clId="{3D68F1AA-4E70-4C8A-A916-77E52C9221D8}" dt="2024-11-25T13:37:01.686" v="81" actId="20577"/>
        <pc:sldMkLst>
          <pc:docMk/>
          <pc:sldMk cId="75094898" sldId="270"/>
        </pc:sldMkLst>
        <pc:spChg chg="mod">
          <ac:chgData name="Viviane Da Costa Batista Pereira" userId="b305db61-b707-4b19-b05e-6db442671656" providerId="ADAL" clId="{3D68F1AA-4E70-4C8A-A916-77E52C9221D8}" dt="2024-11-25T13:37:01.686" v="81" actId="20577"/>
          <ac:spMkLst>
            <pc:docMk/>
            <pc:sldMk cId="75094898" sldId="270"/>
            <ac:spMk id="2" creationId="{3C782729-F404-6C7D-0F38-5F1F77E9235C}"/>
          </ac:spMkLst>
        </pc:spChg>
      </pc:sldChg>
      <pc:sldChg chg="modSp mod">
        <pc:chgData name="Viviane Da Costa Batista Pereira" userId="b305db61-b707-4b19-b05e-6db442671656" providerId="ADAL" clId="{3D68F1AA-4E70-4C8A-A916-77E52C9221D8}" dt="2024-11-25T13:41:27.335" v="131" actId="12"/>
        <pc:sldMkLst>
          <pc:docMk/>
          <pc:sldMk cId="685920733" sldId="287"/>
        </pc:sldMkLst>
        <pc:spChg chg="mod">
          <ac:chgData name="Viviane Da Costa Batista Pereira" userId="b305db61-b707-4b19-b05e-6db442671656" providerId="ADAL" clId="{3D68F1AA-4E70-4C8A-A916-77E52C9221D8}" dt="2024-11-25T13:41:27.335" v="131" actId="12"/>
          <ac:spMkLst>
            <pc:docMk/>
            <pc:sldMk cId="685920733" sldId="287"/>
            <ac:spMk id="4" creationId="{4BB41A6B-5F0D-2B4C-B630-156A91C41B30}"/>
          </ac:spMkLst>
        </pc:spChg>
      </pc:sldChg>
      <pc:sldChg chg="modNotesTx">
        <pc:chgData name="Viviane Da Costa Batista Pereira" userId="b305db61-b707-4b19-b05e-6db442671656" providerId="ADAL" clId="{3D68F1AA-4E70-4C8A-A916-77E52C9221D8}" dt="2024-11-25T13:42:58.291" v="150" actId="20577"/>
        <pc:sldMkLst>
          <pc:docMk/>
          <pc:sldMk cId="85824451" sldId="297"/>
        </pc:sldMkLst>
      </pc:sldChg>
      <pc:sldChg chg="modNotesTx">
        <pc:chgData name="Viviane Da Costa Batista Pereira" userId="b305db61-b707-4b19-b05e-6db442671656" providerId="ADAL" clId="{3D68F1AA-4E70-4C8A-A916-77E52C9221D8}" dt="2024-11-25T13:40:45.279" v="129" actId="20577"/>
        <pc:sldMkLst>
          <pc:docMk/>
          <pc:sldMk cId="2263749426" sldId="299"/>
        </pc:sldMkLst>
      </pc:sldChg>
      <pc:sldChg chg="modSp">
        <pc:chgData name="Viviane Da Costa Batista Pereira" userId="b305db61-b707-4b19-b05e-6db442671656" providerId="ADAL" clId="{3D68F1AA-4E70-4C8A-A916-77E52C9221D8}" dt="2024-11-25T13:43:57.495" v="155"/>
        <pc:sldMkLst>
          <pc:docMk/>
          <pc:sldMk cId="1820659596" sldId="301"/>
        </pc:sldMkLst>
        <pc:graphicFrameChg chg="mod">
          <ac:chgData name="Viviane Da Costa Batista Pereira" userId="b305db61-b707-4b19-b05e-6db442671656" providerId="ADAL" clId="{3D68F1AA-4E70-4C8A-A916-77E52C9221D8}" dt="2024-11-25T13:43:57.495" v="155"/>
          <ac:graphicFrameMkLst>
            <pc:docMk/>
            <pc:sldMk cId="1820659596" sldId="301"/>
            <ac:graphicFrameMk id="5" creationId="{F5263102-12A2-DB70-2D40-4A1546A4670C}"/>
          </ac:graphicFrameMkLst>
        </pc:graphicFrameChg>
      </pc:sldChg>
      <pc:sldChg chg="modSp mod">
        <pc:chgData name="Viviane Da Costa Batista Pereira" userId="b305db61-b707-4b19-b05e-6db442671656" providerId="ADAL" clId="{3D68F1AA-4E70-4C8A-A916-77E52C9221D8}" dt="2024-11-25T13:45:04.606" v="159" actId="1076"/>
        <pc:sldMkLst>
          <pc:docMk/>
          <pc:sldMk cId="0" sldId="304"/>
        </pc:sldMkLst>
        <pc:graphicFrameChg chg="mod">
          <ac:chgData name="Viviane Da Costa Batista Pereira" userId="b305db61-b707-4b19-b05e-6db442671656" providerId="ADAL" clId="{3D68F1AA-4E70-4C8A-A916-77E52C9221D8}" dt="2024-11-25T13:45:04.606" v="159" actId="1076"/>
          <ac:graphicFrameMkLst>
            <pc:docMk/>
            <pc:sldMk cId="0" sldId="304"/>
            <ac:graphicFrameMk id="123" creationId="{00000000-0000-0000-0000-000000000000}"/>
          </ac:graphicFrameMkLst>
        </pc:graphicFrameChg>
        <pc:graphicFrameChg chg="mod">
          <ac:chgData name="Viviane Da Costa Batista Pereira" userId="b305db61-b707-4b19-b05e-6db442671656" providerId="ADAL" clId="{3D68F1AA-4E70-4C8A-A916-77E52C9221D8}" dt="2024-11-25T13:44:58.840" v="158"/>
          <ac:graphicFrameMkLst>
            <pc:docMk/>
            <pc:sldMk cId="0" sldId="304"/>
            <ac:graphicFrameMk id="12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90556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kids-sports-characters-ilustra%C3%A7%C3%A3o-royalty-free/881068086?phrase=volei&amp;adppopup=true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gettyimages.com.br/detail/ilustra%C3%A7%C3%A3o/basketball-player-vector-ilustra%C3%A7%C3%A3o-royalty-free/503165654?phrase=hanboll&amp;adppopup=true" TargetMode="External"/><Relationship Id="rId4" Type="http://schemas.openxmlformats.org/officeDocument/2006/relationships/hyperlink" Target="https://www.gettyimages.com.br/detail/ilustra%C3%A7%C3%A3o/running-kids-ilustra%C3%A7%C3%A3o-royalty-free/491068473?phrase=corrida&amp;adppopup=true" TargetMode="Externa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br/detail/ilustra%C3%A7%C3%A3o/cartoon-kids-sports-characters-ilustra%C3%A7%C3%A3o-royalty-free/881068086?phrase=volei&amp;adppopup=true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gettyimages.com.br/detail/ilustra%C3%A7%C3%A3o/basketball-player-vector-ilustra%C3%A7%C3%A3o-royalty-free/503165654?phrase=hanboll&amp;adppopup=true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79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98495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3356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Para esta atividade, os estudantes devem pintar a quantidade de votos de cada esporte. Peça-lhes para escolherem uma cor para cada esporte. Discuta com os estudantes que, se essa tabela fosse organizada por ordem alfabética, a ordem seria outra: basquete, corrida, futebol, handebol, tênis e vôlei. </a:t>
            </a:r>
          </a:p>
        </p:txBody>
      </p:sp>
    </p:spTree>
    <p:extLst>
      <p:ext uri="{BB962C8B-B14F-4D97-AF65-F5344CB8AC3E}">
        <p14:creationId xmlns:p14="http://schemas.microsoft.com/office/powerpoint/2010/main" val="4157504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Para esta atividade, os estudantes devem pintar a quantidade de votos de cada esporte. Peça-lhes para escolherem uma cor para cada um deles. Discuta com os estudantes se seria necessário colocar ou não, neste gráfico, a “CORRIDA”, visto que ela não obteve nenhum voto. </a:t>
            </a:r>
          </a:p>
        </p:txBody>
      </p:sp>
    </p:spTree>
    <p:extLst>
      <p:ext uri="{BB962C8B-B14F-4D97-AF65-F5344CB8AC3E}">
        <p14:creationId xmlns:p14="http://schemas.microsoft.com/office/powerpoint/2010/main" val="9318407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542a8b64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21542a8b64d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5875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3787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9c03e3d857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9c03e3d857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5734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Slide 12: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https://www.gettyimages.com.br/detail/ilustra%C3%A7%C3%A3o/cartoon-kids-sports-characters-ilustra%C3%A7%C3%A3o-royalty-free/881068086?phrase=volei&amp;adppopup=true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4"/>
              </a:rPr>
              <a:t>https://www.gettyimages.com.br/detail/ilustra%C3%A7%C3%A3o/running-kids-ilustra%C3%A7%C3%A3o-royalty-free/491068473?phrase=corrida&amp;adppopup=true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https://www.gettyimages.com.br/detail/ilustra%C3%A7%C3%A3o/basketball-player-vector-ilustra%C3%A7%C3%A3o-royalty-free/503165654?phrase=hanboll&amp;adppopup=true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0479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27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9c03e3d857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9c03e3d857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i="0" dirty="0">
                <a:effectLst/>
                <a:latin typeface="+mn-lt"/>
              </a:rPr>
              <a:t>(EF02MA22) Comparar informações de pesquisas apresentadas por meio de tabelas de dupla entrada.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i="0" dirty="0">
                <a:effectLst/>
                <a:latin typeface="+mn-lt"/>
              </a:rPr>
              <a:t>(EF02MA23) Realizar pesquisa em universo de até 30 elementos, escolhendo até três variáveis categóricas de seu interesse, organizando os dados coletados em listas, tabelas e gráficos de colunas simples.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i="0" dirty="0">
              <a:effectLst/>
              <a:latin typeface="+mn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3876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>
                <a:latin typeface="+mn-lt"/>
              </a:rPr>
              <a:t>Caro professor, </a:t>
            </a:r>
          </a:p>
          <a:p>
            <a:pPr marL="158750" indent="0">
              <a:buNone/>
            </a:pPr>
            <a:r>
              <a:rPr lang="pt-BR" dirty="0">
                <a:latin typeface="+mn-lt"/>
              </a:rPr>
              <a:t>Organize a turma em grupos. Inicie a aula, retomando com os estudantes o uso e a função das tabelas no nosso cotidiano. É importante que eles construam procedimentos para coletar, organizar, comunicar e interpretar dados, utilizando tabelas, gráficos e representações que aparecem frequentemente em seu dia a dia.</a:t>
            </a:r>
          </a:p>
          <a:p>
            <a:pPr marL="158750" indent="0">
              <a:buNone/>
            </a:pPr>
            <a:r>
              <a:rPr lang="pt-BR" dirty="0">
                <a:latin typeface="+mn-lt"/>
              </a:rPr>
              <a:t>Explore com eles que toda tabela deve ter um título, questione-os:</a:t>
            </a:r>
            <a:endParaRPr lang="pt-BR" i="1" dirty="0">
              <a:latin typeface="+mn-lt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Char char="-"/>
              <a:tabLst/>
              <a:defRPr/>
            </a:pPr>
            <a:r>
              <a:rPr lang="pt-BR" i="1" dirty="0">
                <a:latin typeface="+mn-lt"/>
              </a:rPr>
              <a:t>Qual é o título desta nossa tabela</a:t>
            </a:r>
            <a:r>
              <a:rPr lang="pt-BR" i="1" u="none" dirty="0">
                <a:latin typeface="+mn-lt"/>
              </a:rPr>
              <a:t>?  </a:t>
            </a:r>
          </a:p>
          <a:p>
            <a:pPr marL="158750" indent="0">
              <a:buFontTx/>
              <a:buNone/>
            </a:pPr>
            <a:r>
              <a:rPr lang="pt-BR" dirty="0">
                <a:latin typeface="+mn-lt"/>
              </a:rPr>
              <a:t>Depois pergunte-lhes quais informações esta tabela apresenta:</a:t>
            </a:r>
          </a:p>
          <a:p>
            <a:pPr marL="457200" indent="-298450">
              <a:buFontTx/>
              <a:buChar char="-"/>
            </a:pPr>
            <a:r>
              <a:rPr lang="pt-BR" i="1" dirty="0">
                <a:latin typeface="+mn-lt"/>
              </a:rPr>
              <a:t>Além da quantidade de tampinhas, quais outros dados aparecem? </a:t>
            </a:r>
          </a:p>
          <a:p>
            <a:pPr marL="158750" indent="0">
              <a:buFontTx/>
              <a:buNone/>
            </a:pPr>
            <a:r>
              <a:rPr lang="pt-BR" i="0" dirty="0">
                <a:latin typeface="+mn-lt"/>
              </a:rPr>
              <a:t>As informações estão organizadas por cor e quantidade por cor, além de trazer a quantidade total de tampinhas.</a:t>
            </a:r>
          </a:p>
          <a:p>
            <a:pPr marL="158750" indent="0">
              <a:buFontTx/>
              <a:buNone/>
            </a:pPr>
            <a:r>
              <a:rPr lang="pt-BR" i="0" dirty="0">
                <a:latin typeface="+mn-lt"/>
              </a:rPr>
              <a:t>Organizar as informações em uma tabela </a:t>
            </a:r>
            <a:r>
              <a:rPr lang="pt-BR" dirty="0">
                <a:latin typeface="+mn-lt"/>
              </a:rPr>
              <a:t>facilita a visualização de todos os dados para analisar de forma crítica a informação organizada.</a:t>
            </a:r>
            <a:endParaRPr lang="pt-BR" i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89893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Discuta com os estudantes os títulos dos livros que as turmas do segundo ano já leram este ano. Discuta sobre a quantidade de títulos lidos, e que essa informação nos indica quantas linhas a tabela poderá ter, mas temos que considerar uma outra linha com os tipos de dados que temos, ou seja, “títulos” e “quantos estudantes votaram”. </a:t>
            </a:r>
          </a:p>
          <a:p>
            <a:pPr marL="158750" indent="0">
              <a:buNone/>
            </a:pPr>
            <a:r>
              <a:rPr lang="pt-BR" dirty="0"/>
              <a:t>Pergunte-lhes qual é o título que podemos dar à nossa tabela. Anote na lousa as sugestões dos estudantes e pesquise qual título venceu, em uma votação. </a:t>
            </a:r>
          </a:p>
          <a:p>
            <a:pPr marL="158750" indent="0">
              <a:buNone/>
            </a:pPr>
            <a:r>
              <a:rPr lang="pt-BR" dirty="0"/>
              <a:t>Desenhe a tabela na lousa e vá construindo aos poucos com a turma, perguntando se assim, ou de que outra forma, podemos organizar a nossa tabela. Anote o título, de acordo com a escolha da turma. Pergunte se colocarmos duas colunas, uma com a palavra título e outra com a quantidade de votos fica bom, ou se preferem de outro jeito. </a:t>
            </a:r>
          </a:p>
          <a:p>
            <a:pPr marL="158750" indent="0">
              <a:buNone/>
            </a:pPr>
            <a:r>
              <a:rPr lang="pt-BR" dirty="0"/>
              <a:t>Depois, pergunte-lhes com o livro que entra primeiro na tabela. </a:t>
            </a:r>
          </a:p>
          <a:p>
            <a:pPr marL="457200" indent="-298450">
              <a:buFontTx/>
              <a:buChar char="-"/>
            </a:pPr>
            <a:r>
              <a:rPr lang="pt-BR" i="1" dirty="0"/>
              <a:t>Qual título anotamos primeiro? </a:t>
            </a:r>
          </a:p>
          <a:p>
            <a:pPr marL="457200" indent="-298450">
              <a:buFontTx/>
              <a:buChar char="-"/>
            </a:pPr>
            <a:r>
              <a:rPr lang="pt-BR" i="1" dirty="0"/>
              <a:t>Pode ser por ordem alfabética? Qual seria? </a:t>
            </a:r>
          </a:p>
          <a:p>
            <a:pPr marL="457200" indent="-298450">
              <a:buFontTx/>
              <a:buChar char="-"/>
            </a:pPr>
            <a:r>
              <a:rPr lang="pt-BR" i="1" dirty="0"/>
              <a:t>Pode ser o mais lido? Qual seria?</a:t>
            </a:r>
          </a:p>
          <a:p>
            <a:pPr marL="158750" indent="0">
              <a:buFontTx/>
              <a:buNone/>
            </a:pPr>
            <a:r>
              <a:rPr lang="pt-BR" i="0" dirty="0"/>
              <a:t>Diga-lhes que quem monta uma tabela faz algumas escolha de sua organização por conta do que quer que as pessoas vejam facilmente, por exemplo</a:t>
            </a:r>
            <a:r>
              <a:rPr lang="pt-BR" i="1" dirty="0"/>
              <a:t>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lang="pt-BR" dirty="0"/>
              <a:t>Ao construir a tabela, coletivamente, garanta a participação de todos os estudantes. Diga-lhes que a escolha pela ordem alfabética dos títulos é boa, porque, se tivéssemos uma quantidade muito grande de títulos, o que não é o caso, poderia facilitar o encontro de um título entre muitos. </a:t>
            </a:r>
          </a:p>
          <a:p>
            <a:pPr marL="158750" indent="0">
              <a:buFontTx/>
              <a:buNone/>
            </a:pPr>
            <a:endParaRPr lang="pt-BR" i="1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0048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Organize a turma em grupos para desenvolverem as atividades desta aula. </a:t>
            </a:r>
          </a:p>
        </p:txBody>
      </p:sp>
    </p:spTree>
    <p:extLst>
      <p:ext uri="{BB962C8B-B14F-4D97-AF65-F5344CB8AC3E}">
        <p14:creationId xmlns:p14="http://schemas.microsoft.com/office/powerpoint/2010/main" val="2912424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1844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3384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Caro professor,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Discuta com os estudantes sobre importância dos esportes na vida das pessoas e pergunte-lhes de qual esporte eles gostam mais. 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https://www.gettyimages.com.br/detail/ilustra%C3%A7%C3%A3o/cartoon-kids-sports-characters-ilustra%C3%A7%C3%A3o-royalty-free/881068086?phrase=volei&amp;adppopup=true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https://www.gettyimages.com.br/detail/ilustra%C3%A7%C3%A3o/running-kids-ilustra%C3%A7%C3%A3o-royalty-free/491068473?phrase=corrida&amp;adppopup=true</a:t>
            </a: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https://www.gettyimages.com.br/detail/ilustra%C3%A7%C3%A3o/basketball-player-vector-ilustra%C3%A7%C3%A3o-royalty-free/503165654?phrase=hanboll&amp;adppopup=true</a:t>
            </a: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kumimoji="0" lang="pt-BR" altLang="pt-BR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8002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pt-BR" dirty="0"/>
              <a:t>Caro professor, </a:t>
            </a:r>
          </a:p>
          <a:p>
            <a:pPr marL="158750" indent="0">
              <a:buNone/>
            </a:pPr>
            <a:r>
              <a:rPr lang="pt-BR" dirty="0"/>
              <a:t>Explore a tabela no coletivo. Importante que os estudantes percebam que a quantidade de pessoas que participaram desta pesquisa foi dividida entre meninos e meninas. O total de votos de meninos foi 16 e de meninas, também, 16. Participaram dessa votação um total de 32 estudantes. </a:t>
            </a:r>
          </a:p>
        </p:txBody>
      </p:sp>
    </p:spTree>
    <p:extLst>
      <p:ext uri="{BB962C8B-B14F-4D97-AF65-F5344CB8AC3E}">
        <p14:creationId xmlns:p14="http://schemas.microsoft.com/office/powerpoint/2010/main" val="1732328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Matemática">
  <p:cSld name="1. Capa - Matemátic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31700" y="255450"/>
            <a:ext cx="1037050" cy="1018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878" y="255449"/>
            <a:ext cx="1090250" cy="86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34025" y="4630550"/>
            <a:ext cx="2034725" cy="26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22450" y="402600"/>
            <a:ext cx="1090250" cy="409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93950" y="607487"/>
            <a:ext cx="1037050" cy="10042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8"/>
          <p:cNvSpPr txBox="1"/>
          <p:nvPr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7" name="Google Shape;17;p8"/>
          <p:cNvSpPr/>
          <p:nvPr/>
        </p:nvSpPr>
        <p:spPr>
          <a:xfrm rot="-48255" flipH="1">
            <a:off x="8006887" y="784003"/>
            <a:ext cx="812180" cy="424256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000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0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>
  <p:cSld name="10. Sem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2067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11. Referência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9" name="Google Shape;79;p1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9"/>
          <p:cNvSpPr txBox="1"/>
          <p:nvPr/>
        </p:nvSpPr>
        <p:spPr>
          <a:xfrm rot="-60039">
            <a:off x="134940" y="150748"/>
            <a:ext cx="1769370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59300" y="797675"/>
            <a:ext cx="8295900" cy="3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270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2. Fechamen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11"/>
          <p:cNvGrpSpPr/>
          <p:nvPr/>
        </p:nvGrpSpPr>
        <p:grpSpPr>
          <a:xfrm>
            <a:off x="3213025" y="1212517"/>
            <a:ext cx="3022750" cy="2990400"/>
            <a:chOff x="3060625" y="1076550"/>
            <a:chExt cx="3022750" cy="2990400"/>
          </a:xfrm>
        </p:grpSpPr>
        <p:pic>
          <p:nvPicPr>
            <p:cNvPr id="29" name="Google Shape;2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 e objetiv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9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4550725" y="225325"/>
            <a:ext cx="4411200" cy="4701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3" name="Google Shape;23;p9"/>
          <p:cNvSpPr txBox="1"/>
          <p:nvPr/>
        </p:nvSpPr>
        <p:spPr>
          <a:xfrm rot="-59810">
            <a:off x="134959" y="152901"/>
            <a:ext cx="153473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4" name="Google Shape;24;p9"/>
          <p:cNvSpPr txBox="1"/>
          <p:nvPr/>
        </p:nvSpPr>
        <p:spPr>
          <a:xfrm rot="-59789">
            <a:off x="4478371" y="137005"/>
            <a:ext cx="3363809" cy="386162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7" name="Google Shape;37;p13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13"/>
          <p:cNvSpPr txBox="1"/>
          <p:nvPr/>
        </p:nvSpPr>
        <p:spPr>
          <a:xfrm rot="-59551">
            <a:off x="134926" y="148991"/>
            <a:ext cx="1991699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4" name="Google Shape;44;p14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4"/>
          <p:cNvSpPr txBox="1"/>
          <p:nvPr/>
        </p:nvSpPr>
        <p:spPr>
          <a:xfrm rot="-59722">
            <a:off x="134972" y="154375"/>
            <a:ext cx="1364306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1" name="Google Shape;51;p15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5"/>
          <p:cNvSpPr txBox="1"/>
          <p:nvPr/>
        </p:nvSpPr>
        <p:spPr>
          <a:xfrm rot="-59133">
            <a:off x="134946" y="151223"/>
            <a:ext cx="174415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54" name="Google Shape;54;p15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8" name="Google Shape;58;p16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6"/>
          <p:cNvSpPr txBox="1"/>
          <p:nvPr/>
        </p:nvSpPr>
        <p:spPr>
          <a:xfrm rot="-59266">
            <a:off x="134913" y="147496"/>
            <a:ext cx="2175323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65" name="Google Shape;65;p17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17"/>
          <p:cNvSpPr txBox="1"/>
          <p:nvPr/>
        </p:nvSpPr>
        <p:spPr>
          <a:xfrm rot="-59852">
            <a:off x="134836" y="138777"/>
            <a:ext cx="3153478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3">
            <a:alphaModFix/>
          </a:blip>
          <a:srcRect l="15588" r="14096"/>
          <a:stretch/>
        </p:blipFill>
        <p:spPr>
          <a:xfrm>
            <a:off x="360650" y="504800"/>
            <a:ext cx="3001025" cy="42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521638" y="740325"/>
            <a:ext cx="5185500" cy="37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8"/>
          <p:cNvSpPr txBox="1"/>
          <p:nvPr/>
        </p:nvSpPr>
        <p:spPr>
          <a:xfrm rot="-60427">
            <a:off x="134914" y="147892"/>
            <a:ext cx="2082322" cy="386156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APROFUNDANDO</a:t>
            </a:r>
            <a:endParaRPr sz="18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 preserve="1" userDrawn="1">
  <p:cSld name="9. Nova seçã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2" name="Google Shape;72;p18"/>
          <p:cNvSpPr/>
          <p:nvPr/>
        </p:nvSpPr>
        <p:spPr>
          <a:xfrm>
            <a:off x="204850" y="225325"/>
            <a:ext cx="8757000" cy="4701000"/>
          </a:xfrm>
          <a:prstGeom prst="roundRect">
            <a:avLst>
              <a:gd name="adj" fmla="val 3153"/>
            </a:avLst>
          </a:prstGeom>
          <a:solidFill>
            <a:srgbClr val="FFFC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8"/>
          <p:cNvSpPr txBox="1">
            <a:spLocks noGrp="1"/>
          </p:cNvSpPr>
          <p:nvPr>
            <p:ph type="body" idx="1"/>
          </p:nvPr>
        </p:nvSpPr>
        <p:spPr>
          <a:xfrm>
            <a:off x="456450" y="1239625"/>
            <a:ext cx="8258700" cy="32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10160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000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/>
          </p:nvPr>
        </p:nvSpPr>
        <p:spPr>
          <a:xfrm>
            <a:off x="456450" y="673625"/>
            <a:ext cx="837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  <p:sp>
        <p:nvSpPr>
          <p:cNvPr id="2" name="Google Shape;68;p17">
            <a:extLst>
              <a:ext uri="{FF2B5EF4-FFF2-40B4-BE49-F238E27FC236}">
                <a16:creationId xmlns:a16="http://schemas.microsoft.com/office/drawing/2014/main" id="{90FEB611-3DAE-4761-5D18-FF9F331BF20F}"/>
              </a:ext>
            </a:extLst>
          </p:cNvPr>
          <p:cNvSpPr txBox="1">
            <a:spLocks noGrp="1"/>
          </p:cNvSpPr>
          <p:nvPr>
            <p:ph type="subTitle" idx="10"/>
          </p:nvPr>
        </p:nvSpPr>
        <p:spPr>
          <a:xfrm rot="-60000">
            <a:off x="131681" y="157220"/>
            <a:ext cx="4336952" cy="367500"/>
          </a:xfrm>
          <a:prstGeom prst="rect">
            <a:avLst/>
          </a:prstGeom>
          <a:solidFill>
            <a:srgbClr val="74489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aseline="0">
                <a:solidFill>
                  <a:schemeClr val="bg1"/>
                </a:solidFill>
                <a:latin typeface="Grandstander SemiBold" panose="020B060402020202020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902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" name="Google Shape;16;p8">
            <a:extLst>
              <a:ext uri="{FF2B5EF4-FFF2-40B4-BE49-F238E27FC236}">
                <a16:creationId xmlns:a16="http://schemas.microsoft.com/office/drawing/2014/main" id="{0D6A2AFB-0A33-89F9-D452-50E0DA11809B}"/>
              </a:ext>
            </a:extLst>
          </p:cNvPr>
          <p:cNvSpPr txBox="1"/>
          <p:nvPr userDrawn="1"/>
        </p:nvSpPr>
        <p:spPr>
          <a:xfrm rot="-5400000">
            <a:off x="8622225" y="1107904"/>
            <a:ext cx="8841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2025_AI_V1</a:t>
            </a:r>
            <a:endParaRPr sz="700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59" r:id="rId11"/>
    <p:sldLayoutId id="214748365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hyperlink" Target="https://www.gettyimages.com.br/detail/ilustra%C3%A7%C3%A3o/running-kids-ilustra%C3%A7%C3%A3o-royalty-free/491068473?phrase=corrida&amp;adppopup=true" TargetMode="External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"/>
          <p:cNvSpPr/>
          <p:nvPr/>
        </p:nvSpPr>
        <p:spPr>
          <a:xfrm rot="-48394" flipH="1">
            <a:off x="236565" y="4090382"/>
            <a:ext cx="1342633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1600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"/>
          <p:cNvSpPr/>
          <p:nvPr/>
        </p:nvSpPr>
        <p:spPr>
          <a:xfrm rot="49167">
            <a:off x="235961" y="4552633"/>
            <a:ext cx="3691878" cy="330035"/>
          </a:xfrm>
          <a:prstGeom prst="roundRect">
            <a:avLst>
              <a:gd name="adj" fmla="val 7293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"/>
          <p:cNvSpPr txBox="1"/>
          <p:nvPr/>
        </p:nvSpPr>
        <p:spPr>
          <a:xfrm>
            <a:off x="461400" y="1999425"/>
            <a:ext cx="8221200" cy="14808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4313"/>
              </a:srgbClr>
            </a:outerShdw>
          </a:effectLst>
        </p:spPr>
        <p:txBody>
          <a:bodyPr spcFirstLastPara="1" wrap="square" lIns="90000" tIns="18000" rIns="91425" bIns="18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3600" b="1" dirty="0">
                <a:latin typeface="Grandstander"/>
                <a:ea typeface="Grandstander"/>
                <a:cs typeface="Grandstander"/>
                <a:sym typeface="Grandstander"/>
              </a:rPr>
              <a:t>ORGANIZANDO INFORMAÇÕES</a:t>
            </a:r>
            <a:endParaRPr sz="36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68" name="Google Shape;168;p1"/>
          <p:cNvSpPr/>
          <p:nvPr/>
        </p:nvSpPr>
        <p:spPr>
          <a:xfrm rot="-48481" flipH="1">
            <a:off x="7973178" y="297652"/>
            <a:ext cx="893489" cy="68619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42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</a:t>
            </a:r>
            <a:r>
              <a:rPr lang="pt-BR" sz="42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200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"/>
          <p:cNvSpPr txBox="1"/>
          <p:nvPr/>
        </p:nvSpPr>
        <p:spPr>
          <a:xfrm rot="-59535">
            <a:off x="3223103" y="3634314"/>
            <a:ext cx="2702505" cy="386054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MATEMÁTICA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70" name="Google Shape;170;p1"/>
          <p:cNvSpPr txBox="1"/>
          <p:nvPr/>
        </p:nvSpPr>
        <p:spPr>
          <a:xfrm rot="-59878">
            <a:off x="4020872" y="1700599"/>
            <a:ext cx="1102367" cy="355256"/>
          </a:xfrm>
          <a:prstGeom prst="rect">
            <a:avLst/>
          </a:prstGeom>
          <a:solidFill>
            <a:srgbClr val="4B5EAA"/>
          </a:solidFill>
          <a:ln>
            <a:noFill/>
          </a:ln>
        </p:spPr>
        <p:txBody>
          <a:bodyPr spcFirstLastPara="1" wrap="square" lIns="90000" tIns="54000" rIns="91425" bIns="54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31</a:t>
            </a:r>
            <a:endParaRPr sz="1800" b="0" i="0" u="none" strike="noStrike" cap="none" dirty="0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9ABE91-E491-FE35-CB7A-52A729F4A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270" y="308609"/>
            <a:ext cx="651783" cy="485776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985C353-E2DB-7483-E8CB-9CDF400724C5}"/>
              </a:ext>
            </a:extLst>
          </p:cNvPr>
          <p:cNvSpPr txBox="1"/>
          <p:nvPr/>
        </p:nvSpPr>
        <p:spPr>
          <a:xfrm>
            <a:off x="517900" y="794385"/>
            <a:ext cx="8081010" cy="39241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7030A0"/>
              </a:buClr>
              <a:buFont typeface="+mj-lt"/>
              <a:buAutoNum type="arabicPeriod" startAt="3"/>
            </a:pPr>
            <a:r>
              <a:rPr lang="pt-BR" sz="2000" dirty="0"/>
              <a:t>OBSERVE NOVAMENTE A TABELA E RESPONDA:</a:t>
            </a:r>
          </a:p>
          <a:p>
            <a:pPr>
              <a:spcAft>
                <a:spcPts val="1200"/>
              </a:spcAft>
              <a:buClr>
                <a:srgbClr val="7030A0"/>
              </a:buClr>
            </a:pPr>
            <a:endParaRPr lang="pt-BR" sz="2000" b="1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QUAL É O LIVRO QUE TEM EM MAIOR QUANTIDADE?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/>
              <a:t>_______________________________________________________ </a:t>
            </a:r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 startAt="2"/>
            </a:pPr>
            <a:r>
              <a:rPr lang="pt-BR" sz="2000" dirty="0"/>
              <a:t>QUAL É O LIVRO QUE TEM EM MENOR QUANTIDADE?</a:t>
            </a:r>
          </a:p>
          <a:p>
            <a:pPr>
              <a:spcAft>
                <a:spcPts val="600"/>
              </a:spcAft>
            </a:pPr>
            <a:r>
              <a:rPr lang="pt-BR" sz="2000" dirty="0"/>
              <a:t> _______________________________________________________</a:t>
            </a:r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>
              <a:spcAft>
                <a:spcPts val="600"/>
              </a:spcAft>
            </a:pPr>
            <a:endParaRPr lang="pt-BR" dirty="0"/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C942D164-CA7A-2C98-DE7B-10930E7D821E}"/>
              </a:ext>
            </a:extLst>
          </p:cNvPr>
          <p:cNvSpPr txBox="1">
            <a:spLocks/>
          </p:cNvSpPr>
          <p:nvPr/>
        </p:nvSpPr>
        <p:spPr>
          <a:xfrm rot="897">
            <a:off x="7570701" y="474583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4845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B04F421A-36CF-8636-60CE-2710E347E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9613" y="125923"/>
            <a:ext cx="2320001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sz="26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51A347-0202-0E5C-FA1C-03CA5FEEA070}"/>
              </a:ext>
            </a:extLst>
          </p:cNvPr>
          <p:cNvSpPr txBox="1"/>
          <p:nvPr/>
        </p:nvSpPr>
        <p:spPr>
          <a:xfrm>
            <a:off x="517900" y="1367651"/>
            <a:ext cx="8081010" cy="37702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rabicPeriod" startAt="3"/>
            </a:pPr>
            <a:r>
              <a:rPr lang="pt-BR" sz="2000" dirty="0"/>
              <a:t>OBSERVE NOVAMENTE A TABELA E RESPONDA: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endParaRPr lang="pt-BR" sz="2000" b="1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QUAL É O LIVRO QUE TEM EM MAIOR QUANTIDADE? </a:t>
            </a:r>
          </a:p>
          <a:p>
            <a:pPr>
              <a:spcAft>
                <a:spcPts val="600"/>
              </a:spcAft>
            </a:pPr>
            <a:r>
              <a:rPr lang="pt-BR" sz="2000" b="1" dirty="0"/>
              <a:t>       MENINA BONITA DE LAÇO DE FITA.</a:t>
            </a:r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 marL="457200" indent="-457200">
              <a:spcAft>
                <a:spcPts val="600"/>
              </a:spcAft>
              <a:buClr>
                <a:srgbClr val="7030A0"/>
              </a:buClr>
              <a:buFont typeface="+mj-lt"/>
              <a:buAutoNum type="alphaUcPeriod" startAt="2"/>
            </a:pPr>
            <a:r>
              <a:rPr lang="pt-BR" sz="2000" dirty="0"/>
              <a:t>QUAL É O LIVRO QUE TEM EM MENOR QUANTIDADE?</a:t>
            </a:r>
          </a:p>
          <a:p>
            <a:pPr>
              <a:spcAft>
                <a:spcPts val="600"/>
              </a:spcAft>
            </a:pPr>
            <a:r>
              <a:rPr lang="pt-BR" sz="2000" dirty="0"/>
              <a:t>       </a:t>
            </a:r>
            <a:r>
              <a:rPr lang="pt-BR" sz="2000" b="1" dirty="0"/>
              <a:t>A LENDA DO GIRASSOL</a:t>
            </a:r>
            <a:r>
              <a:rPr lang="pt-BR" sz="2000" dirty="0"/>
              <a:t>. </a:t>
            </a:r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>
              <a:spcAft>
                <a:spcPts val="600"/>
              </a:spcAft>
            </a:pPr>
            <a:endParaRPr lang="pt-BR" sz="2000" b="1" dirty="0"/>
          </a:p>
          <a:p>
            <a:pPr>
              <a:spcAft>
                <a:spcPts val="600"/>
              </a:spcAft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E300A47-CAB2-3A86-5585-ACB2B8E52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639" y="231696"/>
            <a:ext cx="424543" cy="478972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2A171458-5F9A-85B8-399C-FE52B0BF80BB}"/>
              </a:ext>
            </a:extLst>
          </p:cNvPr>
          <p:cNvSpPr txBox="1">
            <a:spLocks/>
          </p:cNvSpPr>
          <p:nvPr/>
        </p:nvSpPr>
        <p:spPr>
          <a:xfrm rot="897">
            <a:off x="7554075" y="4731353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363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949B757-266D-2EEC-E58F-8070965D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210" y="833160"/>
            <a:ext cx="8062710" cy="1138445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4"/>
            </a:pPr>
            <a:r>
              <a:rPr lang="pt-BR" sz="2000" b="0" dirty="0"/>
              <a:t>A PROFESSORA ALINE DO 5</a:t>
            </a:r>
            <a:r>
              <a:rPr lang="pt-BR" sz="2000" b="0" baseline="30000" dirty="0"/>
              <a:t>º</a:t>
            </a:r>
            <a:r>
              <a:rPr lang="pt-BR" sz="2000" b="0" dirty="0"/>
              <a:t> A  FEZ UMA PESQUISA SOBRE A PREFERÊNCIA DE ALGUNS ESPORTES COM SUA TURMA. CADA ESTUDANTE PÔDE ESCOLHER UM ESPORTE.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7EA9F9-33ED-6B55-8C75-F6DD33FAC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4423" y="0"/>
            <a:ext cx="2527001" cy="109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 dirty="0"/>
          </a:p>
        </p:txBody>
      </p:sp>
      <p:pic>
        <p:nvPicPr>
          <p:cNvPr id="1035" name="Picture 11">
            <a:extLst>
              <a:ext uri="{FF2B5EF4-FFF2-40B4-BE49-F238E27FC236}">
                <a16:creationId xmlns:a16="http://schemas.microsoft.com/office/drawing/2014/main" id="{8258FB3A-0496-126B-7BDA-22A10FD4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441861" y="2875375"/>
            <a:ext cx="1072025" cy="1827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6240E71-3914-28CD-3C4B-2664A60D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63945"/>
            <a:ext cx="101874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https://www.gettyimages.com.br/detail/ilustra%C3%A7%C3%A3o/running-kids-ilustra%C3%A7%C3%A3o-royalty-free/491068473?phrase=corrida&amp;adppopup=true</a:t>
            </a:r>
            <a:endParaRPr kumimoji="0" lang="pt-BR" altLang="pt-B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6F2BD5DB-361D-1896-17A6-6DC532F4A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816" y="3262340"/>
            <a:ext cx="1431821" cy="153307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82102C9-FCE1-E480-67AA-9D67B3FC42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877" y="2294164"/>
            <a:ext cx="1021096" cy="152519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6A7A4F9B-11B9-048A-AE2B-A36DBD9E1A9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9132" y="2135852"/>
            <a:ext cx="1899530" cy="1893025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6C014CC8-A082-11E0-3A6F-ECE209386C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7672" y="1976571"/>
            <a:ext cx="1061194" cy="1399332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4DBCB68C-BC12-316C-14EF-3D9CF20946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826" y="2875375"/>
            <a:ext cx="1339135" cy="1661963"/>
          </a:xfrm>
          <a:prstGeom prst="rect">
            <a:avLst/>
          </a:prstGeom>
        </p:spPr>
      </p:pic>
      <p:pic>
        <p:nvPicPr>
          <p:cNvPr id="13" name="Imagem 20">
            <a:extLst>
              <a:ext uri="{FF2B5EF4-FFF2-40B4-BE49-F238E27FC236}">
                <a16:creationId xmlns:a16="http://schemas.microsoft.com/office/drawing/2014/main" id="{6A7A4F9B-11B9-048A-AE2B-A36DBD9E1A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009" y="2163796"/>
            <a:ext cx="1857776" cy="1893025"/>
          </a:xfrm>
          <a:prstGeom prst="rect">
            <a:avLst/>
          </a:prstGeom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3C006B42-9AD2-53C5-4C26-ECF90A7BA3B0}"/>
              </a:ext>
            </a:extLst>
          </p:cNvPr>
          <p:cNvSpPr txBox="1">
            <a:spLocks/>
          </p:cNvSpPr>
          <p:nvPr/>
        </p:nvSpPr>
        <p:spPr>
          <a:xfrm rot="897">
            <a:off x="7562389" y="475610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3749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498988" cy="1012279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D797F-2D35-A29A-8E32-583535655341}"/>
              </a:ext>
            </a:extLst>
          </p:cNvPr>
          <p:cNvSpPr txBox="1"/>
          <p:nvPr/>
        </p:nvSpPr>
        <p:spPr>
          <a:xfrm>
            <a:off x="378052" y="720090"/>
            <a:ext cx="8461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VAMOS OBSERVAR QUANTOS VOTOS CADA ESPORTE RECEBEU. 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14F763C-EA6B-5C92-BCFE-EE2AFC40D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658330"/>
              </p:ext>
            </p:extLst>
          </p:nvPr>
        </p:nvGraphicFramePr>
        <p:xfrm>
          <a:off x="805737" y="1245620"/>
          <a:ext cx="6475280" cy="3566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62480">
                  <a:extLst>
                    <a:ext uri="{9D8B030D-6E8A-4147-A177-3AD203B41FA5}">
                      <a16:colId xmlns:a16="http://schemas.microsoft.com/office/drawing/2014/main" val="200138228"/>
                    </a:ext>
                  </a:extLst>
                </a:gridCol>
                <a:gridCol w="1430318">
                  <a:extLst>
                    <a:ext uri="{9D8B030D-6E8A-4147-A177-3AD203B41FA5}">
                      <a16:colId xmlns:a16="http://schemas.microsoft.com/office/drawing/2014/main" val="769503585"/>
                    </a:ext>
                  </a:extLst>
                </a:gridCol>
                <a:gridCol w="1247686">
                  <a:extLst>
                    <a:ext uri="{9D8B030D-6E8A-4147-A177-3AD203B41FA5}">
                      <a16:colId xmlns:a16="http://schemas.microsoft.com/office/drawing/2014/main" val="1138715340"/>
                    </a:ext>
                  </a:extLst>
                </a:gridCol>
                <a:gridCol w="1734796">
                  <a:extLst>
                    <a:ext uri="{9D8B030D-6E8A-4147-A177-3AD203B41FA5}">
                      <a16:colId xmlns:a16="http://schemas.microsoft.com/office/drawing/2014/main" val="2710138593"/>
                    </a:ext>
                  </a:extLst>
                </a:gridCol>
              </a:tblGrid>
              <a:tr h="293072">
                <a:tc gridSpan="4"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ESPORTES PREFERIDOS DO 5º 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092040"/>
                  </a:ext>
                </a:extLst>
              </a:tr>
              <a:tr h="488454"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ESPORTE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MENINOS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MENINAS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>
                          <a:solidFill>
                            <a:schemeClr val="tx1"/>
                          </a:solidFill>
                        </a:rPr>
                        <a:t>TOTAL DE VOTOS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551454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r>
                        <a:rPr lang="pt-BR" sz="1800" dirty="0"/>
                        <a:t>FUTEBOL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433075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r>
                        <a:rPr lang="pt-BR" sz="1800" dirty="0"/>
                        <a:t>VÔLEI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085496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r>
                        <a:rPr lang="pt-BR" sz="1800" dirty="0"/>
                        <a:t>BASQUETE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802084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dirty="0"/>
                        <a:t>HANDEBOL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122019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dirty="0"/>
                        <a:t>TÊNIS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058650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r>
                        <a:rPr lang="pt-BR" sz="1800" dirty="0"/>
                        <a:t>CORRIDA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266746"/>
                  </a:ext>
                </a:extLst>
              </a:tr>
              <a:tr h="293072">
                <a:tc>
                  <a:txBody>
                    <a:bodyPr/>
                    <a:lstStyle/>
                    <a:p>
                      <a:r>
                        <a:rPr lang="pt-BR" sz="1800" dirty="0"/>
                        <a:t>PARTICIPANTES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32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428348"/>
                  </a:ext>
                </a:extLst>
              </a:tr>
            </a:tbl>
          </a:graphicData>
        </a:graphic>
      </p:graphicFrame>
      <p:pic>
        <p:nvPicPr>
          <p:cNvPr id="3" name="Imagem 2">
            <a:extLst>
              <a:ext uri="{FF2B5EF4-FFF2-40B4-BE49-F238E27FC236}">
                <a16:creationId xmlns:a16="http://schemas.microsoft.com/office/drawing/2014/main" id="{5AC885C6-B4D1-9C8A-6EC0-B46FC64F0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535" y="285810"/>
            <a:ext cx="559254" cy="374197"/>
          </a:xfrm>
          <a:prstGeom prst="rect">
            <a:avLst/>
          </a:prstGeom>
        </p:spPr>
      </p:pic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E57D251A-1F2B-35ED-7C0B-FDB771E710B2}"/>
              </a:ext>
            </a:extLst>
          </p:cNvPr>
          <p:cNvSpPr txBox="1">
            <a:spLocks/>
          </p:cNvSpPr>
          <p:nvPr/>
        </p:nvSpPr>
        <p:spPr>
          <a:xfrm rot="897">
            <a:off x="7550966" y="4770776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2486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0211" y="542201"/>
            <a:ext cx="8258700" cy="3297000"/>
          </a:xfrm>
        </p:spPr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D10C4F3-9F16-8581-887E-FCBB65FCE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270" y="308609"/>
            <a:ext cx="651783" cy="48577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BB41A6B-5F0D-2B4C-B630-156A91C41B30}"/>
              </a:ext>
            </a:extLst>
          </p:cNvPr>
          <p:cNvSpPr txBox="1"/>
          <p:nvPr/>
        </p:nvSpPr>
        <p:spPr>
          <a:xfrm>
            <a:off x="372630" y="938674"/>
            <a:ext cx="8771771" cy="44627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7030A0"/>
              </a:buClr>
              <a:buFont typeface="Arial" panose="020B0604020202020204" pitchFamily="34" charset="0"/>
              <a:buChar char="•"/>
            </a:pPr>
            <a:r>
              <a:rPr lang="pt-BR" sz="2000" dirty="0"/>
              <a:t>VOLTE ÀS INFORMAÇÕES DA TABELA E RESPONDA ÀS QUESTÕES: </a:t>
            </a:r>
            <a:endParaRPr lang="pt-BR" sz="2000" b="1" dirty="0"/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QUAL É O ESPORTE PREFERIDO DESSA TURMA?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/>
              <a:t>___________________________________________________________</a:t>
            </a:r>
            <a:br>
              <a:rPr lang="pt-BR" sz="2000" dirty="0"/>
            </a:br>
            <a:r>
              <a:rPr lang="pt-BR" sz="2000" b="1" dirty="0"/>
              <a:t> 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QUANTOS MENINOS PARTICIPARAM DESSA PESQUISA? 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/>
              <a:t>___________________________________________________________</a:t>
            </a:r>
            <a:br>
              <a:rPr lang="pt-BR" sz="2000" dirty="0"/>
            </a:br>
            <a:endParaRPr lang="pt-BR" sz="2000" dirty="0"/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QUANTAS MENINAS PARTICIPARAM DESSA PESQUISA?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/>
              <a:t>___________________________________________________________</a:t>
            </a:r>
            <a:br>
              <a:rPr lang="pt-BR" sz="2000" dirty="0"/>
            </a:br>
            <a:r>
              <a:rPr lang="pt-BR" sz="2000" b="1" dirty="0"/>
              <a:t> </a:t>
            </a:r>
          </a:p>
          <a:p>
            <a:pPr>
              <a:spcAft>
                <a:spcPts val="600"/>
              </a:spcAft>
            </a:pPr>
            <a:endParaRPr lang="pt-BR" sz="2400" b="1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7592C7C8-A6C8-6C5E-68AA-E43955DB5FBF}"/>
              </a:ext>
            </a:extLst>
          </p:cNvPr>
          <p:cNvSpPr txBox="1">
            <a:spLocks/>
          </p:cNvSpPr>
          <p:nvPr/>
        </p:nvSpPr>
        <p:spPr>
          <a:xfrm rot="897">
            <a:off x="7579014" y="4762463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85920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D7998EB5-38D9-5783-53C0-EF824E08A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2000" dirty="0">
              <a:latin typeface="+mn-lt"/>
              <a:ea typeface="Verdana" panose="020B0604030504040204" pitchFamily="34" charset="0"/>
            </a:endParaRPr>
          </a:p>
          <a:p>
            <a:endParaRPr lang="pt-BR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5FA15D1-15BA-9F34-CAA7-6AC41D86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300" y="168030"/>
            <a:ext cx="2378190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sz="26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FB290B4-3C13-EF09-D48F-B2A9A8A8B933}"/>
              </a:ext>
            </a:extLst>
          </p:cNvPr>
          <p:cNvSpPr txBox="1"/>
          <p:nvPr/>
        </p:nvSpPr>
        <p:spPr>
          <a:xfrm>
            <a:off x="372229" y="1159688"/>
            <a:ext cx="8771771" cy="38472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pt-BR" sz="2000" dirty="0"/>
              <a:t>VOLTE ÀS INFORMAÇÕES DA TABELA E RESPONDA ÀS QUESTÕES: </a:t>
            </a:r>
            <a:endParaRPr lang="pt-BR" sz="2000" b="1" dirty="0"/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QUAL É O ESPORTE PREFERIDO DESSA TURMA?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b="1" dirty="0"/>
              <a:t>FUTEBOL.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endParaRPr lang="pt-BR" sz="2000" dirty="0">
              <a:solidFill>
                <a:srgbClr val="7030A0"/>
              </a:solidFill>
            </a:endParaRP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QUANTOS MENINOS PARTICIPARAM DESSA PESQUISA?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b="1" dirty="0"/>
              <a:t>16 MENINAS. 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endParaRPr lang="pt-BR" sz="2000" dirty="0">
              <a:solidFill>
                <a:srgbClr val="7030A0"/>
              </a:solidFill>
            </a:endParaRPr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QUANTAS MENINAS PARTICIPARAM DESSA PESQUISA?</a:t>
            </a:r>
            <a:br>
              <a:rPr lang="pt-BR" sz="2000" dirty="0"/>
            </a:br>
            <a:r>
              <a:rPr lang="pt-BR" sz="2000" b="1" dirty="0"/>
              <a:t>16 MENINOS. </a:t>
            </a:r>
          </a:p>
          <a:p>
            <a:pPr>
              <a:spcAft>
                <a:spcPts val="600"/>
              </a:spcAft>
            </a:pPr>
            <a:endParaRPr lang="pt-BR" sz="2400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F7430B8-91C3-313C-EDC1-0A5C463EC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6039" y="246536"/>
            <a:ext cx="424543" cy="478972"/>
          </a:xfrm>
          <a:prstGeom prst="rect">
            <a:avLst/>
          </a:prstGeom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3C54D7E1-136B-4FFB-095C-C1EB8416A2A3}"/>
              </a:ext>
            </a:extLst>
          </p:cNvPr>
          <p:cNvSpPr txBox="1">
            <a:spLocks/>
          </p:cNvSpPr>
          <p:nvPr/>
        </p:nvSpPr>
        <p:spPr>
          <a:xfrm rot="897">
            <a:off x="7537450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58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BCE53BA-B71E-C5F2-FFF5-C88E59A28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794385"/>
            <a:ext cx="8258700" cy="3297000"/>
          </a:xfrm>
        </p:spPr>
        <p:txBody>
          <a:bodyPr/>
          <a:lstStyle/>
          <a:p>
            <a:pPr marL="558800" indent="-457200">
              <a:buFont typeface="+mj-lt"/>
              <a:buAutoNum type="alphaUcPeriod" startAt="4"/>
            </a:pPr>
            <a:r>
              <a:rPr lang="pt-BR" dirty="0"/>
              <a:t>QUAL ESPORTE NÃO RECEBEU NENHUM VOTO?   </a:t>
            </a:r>
          </a:p>
          <a:p>
            <a:r>
              <a:rPr lang="pt-BR" dirty="0"/>
              <a:t>________________________________________________________</a:t>
            </a:r>
          </a:p>
          <a:p>
            <a:pPr marL="558800" indent="-457200">
              <a:buFont typeface="+mj-lt"/>
              <a:buAutoNum type="alphaUcPeriod" startAt="4"/>
            </a:pPr>
            <a:endParaRPr lang="pt-BR" b="1" dirty="0"/>
          </a:p>
          <a:p>
            <a:r>
              <a:rPr lang="pt-BR" dirty="0">
                <a:solidFill>
                  <a:srgbClr val="7030A0"/>
                </a:solidFill>
              </a:rPr>
              <a:t>E. </a:t>
            </a:r>
            <a:r>
              <a:rPr lang="pt-BR" dirty="0">
                <a:latin typeface="Arial"/>
              </a:rPr>
              <a:t>QUAL É O SEGUNDO ESPORTE MAIS VOTADO?</a:t>
            </a:r>
          </a:p>
          <a:p>
            <a:r>
              <a:rPr lang="pt-BR" dirty="0">
                <a:latin typeface="Arial"/>
              </a:rPr>
              <a:t>________________________________________________________</a:t>
            </a:r>
            <a:r>
              <a:rPr lang="pt-BR" b="1" dirty="0">
                <a:latin typeface="Arial"/>
              </a:rPr>
              <a:t>   </a:t>
            </a:r>
            <a:endParaRPr lang="pt-BR" b="1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6CB6DD-1EAF-800E-4193-B9B782D603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270" y="308609"/>
            <a:ext cx="651783" cy="485776"/>
          </a:xfrm>
          <a:prstGeom prst="rect">
            <a:avLst/>
          </a:prstGeom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75FEDF86-DB1F-A20E-A0B7-AA62027E9F5F}"/>
              </a:ext>
            </a:extLst>
          </p:cNvPr>
          <p:cNvSpPr txBox="1">
            <a:spLocks/>
          </p:cNvSpPr>
          <p:nvPr/>
        </p:nvSpPr>
        <p:spPr>
          <a:xfrm rot="897">
            <a:off x="7570702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774741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BBCE53BA-B71E-C5F2-FFF5-C88E59A28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49" y="1239625"/>
            <a:ext cx="8496719" cy="32970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</a:rPr>
              <a:t>D. </a:t>
            </a:r>
            <a:r>
              <a:rPr lang="pt-BR" dirty="0"/>
              <a:t>QUAL ESPORTE NÃO RECEBEU NENHUM VOTO? </a:t>
            </a:r>
            <a:br>
              <a:rPr lang="pt-BR" dirty="0"/>
            </a:br>
            <a:r>
              <a:rPr lang="pt-BR" b="1" dirty="0"/>
              <a:t>CORRIDA.</a:t>
            </a:r>
          </a:p>
          <a:p>
            <a:pPr>
              <a:spcAft>
                <a:spcPts val="600"/>
              </a:spcAft>
            </a:pPr>
            <a:endParaRPr lang="pt-BR" b="1" dirty="0"/>
          </a:p>
          <a:p>
            <a:pPr>
              <a:spcAft>
                <a:spcPts val="600"/>
              </a:spcAft>
            </a:pPr>
            <a:r>
              <a:rPr lang="pt-BR" dirty="0">
                <a:solidFill>
                  <a:srgbClr val="7030A0"/>
                </a:solidFill>
                <a:latin typeface="Arial"/>
              </a:rPr>
              <a:t>E. </a:t>
            </a:r>
            <a:r>
              <a:rPr lang="pt-BR" dirty="0">
                <a:latin typeface="Arial"/>
              </a:rPr>
              <a:t>QUAL É O SEGUNDO ESPORTE MAIS VOTADO? </a:t>
            </a:r>
            <a:br>
              <a:rPr lang="pt-BR" dirty="0"/>
            </a:br>
            <a:r>
              <a:rPr lang="pt-BR" b="1" dirty="0">
                <a:latin typeface="Arial"/>
              </a:rPr>
              <a:t>BASQUETE.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B3173D8E-FC8A-CF28-3FB2-DCDD9A167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050" y="171232"/>
            <a:ext cx="2211935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sz="26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9394D4D-8F91-C9EF-BD81-5C3786E91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907" y="211890"/>
            <a:ext cx="424543" cy="478972"/>
          </a:xfrm>
          <a:prstGeom prst="rect">
            <a:avLst/>
          </a:prstGeom>
        </p:spPr>
      </p:pic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B28BE4BC-BD9B-9510-FC92-B04AF374A645}"/>
              </a:ext>
            </a:extLst>
          </p:cNvPr>
          <p:cNvSpPr txBox="1">
            <a:spLocks/>
          </p:cNvSpPr>
          <p:nvPr/>
        </p:nvSpPr>
        <p:spPr>
          <a:xfrm rot="897">
            <a:off x="7565984" y="4724308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6643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C1FF3A-B736-6490-D8CB-DB1AEA4525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6450" y="673625"/>
            <a:ext cx="8258700" cy="3863000"/>
          </a:xfrm>
        </p:spPr>
        <p:txBody>
          <a:bodyPr/>
          <a:lstStyle/>
          <a:p>
            <a:pPr marL="558800" indent="-457200">
              <a:buFont typeface="+mj-lt"/>
              <a:buAutoNum type="arabicPeriod" startAt="5"/>
            </a:pPr>
            <a:r>
              <a:rPr lang="pt-BR" sz="2000" b="0" dirty="0"/>
              <a:t>VAMOS CONSTRUIR UM GRÁFICO DE BARRAS COM OS DADOS DESTA PESQUISA? OBSERVE.</a:t>
            </a:r>
            <a:endParaRPr lang="pt-BR" dirty="0"/>
          </a:p>
        </p:txBody>
      </p:sp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B02C3A1A-098B-8390-0D6E-8F4A0BCFE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70369"/>
              </p:ext>
            </p:extLst>
          </p:nvPr>
        </p:nvGraphicFramePr>
        <p:xfrm>
          <a:off x="961993" y="1416956"/>
          <a:ext cx="7220014" cy="31196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0527">
                  <a:extLst>
                    <a:ext uri="{9D8B030D-6E8A-4147-A177-3AD203B41FA5}">
                      <a16:colId xmlns:a16="http://schemas.microsoft.com/office/drawing/2014/main" val="200138228"/>
                    </a:ext>
                  </a:extLst>
                </a:gridCol>
                <a:gridCol w="1435693">
                  <a:extLst>
                    <a:ext uri="{9D8B030D-6E8A-4147-A177-3AD203B41FA5}">
                      <a16:colId xmlns:a16="http://schemas.microsoft.com/office/drawing/2014/main" val="769503585"/>
                    </a:ext>
                  </a:extLst>
                </a:gridCol>
                <a:gridCol w="1486968">
                  <a:extLst>
                    <a:ext uri="{9D8B030D-6E8A-4147-A177-3AD203B41FA5}">
                      <a16:colId xmlns:a16="http://schemas.microsoft.com/office/drawing/2014/main" val="1138715340"/>
                    </a:ext>
                  </a:extLst>
                </a:gridCol>
                <a:gridCol w="2486826">
                  <a:extLst>
                    <a:ext uri="{9D8B030D-6E8A-4147-A177-3AD203B41FA5}">
                      <a16:colId xmlns:a16="http://schemas.microsoft.com/office/drawing/2014/main" val="2710138593"/>
                    </a:ext>
                  </a:extLst>
                </a:gridCol>
              </a:tblGrid>
              <a:tr h="319478">
                <a:tc gridSpan="4">
                  <a:txBody>
                    <a:bodyPr/>
                    <a:lstStyle/>
                    <a:p>
                      <a:pPr algn="ctr"/>
                      <a:r>
                        <a:rPr lang="pt-BR" sz="1600" b="1" dirty="0"/>
                        <a:t>ESPORTES PREFERIDOS DO 5</a:t>
                      </a:r>
                      <a:r>
                        <a:rPr lang="pt-BR" sz="1600" b="1" u="sng" baseline="30000" dirty="0"/>
                        <a:t>o</a:t>
                      </a:r>
                      <a:r>
                        <a:rPr lang="pt-BR" sz="1600" b="1" dirty="0"/>
                        <a:t> 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t-B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092040"/>
                  </a:ext>
                </a:extLst>
              </a:tr>
              <a:tr h="437429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ESPORTE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MENINOS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MENINAS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>
                          <a:solidFill>
                            <a:schemeClr val="tx1"/>
                          </a:solidFill>
                        </a:rPr>
                        <a:t>TOTAL DE VOTOS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551454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r>
                        <a:rPr lang="pt-BR" sz="1600" dirty="0"/>
                        <a:t>FUTEBOL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433075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r>
                        <a:rPr lang="pt-BR" sz="1600" dirty="0"/>
                        <a:t>VÔLEI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085496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r>
                        <a:rPr lang="pt-BR" sz="1600" dirty="0"/>
                        <a:t>BASQUETE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802084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600" dirty="0"/>
                        <a:t>HANDEBOL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122019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600" dirty="0"/>
                        <a:t>TÊNIS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058650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r>
                        <a:rPr lang="pt-BR" sz="1600" dirty="0"/>
                        <a:t>CORRIDA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-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266746"/>
                  </a:ext>
                </a:extLst>
              </a:tr>
              <a:tr h="319478">
                <a:tc>
                  <a:txBody>
                    <a:bodyPr/>
                    <a:lstStyle/>
                    <a:p>
                      <a:r>
                        <a:rPr lang="pt-BR" sz="1600" dirty="0"/>
                        <a:t>PARTICIPANTES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16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32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428348"/>
                  </a:ext>
                </a:extLst>
              </a:tr>
            </a:tbl>
          </a:graphicData>
        </a:graphic>
      </p:graphicFrame>
      <p:pic>
        <p:nvPicPr>
          <p:cNvPr id="2" name="Google Shape;214;p24">
            <a:extLst>
              <a:ext uri="{FF2B5EF4-FFF2-40B4-BE49-F238E27FC236}">
                <a16:creationId xmlns:a16="http://schemas.microsoft.com/office/drawing/2014/main" id="{F649A557-5D0E-C929-F84C-E5FF15EE06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56563" y="419776"/>
            <a:ext cx="559254" cy="3741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5D2092E1-1C7A-71C4-749C-CE2533A21C05}"/>
              </a:ext>
            </a:extLst>
          </p:cNvPr>
          <p:cNvSpPr txBox="1">
            <a:spLocks/>
          </p:cNvSpPr>
          <p:nvPr/>
        </p:nvSpPr>
        <p:spPr>
          <a:xfrm rot="897">
            <a:off x="7562993" y="4754150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824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196F180-4CE7-E367-7AD0-BBA6666DD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87" y="695123"/>
            <a:ext cx="8376000" cy="492412"/>
          </a:xfrm>
        </p:spPr>
        <p:txBody>
          <a:bodyPr/>
          <a:lstStyle/>
          <a:p>
            <a:r>
              <a:rPr lang="pt-BR" sz="2000" dirty="0"/>
              <a:t>    GRÁFICO DE BARRAS COM OS DADOS DA PESQUISA? </a:t>
            </a:r>
            <a:endParaRPr lang="pt-BR" dirty="0"/>
          </a:p>
        </p:txBody>
      </p:sp>
      <p:pic>
        <p:nvPicPr>
          <p:cNvPr id="89" name="Imagem 88">
            <a:extLst>
              <a:ext uri="{FF2B5EF4-FFF2-40B4-BE49-F238E27FC236}">
                <a16:creationId xmlns:a16="http://schemas.microsoft.com/office/drawing/2014/main" id="{DF65D5AA-79F2-238E-3860-DCFDC49A1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1273" y="247413"/>
            <a:ext cx="511629" cy="500743"/>
          </a:xfrm>
          <a:prstGeom prst="rect">
            <a:avLst/>
          </a:prstGeom>
        </p:spPr>
      </p:pic>
      <p:graphicFrame>
        <p:nvGraphicFramePr>
          <p:cNvPr id="5" name="Google Shape;126;p17">
            <a:extLst>
              <a:ext uri="{FF2B5EF4-FFF2-40B4-BE49-F238E27FC236}">
                <a16:creationId xmlns:a16="http://schemas.microsoft.com/office/drawing/2014/main" id="{F5263102-12A2-DB70-2D40-4A1546A467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2274326"/>
              </p:ext>
            </p:extLst>
          </p:nvPr>
        </p:nvGraphicFramePr>
        <p:xfrm>
          <a:off x="1529550" y="1287672"/>
          <a:ext cx="4834057" cy="317928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839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9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9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93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93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32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15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14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13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12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11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10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9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8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7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6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5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4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3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2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870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FUTEBOL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VÔLEI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BASQUETE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HANDBOL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TÊNIS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CORRIDA</a:t>
                      </a:r>
                      <a:endParaRPr sz="800" b="1" dirty="0"/>
                    </a:p>
                  </a:txBody>
                  <a:tcPr marL="21431" marR="21431" marT="14288" marB="14288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065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c03e3d857_0_218"/>
          <p:cNvSpPr txBox="1">
            <a:spLocks noGrp="1"/>
          </p:cNvSpPr>
          <p:nvPr>
            <p:ph type="body" idx="1"/>
          </p:nvPr>
        </p:nvSpPr>
        <p:spPr>
          <a:xfrm>
            <a:off x="48188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spcAft>
                <a:spcPts val="600"/>
              </a:spcAft>
            </a:pPr>
            <a:r>
              <a:rPr lang="pt-BR" sz="2000" i="0" dirty="0">
                <a:effectLst/>
                <a:latin typeface="+mn-lt"/>
              </a:rPr>
              <a:t>LER E INTERPRETAR</a:t>
            </a:r>
            <a:r>
              <a:rPr lang="pt-BR" dirty="0">
                <a:latin typeface="+mn-lt"/>
              </a:rPr>
              <a:t> OS</a:t>
            </a:r>
            <a:r>
              <a:rPr lang="pt-BR" sz="2000" i="0" dirty="0">
                <a:effectLst/>
                <a:latin typeface="+mn-lt"/>
              </a:rPr>
              <a:t> DADOS APRESENTADOS EM TABELAS;</a:t>
            </a:r>
          </a:p>
          <a:p>
            <a:pPr marL="342900" indent="-342900">
              <a:spcAft>
                <a:spcPts val="600"/>
              </a:spcAft>
            </a:pPr>
            <a:r>
              <a:rPr lang="pt-BR" sz="2000" i="0" dirty="0">
                <a:effectLst/>
                <a:latin typeface="+mn-lt"/>
              </a:rPr>
              <a:t>CONSTRUIR UM GRÁFICO DE BARRAS.</a:t>
            </a:r>
            <a:r>
              <a:rPr lang="pt-BR" dirty="0">
                <a:latin typeface="+mn-lt"/>
              </a:rPr>
              <a:t> </a:t>
            </a:r>
            <a:endParaRPr lang="pt-BR" sz="2000" i="0" dirty="0">
              <a:effectLst/>
              <a:latin typeface="+mn-lt"/>
            </a:endParaRPr>
          </a:p>
        </p:txBody>
      </p:sp>
      <p:sp>
        <p:nvSpPr>
          <p:cNvPr id="176" name="Google Shape;176;g29c03e3d857_0_218"/>
          <p:cNvSpPr txBox="1">
            <a:spLocks noGrp="1"/>
          </p:cNvSpPr>
          <p:nvPr>
            <p:ph type="body" idx="2"/>
          </p:nvPr>
        </p:nvSpPr>
        <p:spPr>
          <a:xfrm>
            <a:off x="434375" y="740314"/>
            <a:ext cx="3888300" cy="3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/>
            <a:r>
              <a:rPr lang="pt-BR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LEITURA E CONSTRUÇÃO DE TABELAS E GRÁFICOS DE BARRAS</a:t>
            </a:r>
            <a:r>
              <a:rPr lang="pt-BR" dirty="0">
                <a:latin typeface="+mn-lt"/>
                <a:ea typeface="Aptos" panose="020B0004020202020204" pitchFamily="34" charset="0"/>
                <a:cs typeface="Times New Roman"/>
              </a:rPr>
              <a:t>.</a:t>
            </a:r>
            <a:endParaRPr lang="pt-BR">
              <a:latin typeface="+mn-lt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3" name="Google Shape;123;p17"/>
          <p:cNvGraphicFramePr/>
          <p:nvPr>
            <p:extLst>
              <p:ext uri="{D42A27DB-BD31-4B8C-83A1-F6EECF244321}">
                <p14:modId xmlns:p14="http://schemas.microsoft.com/office/powerpoint/2010/main" val="211907974"/>
              </p:ext>
            </p:extLst>
          </p:nvPr>
        </p:nvGraphicFramePr>
        <p:xfrm>
          <a:off x="554765" y="1492327"/>
          <a:ext cx="4034538" cy="281572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58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8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4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7672"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dirty="0"/>
                        <a:t>ESPORTES PREFERIDOS DO 5º A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5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chemeClr val="dk1"/>
                          </a:solidFill>
                        </a:rPr>
                        <a:t>ESPORTE</a:t>
                      </a:r>
                      <a:endParaRPr sz="1100" dirty="0"/>
                    </a:p>
                  </a:txBody>
                  <a:tcPr marL="91444" marR="91444" marT="45713" marB="45713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chemeClr val="dk1"/>
                          </a:solidFill>
                        </a:rPr>
                        <a:t>MENINOS </a:t>
                      </a:r>
                      <a:endParaRPr sz="1100" dirty="0"/>
                    </a:p>
                  </a:txBody>
                  <a:tcPr marL="91444" marR="91444" marT="45713" marB="45713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chemeClr val="dk1"/>
                          </a:solidFill>
                        </a:rPr>
                        <a:t>MENINAS</a:t>
                      </a:r>
                      <a:endParaRPr sz="1100" dirty="0"/>
                    </a:p>
                  </a:txBody>
                  <a:tcPr marL="91444" marR="91444" marT="45713" marB="45713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00" b="1" dirty="0">
                          <a:solidFill>
                            <a:schemeClr val="dk1"/>
                          </a:solidFill>
                        </a:rPr>
                        <a:t>TOTAL DE VOTOS</a:t>
                      </a:r>
                      <a:endParaRPr sz="1100" dirty="0"/>
                    </a:p>
                  </a:txBody>
                  <a:tcPr marL="91444" marR="91444" marT="45713" marB="45713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FUTEBOL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10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5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15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VÔLEI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4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5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BASQUETE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4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6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10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200" dirty="0"/>
                        <a:t>HANDEBOL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-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200" dirty="0"/>
                        <a:t>TÊNIS 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-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CORRIDA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-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-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-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672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PARTICIPANTES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16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16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dirty="0"/>
                        <a:t>32</a:t>
                      </a:r>
                      <a:endParaRPr sz="1100" dirty="0"/>
                    </a:p>
                  </a:txBody>
                  <a:tcPr marL="91444" marR="91444" marT="45713" marB="45713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25" name="Google Shape;12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34406" y="310732"/>
            <a:ext cx="424543" cy="4789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6" name="Google Shape;126;p17"/>
          <p:cNvGraphicFramePr/>
          <p:nvPr>
            <p:extLst>
              <p:ext uri="{D42A27DB-BD31-4B8C-83A1-F6EECF244321}">
                <p14:modId xmlns:p14="http://schemas.microsoft.com/office/powerpoint/2010/main" val="2014022700"/>
              </p:ext>
            </p:extLst>
          </p:nvPr>
        </p:nvGraphicFramePr>
        <p:xfrm>
          <a:off x="4384347" y="1330460"/>
          <a:ext cx="4392956" cy="313945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1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23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24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36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15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b="0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14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13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12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11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10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9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8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7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6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5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85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4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85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3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85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2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85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1</a:t>
                      </a:r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A85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80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4674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21431" marR="21431" marT="14288" marB="14288" anchor="b">
                    <a:lnL w="12700" cmpd="sng">
                      <a:noFill/>
                      <a:prstDash val="soli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FUTEBOL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VÔLEI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BASQUETE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HANDBOL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TÊNIS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800" b="1" dirty="0"/>
                        <a:t>CORRIDA</a:t>
                      </a:r>
                      <a:endParaRPr sz="800" b="1" dirty="0"/>
                    </a:p>
                  </a:txBody>
                  <a:tcPr marL="21431" marR="21431" marT="14288" marB="1428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3" name="CaixaDeTexto 2">
            <a:extLst>
              <a:ext uri="{FF2B5EF4-FFF2-40B4-BE49-F238E27FC236}">
                <a16:creationId xmlns:a16="http://schemas.microsoft.com/office/drawing/2014/main" id="{36D4F0D9-0E28-058A-3379-D559A8077A38}"/>
              </a:ext>
            </a:extLst>
          </p:cNvPr>
          <p:cNvSpPr txBox="1"/>
          <p:nvPr/>
        </p:nvSpPr>
        <p:spPr>
          <a:xfrm>
            <a:off x="4572000" y="1053461"/>
            <a:ext cx="46052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b="1" dirty="0"/>
              <a:t>ESPORTES PREFERIDOS DO 5º A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0E1C1F05-B121-6B91-FCE4-FEDD0D200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03" y="437395"/>
            <a:ext cx="8376000" cy="584745"/>
          </a:xfrm>
        </p:spPr>
        <p:txBody>
          <a:bodyPr/>
          <a:lstStyle/>
          <a:p>
            <a:r>
              <a:rPr lang="pt-BR" sz="2600" b="1" dirty="0">
                <a:solidFill>
                  <a:schemeClr val="dk1"/>
                </a:solidFill>
              </a:rPr>
              <a:t>CORREÇÃO</a:t>
            </a:r>
            <a:endParaRPr lang="pt-BR" sz="2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9c03e3d857_0_223"/>
          <p:cNvSpPr txBox="1">
            <a:spLocks noGrp="1"/>
          </p:cNvSpPr>
          <p:nvPr>
            <p:ph type="body" idx="1"/>
          </p:nvPr>
        </p:nvSpPr>
        <p:spPr>
          <a:xfrm>
            <a:off x="3521638" y="1667935"/>
            <a:ext cx="5185500" cy="15119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spcAft>
                <a:spcPts val="600"/>
              </a:spcAft>
            </a:pPr>
            <a:r>
              <a:rPr lang="pt-BR" sz="2000" i="0" dirty="0">
                <a:effectLst/>
                <a:latin typeface="+mn-lt"/>
              </a:rPr>
              <a:t>LEMOS E INTERPRETAMOS OS DADOS APRESENTADOS EM TABELAS;</a:t>
            </a:r>
          </a:p>
          <a:p>
            <a:pPr marL="342900" indent="-342900">
              <a:spcAft>
                <a:spcPts val="600"/>
              </a:spcAft>
            </a:pPr>
            <a:r>
              <a:rPr lang="pt-BR" sz="2000" i="0" dirty="0">
                <a:effectLst/>
                <a:latin typeface="+mn-lt"/>
              </a:rPr>
              <a:t>CONSTRU</a:t>
            </a:r>
            <a:r>
              <a:rPr lang="pt-BR" dirty="0">
                <a:latin typeface="+mn-lt"/>
              </a:rPr>
              <a:t>Í</a:t>
            </a:r>
            <a:r>
              <a:rPr lang="pt-BR" sz="2000" i="0" dirty="0">
                <a:effectLst/>
                <a:latin typeface="+mn-lt"/>
              </a:rPr>
              <a:t>MOS UM GRÁFICO DE BARRAS.</a:t>
            </a:r>
            <a:r>
              <a:rPr lang="pt-BR" dirty="0">
                <a:latin typeface="+mn-lt"/>
              </a:rPr>
              <a:t> </a:t>
            </a:r>
            <a:endParaRPr lang="pt-BR" sz="2000" i="0" dirty="0">
              <a:effectLst/>
              <a:latin typeface="+mn-lt"/>
            </a:endParaRPr>
          </a:p>
          <a:p>
            <a:pPr marL="342900" indent="-342900">
              <a:spcAft>
                <a:spcPts val="600"/>
              </a:spcAft>
            </a:pP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65;p42">
            <a:extLst>
              <a:ext uri="{FF2B5EF4-FFF2-40B4-BE49-F238E27FC236}">
                <a16:creationId xmlns:a16="http://schemas.microsoft.com/office/drawing/2014/main" id="{615DF648-792C-AC9D-FA81-9AE9F7F2A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8788" y="617409"/>
            <a:ext cx="8296275" cy="218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●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○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erdana"/>
              <a:buChar char="■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7620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LEMOV, D</a:t>
            </a:r>
            <a:r>
              <a:rPr lang="pt-BR" sz="1600" kern="100" dirty="0">
                <a:latin typeface="+mn-lt"/>
                <a:ea typeface="Aptos" panose="020B0004020202020204" pitchFamily="34" charset="0"/>
                <a:cs typeface="Times New Roman"/>
              </a:rPr>
              <a:t>.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</a:t>
            </a:r>
            <a:r>
              <a:rPr lang="pt-BR" sz="16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Aula Nota 10 3.0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: 63 técnicas para melhorar a gestão da sala de aula. Porto Alegre: Penso, 2023.</a:t>
            </a:r>
          </a:p>
          <a:p>
            <a:pPr marL="7620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SÃO PAULO (Estado). Secretaria da Educação. </a:t>
            </a:r>
            <a:r>
              <a:rPr lang="pt-BR" sz="16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Currículo Paulista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, 2019.</a:t>
            </a:r>
          </a:p>
          <a:p>
            <a:pPr marL="7620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LYCEUM – CONSULTORIA EDUCACIONAL LTDA. </a:t>
            </a:r>
            <a:r>
              <a:rPr lang="pt-BR" sz="1600" i="1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Matemática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– Caderno 1, 2</a:t>
            </a:r>
            <a:r>
              <a:rPr lang="pt-BR" sz="1600" u="sng" kern="100" baseline="300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o</a:t>
            </a:r>
            <a:r>
              <a:rPr lang="pt-BR" sz="1600" kern="100" dirty="0">
                <a:effectLst/>
                <a:latin typeface="+mn-lt"/>
                <a:ea typeface="Aptos" panose="020B0004020202020204" pitchFamily="34" charset="0"/>
                <a:cs typeface="Times New Roman"/>
              </a:rPr>
              <a:t> ano. Caderno de Atividades, 1. Organização de Joan Edesson de Oliveira, Jocelaine Regina Duarte Rossi. Sobral: Lyceum – Consultoria Educacional Ltda., 2021.</a:t>
            </a:r>
            <a:r>
              <a:rPr lang="pt-BR" sz="1600" kern="100" dirty="0">
                <a:latin typeface="+mn-lt"/>
                <a:ea typeface="Aptos" panose="020B0004020202020204" pitchFamily="34" charset="0"/>
                <a:cs typeface="Times New Roman"/>
              </a:rPr>
              <a:t> </a:t>
            </a:r>
            <a:endParaRPr lang="pt-BR" sz="1600" kern="100" dirty="0"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206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13AC51-27D7-0AFB-E8AA-3035314A05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854C38D-B860-2278-8E39-7162E8E90624}"/>
              </a:ext>
            </a:extLst>
          </p:cNvPr>
          <p:cNvSpPr txBox="1"/>
          <p:nvPr/>
        </p:nvSpPr>
        <p:spPr>
          <a:xfrm>
            <a:off x="424050" y="809137"/>
            <a:ext cx="826065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Lista de imagens e vídeos</a:t>
            </a: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Slide 1 –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/>
              <a:t>Imagem de capa: SEDUC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Slide 12 –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dirty="0"/>
              <a:t>© Getty Images</a:t>
            </a:r>
            <a:endParaRPr lang="pt-BR" sz="1600" dirty="0">
              <a:solidFill>
                <a:schemeClr val="tx1"/>
              </a:solidFill>
            </a:endParaRPr>
          </a:p>
          <a:p>
            <a:pPr marL="12700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4489D"/>
              </a:buClr>
              <a:buSzPts val="1600"/>
              <a:buFont typeface="Lato"/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845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D8480C07-7A83-FF3F-F0F4-49A97DA40A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2000" dirty="0"/>
              <a:t>PARA QUE SERVEM AS TABELAS? </a:t>
            </a:r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E4F7DAF2-E092-0914-77A5-81F34689D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673625"/>
            <a:ext cx="8376000" cy="584745"/>
          </a:xfrm>
        </p:spPr>
        <p:txBody>
          <a:bodyPr/>
          <a:lstStyle/>
          <a:p>
            <a:r>
              <a:rPr lang="pt-BR" sz="2600" dirty="0"/>
              <a:t>       CONVERSE COM A TURMA</a:t>
            </a:r>
          </a:p>
        </p:txBody>
      </p:sp>
      <p:sp>
        <p:nvSpPr>
          <p:cNvPr id="7" name="Google Shape;116;p17">
            <a:extLst>
              <a:ext uri="{FF2B5EF4-FFF2-40B4-BE49-F238E27FC236}">
                <a16:creationId xmlns:a16="http://schemas.microsoft.com/office/drawing/2014/main" id="{02014725-2F05-DD1F-194F-3FB17A65B4E9}"/>
              </a:ext>
            </a:extLst>
          </p:cNvPr>
          <p:cNvSpPr txBox="1"/>
          <p:nvPr/>
        </p:nvSpPr>
        <p:spPr>
          <a:xfrm>
            <a:off x="5826280" y="317704"/>
            <a:ext cx="3006170" cy="430857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+mn-lt"/>
                <a:ea typeface="Lato"/>
                <a:cs typeface="Lato"/>
                <a:sym typeface="Lato"/>
              </a:rPr>
              <a:t> HÁBITOS DE </a:t>
            </a:r>
            <a:r>
              <a:rPr lang="pt-BR" sz="1600" b="1" i="0" u="none" strike="noStrike" cap="none" dirty="0">
                <a:solidFill>
                  <a:schemeClr val="dk1"/>
                </a:solidFill>
                <a:latin typeface="+mn-lt"/>
                <a:ea typeface="Lato"/>
                <a:cs typeface="Lato"/>
                <a:sym typeface="Lato"/>
              </a:rPr>
              <a:t>DISCUSSÃO</a:t>
            </a:r>
            <a:endParaRPr sz="1600" b="1" i="0" u="none" strike="noStrike" cap="none" dirty="0">
              <a:solidFill>
                <a:schemeClr val="dk1"/>
              </a:solidFill>
              <a:latin typeface="+mn-lt"/>
              <a:ea typeface="Lato"/>
              <a:cs typeface="Lato"/>
              <a:sym typeface="Lato"/>
            </a:endParaRP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ADE738D-7FF7-E18A-FDEE-E079F84016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950755"/>
              </p:ext>
            </p:extLst>
          </p:nvPr>
        </p:nvGraphicFramePr>
        <p:xfrm>
          <a:off x="2209359" y="1786568"/>
          <a:ext cx="4725281" cy="299024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662412">
                  <a:extLst>
                    <a:ext uri="{9D8B030D-6E8A-4147-A177-3AD203B41FA5}">
                      <a16:colId xmlns:a16="http://schemas.microsoft.com/office/drawing/2014/main" val="3558539246"/>
                    </a:ext>
                  </a:extLst>
                </a:gridCol>
                <a:gridCol w="2062869">
                  <a:extLst>
                    <a:ext uri="{9D8B030D-6E8A-4147-A177-3AD203B41FA5}">
                      <a16:colId xmlns:a16="http://schemas.microsoft.com/office/drawing/2014/main" val="2657192353"/>
                    </a:ext>
                  </a:extLst>
                </a:gridCol>
              </a:tblGrid>
              <a:tr h="29902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800" b="1" u="none" strike="noStrike" dirty="0">
                          <a:effectLst/>
                        </a:rPr>
                        <a:t>QUANTIDADE DE TAMPINHAS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027856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COR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QUANTIDADES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1217669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AMARELA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6685370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AZUL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12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6695579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BRANCA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092323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PRETA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7479741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VERDE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14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513426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VERMELHA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20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1543483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OUTRAS CORES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u="none" strike="noStrike" dirty="0">
                          <a:effectLst/>
                        </a:rPr>
                        <a:t>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970438"/>
                  </a:ext>
                </a:extLst>
              </a:tr>
              <a:tr h="29902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78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838552"/>
                  </a:ext>
                </a:extLst>
              </a:tr>
            </a:tbl>
          </a:graphicData>
        </a:graphic>
      </p:graphicFrame>
      <p:pic>
        <p:nvPicPr>
          <p:cNvPr id="5" name="Google Shape;211;p24">
            <a:extLst>
              <a:ext uri="{FF2B5EF4-FFF2-40B4-BE49-F238E27FC236}">
                <a16:creationId xmlns:a16="http://schemas.microsoft.com/office/drawing/2014/main" id="{01A1B70C-2026-9035-7044-E937A88616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345" y="673625"/>
            <a:ext cx="480333" cy="49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17;p17">
            <a:extLst>
              <a:ext uri="{FF2B5EF4-FFF2-40B4-BE49-F238E27FC236}">
                <a16:creationId xmlns:a16="http://schemas.microsoft.com/office/drawing/2014/main" id="{6C6F5FE4-32A6-750B-D6D3-6D67468DE9C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32705" y="284992"/>
            <a:ext cx="587150" cy="496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357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5BA15D47-C777-786E-5FBA-AD4D2E098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766765"/>
            <a:ext cx="8376000" cy="1107965"/>
          </a:xfrm>
        </p:spPr>
        <p:txBody>
          <a:bodyPr/>
          <a:lstStyle/>
          <a:p>
            <a:r>
              <a:rPr lang="pt-BR" sz="2000" b="0" dirty="0"/>
              <a:t>VAMOS CONSTRUIR UMA TABELA?</a:t>
            </a:r>
            <a:br>
              <a:rPr lang="pt-BR" sz="2000" b="0" dirty="0"/>
            </a:br>
            <a:r>
              <a:rPr lang="pt-BR" sz="2000" b="0" dirty="0"/>
              <a:t>VEJA O NOME E A QUANTIDADE DE LIVROS QUE FORAM LIDOS ESTE ANO TURMAS DE 2º ANOS. 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00B503AD-2EF5-EA92-68D4-EDB0DA006BEB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-60000">
            <a:off x="131869" y="178868"/>
            <a:ext cx="1856153" cy="367500"/>
          </a:xfrm>
        </p:spPr>
        <p:txBody>
          <a:bodyPr/>
          <a:lstStyle/>
          <a:p>
            <a:pPr algn="ctr"/>
            <a:r>
              <a:rPr lang="pt-BR" dirty="0"/>
              <a:t>VIVENCIANDO</a:t>
            </a:r>
          </a:p>
        </p:txBody>
      </p:sp>
      <p:grpSp>
        <p:nvGrpSpPr>
          <p:cNvPr id="11" name="Google Shape;121;p17">
            <a:extLst>
              <a:ext uri="{FF2B5EF4-FFF2-40B4-BE49-F238E27FC236}">
                <a16:creationId xmlns:a16="http://schemas.microsoft.com/office/drawing/2014/main" id="{F351CEB6-C87F-ABEC-DA81-7EEB250640E5}"/>
              </a:ext>
            </a:extLst>
          </p:cNvPr>
          <p:cNvGrpSpPr/>
          <p:nvPr/>
        </p:nvGrpSpPr>
        <p:grpSpPr>
          <a:xfrm>
            <a:off x="6555815" y="269947"/>
            <a:ext cx="2336568" cy="496818"/>
            <a:chOff x="6285901" y="2154486"/>
            <a:chExt cx="2336568" cy="496818"/>
          </a:xfrm>
        </p:grpSpPr>
        <p:sp>
          <p:nvSpPr>
            <p:cNvPr id="12" name="Google Shape;122;p17">
              <a:extLst>
                <a:ext uri="{FF2B5EF4-FFF2-40B4-BE49-F238E27FC236}">
                  <a16:creationId xmlns:a16="http://schemas.microsoft.com/office/drawing/2014/main" id="{D175FFFC-4ABB-5179-4871-42CFB96CE5C9}"/>
                </a:ext>
              </a:extLst>
            </p:cNvPr>
            <p:cNvSpPr txBox="1"/>
            <p:nvPr/>
          </p:nvSpPr>
          <p:spPr>
            <a:xfrm>
              <a:off x="6546619" y="2154486"/>
              <a:ext cx="2075850" cy="430857"/>
            </a:xfrm>
            <a:prstGeom prst="rect">
              <a:avLst/>
            </a:pr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62000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pt-BR" sz="1600" b="1" dirty="0">
                  <a:solidFill>
                    <a:schemeClr val="dk1"/>
                  </a:solidFill>
                  <a:latin typeface="+mj-lt"/>
                  <a:ea typeface="Lato"/>
                  <a:cs typeface="Lato"/>
                  <a:sym typeface="Lato"/>
                </a:rPr>
                <a:t>TODOS JUNTOS</a:t>
              </a:r>
              <a:endParaRPr sz="1600" b="1" i="0" u="none" strike="noStrike" cap="none" dirty="0">
                <a:solidFill>
                  <a:schemeClr val="dk1"/>
                </a:solidFill>
                <a:latin typeface="+mj-lt"/>
                <a:ea typeface="Lato"/>
                <a:cs typeface="Lato"/>
                <a:sym typeface="Lato"/>
              </a:endParaRPr>
            </a:p>
          </p:txBody>
        </p:sp>
        <p:pic>
          <p:nvPicPr>
            <p:cNvPr id="13" name="Google Shape;123;p17">
              <a:extLst>
                <a:ext uri="{FF2B5EF4-FFF2-40B4-BE49-F238E27FC236}">
                  <a16:creationId xmlns:a16="http://schemas.microsoft.com/office/drawing/2014/main" id="{8435B938-080B-E33D-D8BD-99F227DED33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285901" y="2155029"/>
              <a:ext cx="521436" cy="4962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Fluxograma: Fita Perfurada 1">
            <a:extLst>
              <a:ext uri="{FF2B5EF4-FFF2-40B4-BE49-F238E27FC236}">
                <a16:creationId xmlns:a16="http://schemas.microsoft.com/office/drawing/2014/main" id="{D314A014-5D61-320A-5C77-9FD0A690395C}"/>
              </a:ext>
            </a:extLst>
          </p:cNvPr>
          <p:cNvSpPr/>
          <p:nvPr/>
        </p:nvSpPr>
        <p:spPr>
          <a:xfrm rot="20688574">
            <a:off x="1079724" y="3638625"/>
            <a:ext cx="2157311" cy="798458"/>
          </a:xfrm>
          <a:prstGeom prst="flowChartPunchedTape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LOBO MAU (23)</a:t>
            </a:r>
          </a:p>
        </p:txBody>
      </p:sp>
      <p:sp>
        <p:nvSpPr>
          <p:cNvPr id="5" name="Fluxograma: Fita Perfurada 4">
            <a:extLst>
              <a:ext uri="{FF2B5EF4-FFF2-40B4-BE49-F238E27FC236}">
                <a16:creationId xmlns:a16="http://schemas.microsoft.com/office/drawing/2014/main" id="{83D31CA0-5604-04FE-098E-E285DD13869F}"/>
              </a:ext>
            </a:extLst>
          </p:cNvPr>
          <p:cNvSpPr/>
          <p:nvPr/>
        </p:nvSpPr>
        <p:spPr>
          <a:xfrm rot="20553449">
            <a:off x="352662" y="2305060"/>
            <a:ext cx="2345016" cy="901851"/>
          </a:xfrm>
          <a:prstGeom prst="flowChartPunchedTape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CHAPEUZINHO VERMELHO (27)</a:t>
            </a:r>
          </a:p>
        </p:txBody>
      </p:sp>
      <p:sp>
        <p:nvSpPr>
          <p:cNvPr id="6" name="Fluxograma: Fita Perfurada 5">
            <a:extLst>
              <a:ext uri="{FF2B5EF4-FFF2-40B4-BE49-F238E27FC236}">
                <a16:creationId xmlns:a16="http://schemas.microsoft.com/office/drawing/2014/main" id="{D089C337-E764-97FB-E778-2C2CF59B4E55}"/>
              </a:ext>
            </a:extLst>
          </p:cNvPr>
          <p:cNvSpPr/>
          <p:nvPr/>
        </p:nvSpPr>
        <p:spPr>
          <a:xfrm rot="20800478">
            <a:off x="6242059" y="1866087"/>
            <a:ext cx="2519110" cy="912799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OS TRÊS PORQUINHOS (25)</a:t>
            </a:r>
          </a:p>
        </p:txBody>
      </p:sp>
      <p:sp>
        <p:nvSpPr>
          <p:cNvPr id="7" name="Fluxograma: Fita Perfurada 6">
            <a:extLst>
              <a:ext uri="{FF2B5EF4-FFF2-40B4-BE49-F238E27FC236}">
                <a16:creationId xmlns:a16="http://schemas.microsoft.com/office/drawing/2014/main" id="{B7F49999-390F-DB62-1108-6477EBE7EF89}"/>
              </a:ext>
            </a:extLst>
          </p:cNvPr>
          <p:cNvSpPr/>
          <p:nvPr/>
        </p:nvSpPr>
        <p:spPr>
          <a:xfrm rot="20521130">
            <a:off x="6868166" y="3285188"/>
            <a:ext cx="1711867" cy="925385"/>
          </a:xfrm>
          <a:prstGeom prst="flowChartPunchedTap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A BELA E A FERA (14)</a:t>
            </a:r>
          </a:p>
        </p:txBody>
      </p:sp>
      <p:sp>
        <p:nvSpPr>
          <p:cNvPr id="8" name="Fluxograma: Fita Perfurada 7">
            <a:extLst>
              <a:ext uri="{FF2B5EF4-FFF2-40B4-BE49-F238E27FC236}">
                <a16:creationId xmlns:a16="http://schemas.microsoft.com/office/drawing/2014/main" id="{6E6CFC78-79D9-85DD-DE74-67B139E9C066}"/>
              </a:ext>
            </a:extLst>
          </p:cNvPr>
          <p:cNvSpPr/>
          <p:nvPr/>
        </p:nvSpPr>
        <p:spPr>
          <a:xfrm rot="20761229">
            <a:off x="3849615" y="3365687"/>
            <a:ext cx="2371863" cy="1069432"/>
          </a:xfrm>
          <a:prstGeom prst="flowChartPunchedTape">
            <a:avLst/>
          </a:prstGeom>
          <a:solidFill>
            <a:schemeClr val="accent6">
              <a:lumMod val="5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JOÃO E O PÉ DE FEIJÃO (15)</a:t>
            </a:r>
          </a:p>
        </p:txBody>
      </p:sp>
      <p:sp>
        <p:nvSpPr>
          <p:cNvPr id="9" name="Fluxograma: Fita Perfurada 8">
            <a:extLst>
              <a:ext uri="{FF2B5EF4-FFF2-40B4-BE49-F238E27FC236}">
                <a16:creationId xmlns:a16="http://schemas.microsoft.com/office/drawing/2014/main" id="{92F5354B-CAB7-5DE8-250E-1AB98192D2A7}"/>
              </a:ext>
            </a:extLst>
          </p:cNvPr>
          <p:cNvSpPr/>
          <p:nvPr/>
        </p:nvSpPr>
        <p:spPr>
          <a:xfrm rot="20581490">
            <a:off x="3262712" y="2054795"/>
            <a:ext cx="2207295" cy="695029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</a:rPr>
              <a:t>CINDERELA (16)</a:t>
            </a:r>
          </a:p>
        </p:txBody>
      </p:sp>
    </p:spTree>
    <p:extLst>
      <p:ext uri="{BB962C8B-B14F-4D97-AF65-F5344CB8AC3E}">
        <p14:creationId xmlns:p14="http://schemas.microsoft.com/office/powerpoint/2010/main" val="3254036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443EC6E-2014-E5CF-394D-9ECA30094E6A}"/>
              </a:ext>
            </a:extLst>
          </p:cNvPr>
          <p:cNvSpPr txBox="1"/>
          <p:nvPr/>
        </p:nvSpPr>
        <p:spPr>
          <a:xfrm>
            <a:off x="382904" y="660810"/>
            <a:ext cx="8509635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1. </a:t>
            </a:r>
            <a:r>
              <a:rPr lang="pt-BR" sz="2000" dirty="0">
                <a:solidFill>
                  <a:schemeClr val="tx1"/>
                </a:solidFill>
              </a:rPr>
              <a:t>A PROFESSORA ANDREIA DO 3</a:t>
            </a:r>
            <a:r>
              <a:rPr lang="pt-BR" sz="2000" u="sng" baseline="30000" dirty="0">
                <a:solidFill>
                  <a:schemeClr val="tx1"/>
                </a:solidFill>
              </a:rPr>
              <a:t>o</a:t>
            </a:r>
            <a:r>
              <a:rPr lang="pt-BR" sz="2000" dirty="0">
                <a:solidFill>
                  <a:schemeClr val="tx1"/>
                </a:solidFill>
              </a:rPr>
              <a:t> A ORGANIZOU, COM SUA TURMA, UMA TABELA COM O TÍTULO E A QUANTIDADE DE ALGUNS LIVROS DA BIBLIOTECA. ELA VAI EMPRESTAR ESSES LIVROS PARA OS ESTUDANTES LEVAREM PARA LER EM CASA. OBSERVE A TABELA. 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A8F4CC3-C066-481C-1AE9-2B63F1F34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511671"/>
              </p:ext>
            </p:extLst>
          </p:nvPr>
        </p:nvGraphicFramePr>
        <p:xfrm>
          <a:off x="1387140" y="2292026"/>
          <a:ext cx="6085523" cy="24627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2327">
                  <a:extLst>
                    <a:ext uri="{9D8B030D-6E8A-4147-A177-3AD203B41FA5}">
                      <a16:colId xmlns:a16="http://schemas.microsoft.com/office/drawing/2014/main" val="200138228"/>
                    </a:ext>
                  </a:extLst>
                </a:gridCol>
                <a:gridCol w="1973196">
                  <a:extLst>
                    <a:ext uri="{9D8B030D-6E8A-4147-A177-3AD203B41FA5}">
                      <a16:colId xmlns:a16="http://schemas.microsoft.com/office/drawing/2014/main" val="769503585"/>
                    </a:ext>
                  </a:extLst>
                </a:gridCol>
              </a:tblGrid>
              <a:tr h="308861">
                <a:tc gridSpan="2">
                  <a:txBody>
                    <a:bodyPr/>
                    <a:lstStyle/>
                    <a:p>
                      <a:pPr algn="ctr"/>
                      <a:r>
                        <a:rPr lang="pt-BR" b="1" dirty="0"/>
                        <a:t>LIVROS PARA EMPRÉSTIMO – 3</a:t>
                      </a:r>
                      <a:r>
                        <a:rPr lang="pt-BR" b="1" u="sng" baseline="30000" dirty="0"/>
                        <a:t>o</a:t>
                      </a:r>
                      <a:r>
                        <a:rPr lang="pt-BR" b="1" dirty="0"/>
                        <a:t> 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092040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TÍTULO 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tx1"/>
                          </a:solidFill>
                        </a:rPr>
                        <a:t>QUANTIDADE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3551454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r>
                        <a:rPr lang="pt-BR" i="0" dirty="0"/>
                        <a:t>A LENDA DO GIRASSOL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13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2433075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r>
                        <a:rPr lang="pt-BR" i="0" dirty="0"/>
                        <a:t>CONTOS DA FLORESTA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30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085496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r>
                        <a:rPr lang="pt-BR" i="0" dirty="0"/>
                        <a:t>MENINA BONITA DE LAÇO DE FITA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32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8802084"/>
                  </a:ext>
                </a:extLst>
              </a:tr>
              <a:tr h="2908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i="0" dirty="0"/>
                        <a:t>O ÁLBUM DE IRINA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14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4122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i="0" dirty="0"/>
                        <a:t>O COELHINHO QUE NÃO ERA DE PÁSCOA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28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8058650"/>
                  </a:ext>
                </a:extLst>
              </a:tr>
              <a:tr h="308861">
                <a:tc>
                  <a:txBody>
                    <a:bodyPr/>
                    <a:lstStyle/>
                    <a:p>
                      <a:r>
                        <a:rPr lang="pt-BR" i="0" dirty="0"/>
                        <a:t>O POVO </a:t>
                      </a:r>
                      <a:r>
                        <a:rPr lang="pt-BR" i="0" dirty="0" err="1"/>
                        <a:t>KAMBEBA</a:t>
                      </a:r>
                      <a:r>
                        <a:rPr lang="pt-BR" i="0" dirty="0"/>
                        <a:t> E A GOTA D’ÁGUA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31</a:t>
                      </a:r>
                    </a:p>
                  </a:txBody>
                  <a:tcPr>
                    <a:lnL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266746"/>
                  </a:ext>
                </a:extLst>
              </a:tr>
            </a:tbl>
          </a:graphicData>
        </a:graphic>
      </p:graphicFrame>
      <p:pic>
        <p:nvPicPr>
          <p:cNvPr id="5" name="Imagem 4">
            <a:extLst>
              <a:ext uri="{FF2B5EF4-FFF2-40B4-BE49-F238E27FC236}">
                <a16:creationId xmlns:a16="http://schemas.microsoft.com/office/drawing/2014/main" id="{7D35630E-AA80-D710-23EC-24D299C311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3285" y="193477"/>
            <a:ext cx="559254" cy="374197"/>
          </a:xfrm>
          <a:prstGeom prst="rect">
            <a:avLst/>
          </a:prstGeom>
        </p:spPr>
      </p:pic>
      <p:sp>
        <p:nvSpPr>
          <p:cNvPr id="2" name="Google Shape;119;p17">
            <a:extLst>
              <a:ext uri="{FF2B5EF4-FFF2-40B4-BE49-F238E27FC236}">
                <a16:creationId xmlns:a16="http://schemas.microsoft.com/office/drawing/2014/main" id="{6F3580E4-5867-C395-4990-49947F3D79D7}"/>
              </a:ext>
            </a:extLst>
          </p:cNvPr>
          <p:cNvSpPr txBox="1">
            <a:spLocks/>
          </p:cNvSpPr>
          <p:nvPr/>
        </p:nvSpPr>
        <p:spPr>
          <a:xfrm rot="897">
            <a:off x="7579015" y="4782419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902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C8C0CF75-71DB-C4CA-2981-3B4528F04BFB}"/>
              </a:ext>
            </a:extLst>
          </p:cNvPr>
          <p:cNvSpPr txBox="1">
            <a:spLocks/>
          </p:cNvSpPr>
          <p:nvPr/>
        </p:nvSpPr>
        <p:spPr>
          <a:xfrm rot="897">
            <a:off x="7579014" y="4762463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1612629-33B8-B770-3C11-3081061BC91A}"/>
              </a:ext>
            </a:extLst>
          </p:cNvPr>
          <p:cNvSpPr txBox="1"/>
          <p:nvPr/>
        </p:nvSpPr>
        <p:spPr>
          <a:xfrm>
            <a:off x="395415" y="745956"/>
            <a:ext cx="8130746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2000" dirty="0"/>
              <a:t>RESPONDA: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C782729-F404-6C7D-0F38-5F1F77E9235C}"/>
              </a:ext>
            </a:extLst>
          </p:cNvPr>
          <p:cNvSpPr txBox="1"/>
          <p:nvPr/>
        </p:nvSpPr>
        <p:spPr>
          <a:xfrm>
            <a:off x="472439" y="1231732"/>
            <a:ext cx="8366760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QUAL É O TÍTULO DESSA TABELA?</a:t>
            </a:r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QUAIS DADOS ESTÃO SENDO ORGANIZADOS NESSA TABELA?</a:t>
            </a:r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endParaRPr lang="pt-BR" sz="2000" b="1" dirty="0"/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endParaRPr lang="pt-BR" sz="2000" b="1" dirty="0"/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r>
              <a:rPr lang="pt-BR" sz="2000" dirty="0"/>
              <a:t>QUANTOS TÍTULOS DE LIVROS ESTÃO NESSA PESQUISA?  </a:t>
            </a:r>
          </a:p>
          <a:p>
            <a:pPr marL="457200" indent="-457200">
              <a:buClr>
                <a:srgbClr val="7030A0"/>
              </a:buClr>
              <a:buFont typeface="+mj-lt"/>
              <a:buAutoNum type="alphaUcPeriod"/>
            </a:pPr>
            <a:endParaRPr lang="pt-BR" sz="2000" dirty="0"/>
          </a:p>
          <a:p>
            <a:pPr marL="342900" indent="-342900">
              <a:buClr>
                <a:srgbClr val="7030A0"/>
              </a:buClr>
              <a:buFont typeface="+mj-lt"/>
              <a:buAutoNum type="alphaUcPeriod"/>
            </a:pPr>
            <a:endParaRPr lang="pt-BR" dirty="0"/>
          </a:p>
          <a:p>
            <a:pPr marL="342900" indent="-342900">
              <a:buClr>
                <a:srgbClr val="7030A0"/>
              </a:buClr>
              <a:buFont typeface="+mj-lt"/>
              <a:buAutoNum type="alphaUcPeriod"/>
            </a:pP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BA856CB5-8FA9-2D60-F740-5A4C52DB6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269" y="267392"/>
            <a:ext cx="651783" cy="485776"/>
          </a:xfrm>
          <a:prstGeom prst="rect">
            <a:avLst/>
          </a:prstGeom>
        </p:spPr>
      </p:pic>
      <p:cxnSp>
        <p:nvCxnSpPr>
          <p:cNvPr id="7" name="Conector reto 25">
            <a:extLst>
              <a:ext uri="{FF2B5EF4-FFF2-40B4-BE49-F238E27FC236}">
                <a16:creationId xmlns:a16="http://schemas.microsoft.com/office/drawing/2014/main" id="{10844433-4E85-EDDA-5BBE-0334E018F2BE}"/>
              </a:ext>
            </a:extLst>
          </p:cNvPr>
          <p:cNvCxnSpPr>
            <a:cxnSpLocks/>
          </p:cNvCxnSpPr>
          <p:nvPr/>
        </p:nvCxnSpPr>
        <p:spPr>
          <a:xfrm>
            <a:off x="988992" y="1893839"/>
            <a:ext cx="7667898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25">
            <a:extLst>
              <a:ext uri="{FF2B5EF4-FFF2-40B4-BE49-F238E27FC236}">
                <a16:creationId xmlns:a16="http://schemas.microsoft.com/office/drawing/2014/main" id="{5A7C4A12-0651-C54B-9B42-B3C8D586662E}"/>
              </a:ext>
            </a:extLst>
          </p:cNvPr>
          <p:cNvCxnSpPr>
            <a:cxnSpLocks/>
          </p:cNvCxnSpPr>
          <p:nvPr/>
        </p:nvCxnSpPr>
        <p:spPr>
          <a:xfrm>
            <a:off x="988992" y="2876606"/>
            <a:ext cx="7667898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25">
            <a:extLst>
              <a:ext uri="{FF2B5EF4-FFF2-40B4-BE49-F238E27FC236}">
                <a16:creationId xmlns:a16="http://schemas.microsoft.com/office/drawing/2014/main" id="{8F473044-4654-5F73-B330-E50D887C245E}"/>
              </a:ext>
            </a:extLst>
          </p:cNvPr>
          <p:cNvCxnSpPr>
            <a:cxnSpLocks/>
          </p:cNvCxnSpPr>
          <p:nvPr/>
        </p:nvCxnSpPr>
        <p:spPr>
          <a:xfrm>
            <a:off x="988992" y="3833735"/>
            <a:ext cx="7667898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1592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C782729-F404-6C7D-0F38-5F1F77E9235C}"/>
              </a:ext>
            </a:extLst>
          </p:cNvPr>
          <p:cNvSpPr txBox="1"/>
          <p:nvPr/>
        </p:nvSpPr>
        <p:spPr>
          <a:xfrm>
            <a:off x="456450" y="1242493"/>
            <a:ext cx="8528148" cy="38318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A. </a:t>
            </a:r>
            <a:r>
              <a:rPr lang="pt-BR" sz="2000" dirty="0"/>
              <a:t>QUAL É O TÍTULO DESSA TABELA?</a:t>
            </a:r>
            <a:br>
              <a:rPr lang="pt-BR" sz="2000" dirty="0"/>
            </a:br>
            <a:r>
              <a:rPr lang="pt-BR" sz="2000" b="1" dirty="0"/>
              <a:t>LIVROS PARA EMPRÉSTIMO – 3º A.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endParaRPr lang="pt-BR" sz="2000" b="1" dirty="0"/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B. </a:t>
            </a:r>
            <a:r>
              <a:rPr lang="pt-BR" sz="2000" dirty="0"/>
              <a:t>QUAIS DADOS ESTÃO SENDO ORGANIZADOS NESSA TABELA?</a:t>
            </a:r>
            <a:br>
              <a:rPr lang="pt-BR" sz="2000" dirty="0"/>
            </a:br>
            <a:r>
              <a:rPr lang="pt-BR" sz="2000" b="1" dirty="0"/>
              <a:t>TÍTULOS DE LIVROS E QUANTIDADE. </a:t>
            </a:r>
          </a:p>
          <a:p>
            <a:pPr>
              <a:spcAft>
                <a:spcPts val="600"/>
              </a:spcAft>
              <a:buClr>
                <a:srgbClr val="7030A0"/>
              </a:buClr>
            </a:pPr>
            <a:endParaRPr lang="pt-BR" sz="2000" dirty="0"/>
          </a:p>
          <a:p>
            <a:pPr>
              <a:spcAft>
                <a:spcPts val="600"/>
              </a:spcAft>
              <a:buClr>
                <a:srgbClr val="7030A0"/>
              </a:buClr>
            </a:pPr>
            <a:r>
              <a:rPr lang="pt-BR" sz="2000" dirty="0">
                <a:solidFill>
                  <a:srgbClr val="7030A0"/>
                </a:solidFill>
              </a:rPr>
              <a:t>C. </a:t>
            </a:r>
            <a:r>
              <a:rPr lang="pt-BR" sz="2000" dirty="0"/>
              <a:t>QUANTOS TÍTULOS DE LIVROS ESTÃO NESSA PESQUISA? </a:t>
            </a:r>
            <a:br>
              <a:rPr lang="pt-BR" sz="2000" dirty="0"/>
            </a:br>
            <a:r>
              <a:rPr lang="pt-BR" sz="2000" b="1" dirty="0"/>
              <a:t>6 TÍTULOS.</a:t>
            </a:r>
          </a:p>
          <a:p>
            <a:pPr>
              <a:spcAft>
                <a:spcPts val="600"/>
              </a:spcAft>
            </a:pPr>
            <a:endParaRPr lang="pt-BR" sz="2000" dirty="0"/>
          </a:p>
          <a:p>
            <a:pPr marL="342900" indent="-342900">
              <a:spcAft>
                <a:spcPts val="600"/>
              </a:spcAft>
              <a:buAutoNum type="alphaLcParenR"/>
            </a:pPr>
            <a:endParaRPr lang="pt-BR" dirty="0"/>
          </a:p>
          <a:p>
            <a:pPr marL="342900" indent="-342900">
              <a:spcAft>
                <a:spcPts val="600"/>
              </a:spcAft>
              <a:buAutoNum type="alphaLcParenR"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4234246-83E5-EA83-76C4-19E564A2B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162" y="403308"/>
            <a:ext cx="424543" cy="478972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49B11318-6947-DEF2-5049-9AB740785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738" y="110935"/>
            <a:ext cx="2245186" cy="584745"/>
          </a:xfrm>
        </p:spPr>
        <p:txBody>
          <a:bodyPr/>
          <a:lstStyle/>
          <a:p>
            <a:r>
              <a:rPr lang="pt-BR" sz="2600" b="1" dirty="0"/>
              <a:t>CORREÇÃO</a:t>
            </a:r>
            <a:endParaRPr lang="pt-BR" sz="2600" dirty="0"/>
          </a:p>
        </p:txBody>
      </p:sp>
      <p:sp>
        <p:nvSpPr>
          <p:cNvPr id="3" name="Google Shape;119;p17">
            <a:extLst>
              <a:ext uri="{FF2B5EF4-FFF2-40B4-BE49-F238E27FC236}">
                <a16:creationId xmlns:a16="http://schemas.microsoft.com/office/drawing/2014/main" id="{4C9D5E81-9844-B332-C8B4-08D8843992C5}"/>
              </a:ext>
            </a:extLst>
          </p:cNvPr>
          <p:cNvSpPr txBox="1">
            <a:spLocks/>
          </p:cNvSpPr>
          <p:nvPr/>
        </p:nvSpPr>
        <p:spPr>
          <a:xfrm rot="897">
            <a:off x="7563521" y="4787401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5094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0E2EC29-8AB3-9D96-89CC-32BD9095D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550" y="1723390"/>
            <a:ext cx="8672429" cy="3420110"/>
          </a:xfrm>
        </p:spPr>
        <p:txBody>
          <a:bodyPr/>
          <a:lstStyle/>
          <a:p>
            <a:pPr marL="558800" indent="-457200">
              <a:buFont typeface="+mj-lt"/>
              <a:buAutoNum type="alphaUcPeriod"/>
            </a:pPr>
            <a:r>
              <a:rPr lang="pt-BR" dirty="0"/>
              <a:t>QUAIS LIVROS TÊM EM QUANTIDADE SUFICIENTE PARA QUE TODOS OS ESTUDANTES LEVEM OS MESMOS TÍTULOS PARA   CASA? ESCREVA SEUS TÍTULOS.</a:t>
            </a:r>
          </a:p>
          <a:p>
            <a:pPr marL="558800" indent="-457200">
              <a:buFont typeface="+mj-lt"/>
              <a:buAutoNum type="alphaUcPeriod"/>
            </a:pPr>
            <a:endParaRPr lang="pt-BR" dirty="0"/>
          </a:p>
          <a:p>
            <a:pPr marL="558800" indent="-457200">
              <a:buFont typeface="+mj-lt"/>
              <a:buAutoNum type="alphaUcPeriod"/>
            </a:pPr>
            <a:endParaRPr lang="pt-BR" dirty="0"/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latin typeface="Arial"/>
              </a:rPr>
              <a:t>QUAIS TÍTULOS NÃO TÊM A QUANTIDADE PARA SER EMPRESTADO PARA TODOS OS ESTUDANTES DESSA TURMA?</a:t>
            </a:r>
          </a:p>
          <a:p>
            <a:r>
              <a:rPr lang="pt-BR" dirty="0">
                <a:latin typeface="Arial"/>
              </a:rPr>
              <a:t>  </a:t>
            </a:r>
            <a:endParaRPr lang="pt-BR" dirty="0"/>
          </a:p>
          <a:p>
            <a:r>
              <a:rPr lang="pt-BR" dirty="0"/>
              <a:t>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A459F0C-BBFF-35AA-BB44-4FF36797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450" y="923201"/>
            <a:ext cx="8376000" cy="800189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BR" sz="2000" b="0" dirty="0">
                <a:latin typeface="Arial"/>
              </a:rPr>
              <a:t>A TURMA DA PROFESSORA ANDREIA TEM 28 ESTUDANTES. RESPONDA: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9A69875-B6EA-7972-861D-62F8D0B83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270" y="308609"/>
            <a:ext cx="651783" cy="485776"/>
          </a:xfrm>
          <a:prstGeom prst="rect">
            <a:avLst/>
          </a:prstGeom>
        </p:spPr>
      </p:pic>
      <p:cxnSp>
        <p:nvCxnSpPr>
          <p:cNvPr id="5" name="Conector reto 25">
            <a:extLst>
              <a:ext uri="{FF2B5EF4-FFF2-40B4-BE49-F238E27FC236}">
                <a16:creationId xmlns:a16="http://schemas.microsoft.com/office/drawing/2014/main" id="{480AE58F-44E6-89F0-26B0-4A1CB108F851}"/>
              </a:ext>
            </a:extLst>
          </p:cNvPr>
          <p:cNvCxnSpPr>
            <a:cxnSpLocks/>
          </p:cNvCxnSpPr>
          <p:nvPr/>
        </p:nvCxnSpPr>
        <p:spPr>
          <a:xfrm>
            <a:off x="1100204" y="3069835"/>
            <a:ext cx="764214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25">
            <a:extLst>
              <a:ext uri="{FF2B5EF4-FFF2-40B4-BE49-F238E27FC236}">
                <a16:creationId xmlns:a16="http://schemas.microsoft.com/office/drawing/2014/main" id="{194D5BCC-8D7A-22CC-FFA8-67A9064E360C}"/>
              </a:ext>
            </a:extLst>
          </p:cNvPr>
          <p:cNvCxnSpPr>
            <a:cxnSpLocks/>
          </p:cNvCxnSpPr>
          <p:nvPr/>
        </p:nvCxnSpPr>
        <p:spPr>
          <a:xfrm>
            <a:off x="1100204" y="4300429"/>
            <a:ext cx="7642144" cy="0"/>
          </a:xfrm>
          <a:prstGeom prst="line">
            <a:avLst/>
          </a:prstGeom>
          <a:ln w="12700">
            <a:solidFill>
              <a:schemeClr val="accent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Google Shape;119;p17">
            <a:extLst>
              <a:ext uri="{FF2B5EF4-FFF2-40B4-BE49-F238E27FC236}">
                <a16:creationId xmlns:a16="http://schemas.microsoft.com/office/drawing/2014/main" id="{1C2B6F18-5ED9-10F2-3177-F15E05398D89}"/>
              </a:ext>
            </a:extLst>
          </p:cNvPr>
          <p:cNvSpPr txBox="1">
            <a:spLocks/>
          </p:cNvSpPr>
          <p:nvPr/>
        </p:nvSpPr>
        <p:spPr>
          <a:xfrm rot="897">
            <a:off x="7596795" y="474583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0026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40E2EC29-8AB3-9D96-89CC-32BD9095D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7063" y="1918196"/>
            <a:ext cx="8673980" cy="3420110"/>
          </a:xfrm>
        </p:spPr>
        <p:txBody>
          <a:bodyPr/>
          <a:lstStyle/>
          <a:p>
            <a:pPr marL="558800" indent="-457200">
              <a:spcAft>
                <a:spcPts val="600"/>
              </a:spcAft>
              <a:buFont typeface="+mj-lt"/>
              <a:buAutoNum type="alphaUcPeriod"/>
            </a:pPr>
            <a:r>
              <a:rPr lang="pt-BR" dirty="0">
                <a:latin typeface="Arial"/>
              </a:rPr>
              <a:t>QUAIS LIVROS TÊM EM QUANTIDADE SUFICIENTE PARA QUE TODOS OS ESTUDANTES LEVEM OS MESMOS TÍTULOS PARA   CASA? ESCREVA SEUS TÍTULOS. </a:t>
            </a:r>
            <a:br>
              <a:rPr lang="pt-BR" dirty="0"/>
            </a:br>
            <a:r>
              <a:rPr lang="pt-BR" b="1" dirty="0">
                <a:latin typeface="Arial"/>
              </a:rPr>
              <a:t>CONTOS DA FLORESTA, MENINA BONITA DE LAÇO DE FITA, </a:t>
            </a:r>
            <a:br>
              <a:rPr lang="pt-BR" b="1" dirty="0"/>
            </a:br>
            <a:r>
              <a:rPr lang="pt-BR" b="1" dirty="0">
                <a:latin typeface="Arial"/>
              </a:rPr>
              <a:t>O COELHINHO QUE NÃO ERA DE PÁSCOA, O POVO KAMBEBA E A GOTA D’ÁGUA. </a:t>
            </a:r>
            <a:endParaRPr lang="pt-BR" dirty="0"/>
          </a:p>
          <a:p>
            <a:pPr marL="558800" indent="-457200">
              <a:buFont typeface="+mj-lt"/>
              <a:buAutoNum type="alphaUcPeriod"/>
            </a:pPr>
            <a:r>
              <a:rPr lang="pt-BR" dirty="0">
                <a:latin typeface="Arial"/>
              </a:rPr>
              <a:t>QUAIS TÍTULOS NÃO TÊM A QUANTIDADE PARA SER EMPRESTADO PARA TODOS OS ESTUDANTES DESSA TURMA? </a:t>
            </a:r>
            <a:r>
              <a:rPr lang="pt-BR" b="1" dirty="0">
                <a:latin typeface="Arial"/>
              </a:rPr>
              <a:t>A LENDA DO GIRASSOL E O ÁLBUM DE IRINA. </a:t>
            </a:r>
            <a:endParaRPr lang="pt-BR" b="1" dirty="0"/>
          </a:p>
          <a:p>
            <a:pPr marL="558800" indent="-457200">
              <a:buFont typeface="+mj-lt"/>
              <a:buAutoNum type="alphaUcPeriod"/>
            </a:pPr>
            <a:endParaRPr lang="pt-BR" dirty="0"/>
          </a:p>
          <a:p>
            <a:r>
              <a:rPr lang="pt-BR" dirty="0"/>
              <a:t>  </a:t>
            </a:r>
          </a:p>
          <a:p>
            <a:r>
              <a:rPr lang="pt-BR" dirty="0"/>
              <a:t>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A459F0C-BBFF-35AA-BB44-4FF367979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53" y="1203465"/>
            <a:ext cx="8376000" cy="800189"/>
          </a:xfrm>
        </p:spPr>
        <p:txBody>
          <a:bodyPr/>
          <a:lstStyle/>
          <a:p>
            <a:pPr marL="457200" indent="-457200">
              <a:buClr>
                <a:srgbClr val="7030A0"/>
              </a:buClr>
              <a:buSzPct val="100000"/>
              <a:buFont typeface="+mj-lt"/>
              <a:buAutoNum type="arabicPeriod" startAt="2"/>
            </a:pPr>
            <a:r>
              <a:rPr lang="pt-BR" sz="2000" b="0" dirty="0">
                <a:latin typeface="Arial"/>
              </a:rPr>
              <a:t>A TURMA DA PROFESSORA ANDREIA TEM 28 ESTUDANTES. RESPONDA: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E9A5DA2-2231-0E0F-F591-A6BFAA9CC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093" y="274243"/>
            <a:ext cx="424543" cy="478972"/>
          </a:xfrm>
          <a:prstGeom prst="rect">
            <a:avLst/>
          </a:prstGeom>
        </p:spPr>
      </p:pic>
      <p:sp>
        <p:nvSpPr>
          <p:cNvPr id="8" name="Título 5">
            <a:extLst>
              <a:ext uri="{FF2B5EF4-FFF2-40B4-BE49-F238E27FC236}">
                <a16:creationId xmlns:a16="http://schemas.microsoft.com/office/drawing/2014/main" id="{969A1B22-4C54-933F-02E5-C9E913C3CC58}"/>
              </a:ext>
            </a:extLst>
          </p:cNvPr>
          <p:cNvSpPr txBox="1">
            <a:spLocks/>
          </p:cNvSpPr>
          <p:nvPr/>
        </p:nvSpPr>
        <p:spPr>
          <a:xfrm>
            <a:off x="1886239" y="147665"/>
            <a:ext cx="232000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1" i="0" u="none" strike="noStrike" cap="none" baseline="0">
                <a:solidFill>
                  <a:schemeClr val="dk1"/>
                </a:solidFill>
                <a:latin typeface="Arial" panose="020B0604020202020204" pitchFamily="34" charset="0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pt-BR" sz="2600" dirty="0"/>
              <a:t>CORREÇÃO</a:t>
            </a:r>
          </a:p>
        </p:txBody>
      </p:sp>
      <p:sp>
        <p:nvSpPr>
          <p:cNvPr id="4" name="Google Shape;119;p17">
            <a:extLst>
              <a:ext uri="{FF2B5EF4-FFF2-40B4-BE49-F238E27FC236}">
                <a16:creationId xmlns:a16="http://schemas.microsoft.com/office/drawing/2014/main" id="{F50D9C1A-730F-ACFE-0DC6-A6C7E1D2534B}"/>
              </a:ext>
            </a:extLst>
          </p:cNvPr>
          <p:cNvSpPr txBox="1">
            <a:spLocks/>
          </p:cNvSpPr>
          <p:nvPr/>
        </p:nvSpPr>
        <p:spPr>
          <a:xfrm rot="897">
            <a:off x="7537451" y="4745837"/>
            <a:ext cx="1387137" cy="3609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62000" tIns="72000" rIns="91425" bIns="72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SzPts val="1100"/>
              <a:buFont typeface="Lato"/>
              <a:buNone/>
            </a:pPr>
            <a:r>
              <a:rPr lang="pt-BR" sz="1400" b="1" dirty="0">
                <a:solidFill>
                  <a:srgbClr val="666666"/>
                </a:solidFill>
                <a:latin typeface="+mj-lt"/>
              </a:rPr>
              <a:t>CONTINUA...</a:t>
            </a:r>
            <a:endParaRPr lang="pt-BR" sz="12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27571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5" ma:contentTypeDescription="Crie um novo documento." ma:contentTypeScope="" ma:versionID="8be0c53f8159811f2ebfb5b8c4e5c077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5a24e8a8d305135857aa5cc5cf0c6ecb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A75575FF-68EC-434D-AB94-9A3949939E0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C4BF09-51BA-4FDB-88FC-62DA6F1D6F14}"/>
</file>

<file path=customXml/itemProps3.xml><?xml version="1.0" encoding="utf-8"?>
<ds:datastoreItem xmlns:ds="http://schemas.openxmlformats.org/officeDocument/2006/customXml" ds:itemID="{3A388AC4-068D-4B39-939B-1BE674489F3B}">
  <ds:schemaRefs>
    <ds:schemaRef ds:uri="daee7dba-315e-4e15-9bf0-9209d8ae9fd2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107e5d7-11fb-4fc5-a87e-036300f47142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3928</TotalTime>
  <Words>1997</Words>
  <Application>Microsoft Office PowerPoint</Application>
  <PresentationFormat>Apresentação na tela (16:9)</PresentationFormat>
  <Paragraphs>340</Paragraphs>
  <Slides>24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Lato</vt:lpstr>
      <vt:lpstr>Grandstander SemiBold</vt:lpstr>
      <vt:lpstr>Aptos</vt:lpstr>
      <vt:lpstr>Grandstander</vt:lpstr>
      <vt:lpstr>Aptos Narrow</vt:lpstr>
      <vt:lpstr>Grandstander Medium</vt:lpstr>
      <vt:lpstr>Arial</vt:lpstr>
      <vt:lpstr>Simple Light</vt:lpstr>
      <vt:lpstr>Apresentação do PowerPoint</vt:lpstr>
      <vt:lpstr>Apresentação do PowerPoint</vt:lpstr>
      <vt:lpstr>       CONVERSE COM A TURMA</vt:lpstr>
      <vt:lpstr>VAMOS CONSTRUIR UMA TABELA? VEJA O NOME E A QUANTIDADE DE LIVROS QUE FORAM LIDOS ESTE ANO TURMAS DE 2º ANOS. </vt:lpstr>
      <vt:lpstr>Apresentação do PowerPoint</vt:lpstr>
      <vt:lpstr>Apresentação do PowerPoint</vt:lpstr>
      <vt:lpstr>CORREÇÃO</vt:lpstr>
      <vt:lpstr>A TURMA DA PROFESSORA ANDREIA TEM 28 ESTUDANTES. RESPONDA:</vt:lpstr>
      <vt:lpstr>A TURMA DA PROFESSORA ANDREIA TEM 28 ESTUDANTES. RESPONDA:</vt:lpstr>
      <vt:lpstr>Apresentação do PowerPoint</vt:lpstr>
      <vt:lpstr>CORREÇÃO</vt:lpstr>
      <vt:lpstr>A PROFESSORA ALINE DO 5º A  FEZ UMA PESQUISA SOBRE A PREFERÊNCIA DE ALGUNS ESPORTES COM SUA TURMA. CADA ESTUDANTE PÔDE ESCOLHER UM ESPORTE. </vt:lpstr>
      <vt:lpstr>Apresentação do PowerPoint</vt:lpstr>
      <vt:lpstr>Apresentação do PowerPoint</vt:lpstr>
      <vt:lpstr>CORREÇÃO</vt:lpstr>
      <vt:lpstr>Apresentação do PowerPoint</vt:lpstr>
      <vt:lpstr>CORREÇÃO</vt:lpstr>
      <vt:lpstr>Apresentação do PowerPoint</vt:lpstr>
      <vt:lpstr>    GRÁFICO DE BARRAS COM OS DADOS DA PESQUISA? </vt:lpstr>
      <vt:lpstr>CORREÇÃO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Sandra</dc:creator>
  <cp:keywords/>
  <dc:description/>
  <cp:lastModifiedBy>Viviane Da Costa Batista Pereira</cp:lastModifiedBy>
  <cp:revision>63</cp:revision>
  <dcterms:modified xsi:type="dcterms:W3CDTF">2024-11-25T13:45:10Z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</Properties>
</file>