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4"/>
  </p:sldMasterIdLst>
  <p:notesMasterIdLst>
    <p:notesMasterId r:id="rId32"/>
  </p:notesMasterIdLst>
  <p:sldIdLst>
    <p:sldId id="256" r:id="rId5"/>
    <p:sldId id="257" r:id="rId6"/>
    <p:sldId id="289" r:id="rId7"/>
    <p:sldId id="259" r:id="rId8"/>
    <p:sldId id="296" r:id="rId9"/>
    <p:sldId id="295" r:id="rId10"/>
    <p:sldId id="274" r:id="rId11"/>
    <p:sldId id="298" r:id="rId12"/>
    <p:sldId id="262" r:id="rId13"/>
    <p:sldId id="282" r:id="rId14"/>
    <p:sldId id="275" r:id="rId15"/>
    <p:sldId id="283" r:id="rId16"/>
    <p:sldId id="277" r:id="rId17"/>
    <p:sldId id="291" r:id="rId18"/>
    <p:sldId id="278" r:id="rId19"/>
    <p:sldId id="299" r:id="rId20"/>
    <p:sldId id="300" r:id="rId21"/>
    <p:sldId id="292" r:id="rId22"/>
    <p:sldId id="279" r:id="rId23"/>
    <p:sldId id="301" r:id="rId24"/>
    <p:sldId id="280" r:id="rId25"/>
    <p:sldId id="302" r:id="rId26"/>
    <p:sldId id="263" r:id="rId27"/>
    <p:sldId id="265" r:id="rId28"/>
    <p:sldId id="266" r:id="rId29"/>
    <p:sldId id="297" r:id="rId30"/>
    <p:sldId id="268" r:id="rId31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  <p:ext uri="{2D200454-40CA-4A62-9FC3-DE9A4176ACB9}">
      <p15:notesGuideLst xmlns:p15="http://schemas.microsoft.com/office/powerpoint/2012/main"/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50" roundtripDataSignature="AMtx7mik8+S/cBXA7ijFpoP+JAVP54KW0A==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5860932E-8636-3A8F-06B4-76DC19701E70}" name="Luis Barbosa" initials="LB" userId="S::luis.barbosa@deak.com.br::c364343a-065b-4102-86e7-400c32fccb40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3F5E8"/>
    <a:srgbClr val="A7EBD1"/>
    <a:srgbClr val="54D8A6"/>
    <a:srgbClr val="38F477"/>
    <a:srgbClr val="6EC87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B746177-42E3-476B-A1B0-7BD559F6645E}" v="3" dt="2024-11-22T14:37:55.178"/>
  </p1510:revLst>
</p1510:revInfo>
</file>

<file path=ppt/tableStyles.xml><?xml version="1.0" encoding="utf-8"?>
<a:tblStyleLst xmlns:a="http://schemas.openxmlformats.org/drawingml/2006/main" def="{7E2706EA-6F46-4A0D-B81F-455CEC2F9B11}">
  <a:tblStyle styleId="{7E2706EA-6F46-4A0D-B81F-455CEC2F9B11}" styleName="Table_0">
    <a:wholeTbl>
      <a:tcTxStyle b="off" i="off">
        <a:font>
          <a:latin typeface="Arial"/>
          <a:ea typeface="Arial"/>
          <a:cs typeface="Arial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BEEEF"/>
          </a:solidFill>
        </a:fill>
      </a:tcStyle>
    </a:wholeTbl>
    <a:band1H>
      <a:tcTxStyle/>
      <a:tcStyle>
        <a:tcBdr/>
        <a:fill>
          <a:solidFill>
            <a:srgbClr val="D5DBDE"/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rgbClr val="D5DBDE"/>
          </a:solidFill>
        </a:fill>
      </a:tcStyle>
    </a:band1V>
    <a:band2V>
      <a:tcTxStyle/>
      <a:tcStyle>
        <a:tcBdr/>
      </a:tcStyle>
    </a:band2V>
    <a:lastCol>
      <a:tcTxStyle b="on" i="off">
        <a:font>
          <a:latin typeface="Arial"/>
          <a:ea typeface="Arial"/>
          <a:cs typeface="Arial"/>
        </a:font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 i="off">
        <a:font>
          <a:latin typeface="Arial"/>
          <a:ea typeface="Arial"/>
          <a:cs typeface="Arial"/>
        </a:font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3"/>
          </a:solidFill>
        </a:fill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3"/>
          </a:solidFill>
        </a:fill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5940675A-B579-460E-94D1-54222C63F5DA}" styleName="Nenhum Estilo, Grade de Tabe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F5AB1C69-6EDB-4FF4-983F-18BD219EF322}" styleName="Estilo Médio 2 - Ênfase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957" autoAdjust="0"/>
    <p:restoredTop sz="81990" autoAdjust="0"/>
  </p:normalViewPr>
  <p:slideViewPr>
    <p:cSldViewPr snapToGrid="0">
      <p:cViewPr varScale="1">
        <p:scale>
          <a:sx n="115" d="100"/>
          <a:sy n="115" d="100"/>
        </p:scale>
        <p:origin x="1650" y="9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6" d="100"/>
          <a:sy n="86" d="100"/>
        </p:scale>
        <p:origin x="3786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51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50" Type="http://customschemas.google.com/relationships/presentationmetadata" Target="metadata"/><Relationship Id="rId55" Type="http://schemas.microsoft.com/office/2016/11/relationships/changesInfo" Target="changesInfos/changesInfo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54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notesMaster" Target="notesMasters/notesMaster1.xml"/><Relationship Id="rId53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57" Type="http://schemas.microsoft.com/office/2018/10/relationships/authors" Target="author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52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56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Viviane Da Costa Batista Pereira" userId="b305db61-b707-4b19-b05e-6db442671656" providerId="ADAL" clId="{EB746177-42E3-476B-A1B0-7BD559F6645E}"/>
    <pc:docChg chg="custSel modSld">
      <pc:chgData name="Viviane Da Costa Batista Pereira" userId="b305db61-b707-4b19-b05e-6db442671656" providerId="ADAL" clId="{EB746177-42E3-476B-A1B0-7BD559F6645E}" dt="2024-11-22T14:38:19.136" v="306" actId="1076"/>
      <pc:docMkLst>
        <pc:docMk/>
      </pc:docMkLst>
      <pc:sldChg chg="modNotesTx">
        <pc:chgData name="Viviane Da Costa Batista Pereira" userId="b305db61-b707-4b19-b05e-6db442671656" providerId="ADAL" clId="{EB746177-42E3-476B-A1B0-7BD559F6645E}" dt="2024-11-22T14:36:48.577" v="290" actId="6549"/>
        <pc:sldMkLst>
          <pc:docMk/>
          <pc:sldMk cId="0" sldId="262"/>
        </pc:sldMkLst>
      </pc:sldChg>
      <pc:sldChg chg="modNotesTx">
        <pc:chgData name="Viviane Da Costa Batista Pereira" userId="b305db61-b707-4b19-b05e-6db442671656" providerId="ADAL" clId="{EB746177-42E3-476B-A1B0-7BD559F6645E}" dt="2024-11-22T14:36:14.418" v="288" actId="6549"/>
        <pc:sldMkLst>
          <pc:docMk/>
          <pc:sldMk cId="798367498" sldId="274"/>
        </pc:sldMkLst>
      </pc:sldChg>
      <pc:sldChg chg="modSp mod">
        <pc:chgData name="Viviane Da Costa Batista Pereira" userId="b305db61-b707-4b19-b05e-6db442671656" providerId="ADAL" clId="{EB746177-42E3-476B-A1B0-7BD559F6645E}" dt="2024-11-22T14:37:03.638" v="291" actId="1076"/>
        <pc:sldMkLst>
          <pc:docMk/>
          <pc:sldMk cId="4011343946" sldId="275"/>
        </pc:sldMkLst>
        <pc:picChg chg="mod">
          <ac:chgData name="Viviane Da Costa Batista Pereira" userId="b305db61-b707-4b19-b05e-6db442671656" providerId="ADAL" clId="{EB746177-42E3-476B-A1B0-7BD559F6645E}" dt="2024-11-22T14:37:03.638" v="291" actId="1076"/>
          <ac:picMkLst>
            <pc:docMk/>
            <pc:sldMk cId="4011343946" sldId="275"/>
            <ac:picMk id="6" creationId="{918337A1-CB72-B39B-020B-CAD19CEC5F13}"/>
          </ac:picMkLst>
        </pc:picChg>
      </pc:sldChg>
      <pc:sldChg chg="addSp modSp mod">
        <pc:chgData name="Viviane Da Costa Batista Pereira" userId="b305db61-b707-4b19-b05e-6db442671656" providerId="ADAL" clId="{EB746177-42E3-476B-A1B0-7BD559F6645E}" dt="2024-11-22T14:38:19.136" v="306" actId="1076"/>
        <pc:sldMkLst>
          <pc:docMk/>
          <pc:sldMk cId="4167509191" sldId="277"/>
        </pc:sldMkLst>
        <pc:spChg chg="add mod">
          <ac:chgData name="Viviane Da Costa Batista Pereira" userId="b305db61-b707-4b19-b05e-6db442671656" providerId="ADAL" clId="{EB746177-42E3-476B-A1B0-7BD559F6645E}" dt="2024-11-22T14:38:09.428" v="303" actId="1076"/>
          <ac:spMkLst>
            <pc:docMk/>
            <pc:sldMk cId="4167509191" sldId="277"/>
            <ac:spMk id="7" creationId="{CD86EBC2-925A-DC6C-18F9-85CDFA31CD0B}"/>
          </ac:spMkLst>
        </pc:spChg>
        <pc:spChg chg="add mod">
          <ac:chgData name="Viviane Da Costa Batista Pereira" userId="b305db61-b707-4b19-b05e-6db442671656" providerId="ADAL" clId="{EB746177-42E3-476B-A1B0-7BD559F6645E}" dt="2024-11-22T14:38:12.839" v="304" actId="1076"/>
          <ac:spMkLst>
            <pc:docMk/>
            <pc:sldMk cId="4167509191" sldId="277"/>
            <ac:spMk id="10" creationId="{C9496B0A-B4F5-83C1-FD53-48B74DA37D0B}"/>
          </ac:spMkLst>
        </pc:spChg>
        <pc:spChg chg="add mod">
          <ac:chgData name="Viviane Da Costa Batista Pereira" userId="b305db61-b707-4b19-b05e-6db442671656" providerId="ADAL" clId="{EB746177-42E3-476B-A1B0-7BD559F6645E}" dt="2024-11-22T14:38:15.807" v="305" actId="1076"/>
          <ac:spMkLst>
            <pc:docMk/>
            <pc:sldMk cId="4167509191" sldId="277"/>
            <ac:spMk id="11" creationId="{2289A177-C7A0-5309-AB89-807F7E99ACAF}"/>
          </ac:spMkLst>
        </pc:spChg>
        <pc:spChg chg="mod">
          <ac:chgData name="Viviane Da Costa Batista Pereira" userId="b305db61-b707-4b19-b05e-6db442671656" providerId="ADAL" clId="{EB746177-42E3-476B-A1B0-7BD559F6645E}" dt="2024-11-22T14:38:19.136" v="306" actId="1076"/>
          <ac:spMkLst>
            <pc:docMk/>
            <pc:sldMk cId="4167509191" sldId="277"/>
            <ac:spMk id="15" creationId="{52B34FFA-9883-A245-0D71-12DE1F4D09FE}"/>
          </ac:spMkLst>
        </pc:spChg>
      </pc:sldChg>
      <pc:sldChg chg="modSp mod">
        <pc:chgData name="Viviane Da Costa Batista Pereira" userId="b305db61-b707-4b19-b05e-6db442671656" providerId="ADAL" clId="{EB746177-42E3-476B-A1B0-7BD559F6645E}" dt="2024-11-22T14:37:10.849" v="292" actId="1076"/>
        <pc:sldMkLst>
          <pc:docMk/>
          <pc:sldMk cId="1292107763" sldId="283"/>
        </pc:sldMkLst>
        <pc:picChg chg="mod">
          <ac:chgData name="Viviane Da Costa Batista Pereira" userId="b305db61-b707-4b19-b05e-6db442671656" providerId="ADAL" clId="{EB746177-42E3-476B-A1B0-7BD559F6645E}" dt="2024-11-22T14:37:10.849" v="292" actId="1076"/>
          <ac:picMkLst>
            <pc:docMk/>
            <pc:sldMk cId="1292107763" sldId="283"/>
            <ac:picMk id="5" creationId="{14B6E6A4-539B-654D-7406-F1CCDA743E81}"/>
          </ac:picMkLst>
        </pc:picChg>
      </pc:sldChg>
      <pc:sldChg chg="modNotesTx">
        <pc:chgData name="Viviane Da Costa Batista Pereira" userId="b305db61-b707-4b19-b05e-6db442671656" providerId="ADAL" clId="{EB746177-42E3-476B-A1B0-7BD559F6645E}" dt="2024-11-22T14:35:20.390" v="146" actId="20577"/>
        <pc:sldMkLst>
          <pc:docMk/>
          <pc:sldMk cId="1605972141" sldId="289"/>
        </pc:sldMkLst>
      </pc:sldChg>
      <pc:sldChg chg="modSp mod">
        <pc:chgData name="Viviane Da Costa Batista Pereira" userId="b305db61-b707-4b19-b05e-6db442671656" providerId="ADAL" clId="{EB746177-42E3-476B-A1B0-7BD559F6645E}" dt="2024-11-22T14:33:48.661" v="3" actId="208"/>
        <pc:sldMkLst>
          <pc:docMk/>
          <pc:sldMk cId="1549234483" sldId="296"/>
        </pc:sldMkLst>
        <pc:spChg chg="mod">
          <ac:chgData name="Viviane Da Costa Batista Pereira" userId="b305db61-b707-4b19-b05e-6db442671656" providerId="ADAL" clId="{EB746177-42E3-476B-A1B0-7BD559F6645E}" dt="2024-11-22T14:33:42.122" v="2" actId="12"/>
          <ac:spMkLst>
            <pc:docMk/>
            <pc:sldMk cId="1549234483" sldId="296"/>
            <ac:spMk id="6" creationId="{A3A803DA-AF4D-90CC-ED82-CA1C5DEAEBE3}"/>
          </ac:spMkLst>
        </pc:spChg>
        <pc:spChg chg="mod">
          <ac:chgData name="Viviane Da Costa Batista Pereira" userId="b305db61-b707-4b19-b05e-6db442671656" providerId="ADAL" clId="{EB746177-42E3-476B-A1B0-7BD559F6645E}" dt="2024-11-22T14:33:48.661" v="3" actId="208"/>
          <ac:spMkLst>
            <pc:docMk/>
            <pc:sldMk cId="1549234483" sldId="296"/>
            <ac:spMk id="14" creationId="{1BAFC184-156C-1F45-6EC4-D8C7D5C2BDF3}"/>
          </ac:spMkLst>
        </pc:spChg>
      </pc:sldChg>
      <pc:sldChg chg="modNotesTx">
        <pc:chgData name="Viviane Da Costa Batista Pereira" userId="b305db61-b707-4b19-b05e-6db442671656" providerId="ADAL" clId="{EB746177-42E3-476B-A1B0-7BD559F6645E}" dt="2024-11-22T14:36:41.622" v="289" actId="6549"/>
        <pc:sldMkLst>
          <pc:docMk/>
          <pc:sldMk cId="715959286" sldId="298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53681939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8" name="Google Shape;98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46540192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55" name="Google Shape;155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64670271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04710416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55802109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25191672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16561903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65806484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67480821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42536717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50276729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r>
              <a:rPr lang="pt-BR" dirty="0"/>
              <a:t>Caro professor, </a:t>
            </a:r>
          </a:p>
          <a:p>
            <a:pPr marL="158750" indent="0">
              <a:buNone/>
            </a:pPr>
            <a:r>
              <a:rPr lang="pt-BR" dirty="0"/>
              <a:t>Discuta com os estudantes a função dos números que aparecem no convite. Eles estão relacionados com a medida de tempo data/hora. </a:t>
            </a:r>
          </a:p>
        </p:txBody>
      </p:sp>
    </p:spTree>
    <p:extLst>
      <p:ext uri="{BB962C8B-B14F-4D97-AF65-F5344CB8AC3E}">
        <p14:creationId xmlns:p14="http://schemas.microsoft.com/office/powerpoint/2010/main" val="377118973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g29c03e3d857_0_2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8" name="Google Shape;108;g29c03e3d857_0_2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93980" indent="0" algn="just" eaLnBrk="0" hangingPunct="0">
              <a:lnSpc>
                <a:spcPct val="108000"/>
              </a:lnSpc>
              <a:spcBef>
                <a:spcPts val="260"/>
              </a:spcBef>
              <a:spcAft>
                <a:spcPts val="0"/>
              </a:spcAft>
              <a:buNone/>
            </a:pPr>
            <a:r>
              <a:rPr lang="pt-BR" sz="1100" dirty="0">
                <a:effectLst/>
                <a:latin typeface="+mn-lt"/>
                <a:ea typeface="Times New Roman" panose="02020603050405020304" pitchFamily="18" charset="0"/>
              </a:rPr>
              <a:t>(EF01MA01) Utilizar números naturais como indicador de quantidade ou de ordem em diferentes situações cotidianas e reconhecer situações em que os números não indicam contagem nem ordem, mas sim código de identificação.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66765606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r>
              <a:rPr lang="pt-BR" dirty="0"/>
              <a:t>Caro professor, </a:t>
            </a:r>
          </a:p>
          <a:p>
            <a:pPr marL="158750" indent="0">
              <a:buNone/>
            </a:pPr>
            <a:r>
              <a:rPr lang="pt-BR" dirty="0"/>
              <a:t>Discuta com os estudantes a função dos números que aparecem no convite. Eles estão relacionados com a medida de tempo data/hora. </a:t>
            </a:r>
          </a:p>
        </p:txBody>
      </p:sp>
    </p:spTree>
    <p:extLst>
      <p:ext uri="{BB962C8B-B14F-4D97-AF65-F5344CB8AC3E}">
        <p14:creationId xmlns:p14="http://schemas.microsoft.com/office/powerpoint/2010/main" val="239406800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62770168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71483058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g29c03e3d857_0_2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2" name="Google Shape;162;g29c03e3d857_0_2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76664469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79" name="Google Shape;179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95523672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84" name="Google Shape;184;p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296070995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84" name="Google Shape;184;p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707004323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99" name="Google Shape;199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13858144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r>
              <a:rPr lang="pt-BR" dirty="0"/>
              <a:t>Caro professor, </a:t>
            </a:r>
          </a:p>
          <a:p>
            <a:pPr marL="158750" indent="0">
              <a:buNone/>
            </a:pPr>
            <a:r>
              <a:rPr lang="pt-BR" dirty="0"/>
              <a:t>Inicie a aula retomando o uso dos números no nosso cotidiano. Ouça seus estudantes e, depois, peça a eles que comentem as questões. Use a animação do slide para direcionar a discussão com a turma.</a:t>
            </a:r>
          </a:p>
        </p:txBody>
      </p:sp>
    </p:spTree>
    <p:extLst>
      <p:ext uri="{BB962C8B-B14F-4D97-AF65-F5344CB8AC3E}">
        <p14:creationId xmlns:p14="http://schemas.microsoft.com/office/powerpoint/2010/main" val="338852084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 eaLnBrk="0" hangingPunct="0">
              <a:lnSpc>
                <a:spcPct val="108000"/>
              </a:lnSpc>
              <a:spcBef>
                <a:spcPts val="135"/>
              </a:spcBef>
              <a:spcAft>
                <a:spcPts val="0"/>
              </a:spcAft>
              <a:buNone/>
            </a:pPr>
            <a:r>
              <a:rPr lang="pt-BR" sz="110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Caro professor, </a:t>
            </a:r>
          </a:p>
          <a:p>
            <a:pPr marL="0" indent="0" eaLnBrk="0" hangingPunct="0">
              <a:lnSpc>
                <a:spcPct val="108000"/>
              </a:lnSpc>
              <a:spcBef>
                <a:spcPts val="135"/>
              </a:spcBef>
              <a:spcAft>
                <a:spcPts val="0"/>
              </a:spcAft>
              <a:buNone/>
            </a:pPr>
            <a:r>
              <a:rPr lang="pt-BR" sz="110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Convide cinco crianças para irem à frente da sala. Peça a elas que formem uma fila aleatoriamente. Pergunte à turma:</a:t>
            </a:r>
            <a:endParaRPr lang="pt-BR" sz="1100" dirty="0">
              <a:effectLst/>
              <a:latin typeface="+mn-lt"/>
              <a:ea typeface="Times New Roman" panose="02020603050405020304" pitchFamily="18" charset="0"/>
            </a:endParaRPr>
          </a:p>
          <a:p>
            <a:pPr marL="0" lvl="0" indent="0" eaLnBrk="0" hangingPunct="0">
              <a:spcBef>
                <a:spcPts val="5"/>
              </a:spcBef>
              <a:buClr>
                <a:srgbClr val="231F20"/>
              </a:buClr>
              <a:buSzPts val="1200"/>
              <a:buFont typeface="Wingdings" panose="05000000000000000000" pitchFamily="2" charset="2"/>
              <a:buNone/>
              <a:tabLst>
                <a:tab pos="226695" algn="l"/>
              </a:tabLst>
            </a:pPr>
            <a:r>
              <a:rPr lang="pt-BR" sz="1100" i="1" spc="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Quem</a:t>
            </a:r>
            <a:r>
              <a:rPr lang="pt-BR" sz="1100" i="1" spc="-1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 </a:t>
            </a:r>
            <a:r>
              <a:rPr lang="pt-BR" sz="1100" i="1" spc="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é a</a:t>
            </a:r>
            <a:r>
              <a:rPr lang="pt-BR" sz="1100" i="1" spc="-1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 </a:t>
            </a:r>
            <a:r>
              <a:rPr lang="pt-BR" sz="1100" i="1" spc="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1</a:t>
            </a:r>
            <a:r>
              <a:rPr lang="pt-BR" sz="1100" i="1" u="sng" spc="0" baseline="3000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a</a:t>
            </a:r>
            <a:r>
              <a:rPr lang="pt-BR" sz="1100" i="1" spc="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 criança</a:t>
            </a:r>
            <a:r>
              <a:rPr lang="pt-BR" sz="1100" i="1" spc="-1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 </a:t>
            </a:r>
            <a:r>
              <a:rPr lang="pt-BR" sz="1100" i="1" spc="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da</a:t>
            </a:r>
            <a:r>
              <a:rPr lang="pt-BR" sz="1100" i="1" spc="-5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 </a:t>
            </a:r>
            <a:r>
              <a:rPr lang="pt-BR" sz="1100" i="1" spc="-1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fila?</a:t>
            </a:r>
            <a:endParaRPr lang="pt-BR" sz="1100" spc="0" dirty="0">
              <a:effectLst/>
              <a:latin typeface="+mn-lt"/>
              <a:ea typeface="Times New Roman" panose="02020603050405020304" pitchFamily="18" charset="0"/>
              <a:cs typeface="Wingdings" panose="05000000000000000000" pitchFamily="2" charset="2"/>
            </a:endParaRPr>
          </a:p>
          <a:p>
            <a:pPr marL="0" lvl="0" indent="0" eaLnBrk="0" hangingPunct="0">
              <a:spcBef>
                <a:spcPts val="140"/>
              </a:spcBef>
              <a:buClr>
                <a:srgbClr val="231F20"/>
              </a:buClr>
              <a:buSzPts val="1200"/>
              <a:buFont typeface="Wingdings" panose="05000000000000000000" pitchFamily="2" charset="2"/>
              <a:buNone/>
              <a:tabLst>
                <a:tab pos="226695" algn="l"/>
              </a:tabLst>
            </a:pPr>
            <a:r>
              <a:rPr lang="pt-BR" sz="1100" i="1" spc="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Quem</a:t>
            </a:r>
            <a:r>
              <a:rPr lang="pt-BR" sz="1100" i="1" spc="-2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 </a:t>
            </a:r>
            <a:r>
              <a:rPr lang="pt-BR" sz="1100" i="1" spc="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está</a:t>
            </a:r>
            <a:r>
              <a:rPr lang="pt-BR" sz="1100" i="1" spc="-15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 </a:t>
            </a:r>
            <a:r>
              <a:rPr lang="pt-BR" sz="1100" i="1" spc="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na</a:t>
            </a:r>
            <a:r>
              <a:rPr lang="pt-BR" sz="1100" i="1" spc="-15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 </a:t>
            </a:r>
            <a:r>
              <a:rPr lang="pt-BR" sz="1100" i="1" spc="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3</a:t>
            </a:r>
            <a:r>
              <a:rPr lang="pt-BR" sz="1100" i="1" u="sng" spc="0" baseline="3000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a</a:t>
            </a:r>
            <a:r>
              <a:rPr lang="pt-BR" sz="1100" i="1" spc="-1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 </a:t>
            </a:r>
            <a:r>
              <a:rPr lang="pt-BR" sz="1100" i="1" spc="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posição</a:t>
            </a:r>
            <a:r>
              <a:rPr lang="pt-BR" sz="1100" i="1" spc="-15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 </a:t>
            </a:r>
            <a:r>
              <a:rPr lang="pt-BR" sz="1100" i="1" spc="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na</a:t>
            </a:r>
            <a:r>
              <a:rPr lang="pt-BR" sz="1100" i="1" spc="-15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 </a:t>
            </a:r>
            <a:r>
              <a:rPr lang="pt-BR" sz="1100" i="1" spc="-1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fila?</a:t>
            </a:r>
            <a:endParaRPr lang="pt-BR" sz="1100" spc="0" dirty="0">
              <a:effectLst/>
              <a:latin typeface="+mn-lt"/>
              <a:ea typeface="Times New Roman" panose="02020603050405020304" pitchFamily="18" charset="0"/>
              <a:cs typeface="Wingdings" panose="05000000000000000000" pitchFamily="2" charset="2"/>
            </a:endParaRPr>
          </a:p>
          <a:p>
            <a:pPr marL="0" lvl="0" indent="0" eaLnBrk="0" hangingPunct="0">
              <a:spcBef>
                <a:spcPts val="135"/>
              </a:spcBef>
              <a:buClr>
                <a:srgbClr val="231F20"/>
              </a:buClr>
              <a:buSzPts val="1200"/>
              <a:buFont typeface="Wingdings" panose="05000000000000000000" pitchFamily="2" charset="2"/>
              <a:buNone/>
              <a:tabLst>
                <a:tab pos="226695" algn="l"/>
              </a:tabLst>
            </a:pPr>
            <a:r>
              <a:rPr lang="pt-BR" sz="1100" i="1" spc="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E</a:t>
            </a:r>
            <a:r>
              <a:rPr lang="pt-BR" sz="1100" i="1" spc="-2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 </a:t>
            </a:r>
            <a:r>
              <a:rPr lang="pt-BR" sz="1100" i="1" spc="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o</a:t>
            </a:r>
            <a:r>
              <a:rPr lang="pt-BR" sz="1100" i="1" spc="-15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 </a:t>
            </a:r>
            <a:r>
              <a:rPr lang="pt-BR" sz="1100" i="1" spc="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último</a:t>
            </a:r>
            <a:r>
              <a:rPr lang="pt-BR" sz="1100" i="1" spc="-15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 </a:t>
            </a:r>
            <a:r>
              <a:rPr lang="pt-BR" sz="1100" i="1" spc="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colega,</a:t>
            </a:r>
            <a:r>
              <a:rPr lang="pt-BR" sz="1100" i="1" spc="-1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 </a:t>
            </a:r>
            <a:r>
              <a:rPr lang="pt-BR" sz="1100" i="1" spc="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qual</a:t>
            </a:r>
            <a:r>
              <a:rPr lang="pt-BR" sz="1100" i="1" spc="-15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 </a:t>
            </a:r>
            <a:r>
              <a:rPr lang="pt-BR" sz="1100" i="1" spc="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posição</a:t>
            </a:r>
            <a:r>
              <a:rPr lang="pt-BR" sz="1100" i="1" spc="-15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 </a:t>
            </a:r>
            <a:r>
              <a:rPr lang="pt-BR" sz="1100" i="1" spc="-1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ocupa?</a:t>
            </a:r>
            <a:endParaRPr lang="pt-BR" sz="1100" spc="0" dirty="0">
              <a:effectLst/>
              <a:latin typeface="+mn-lt"/>
              <a:ea typeface="Times New Roman" panose="02020603050405020304" pitchFamily="18" charset="0"/>
              <a:cs typeface="Wingdings" panose="05000000000000000000" pitchFamily="2" charset="2"/>
            </a:endParaRPr>
          </a:p>
          <a:p>
            <a:pPr marL="0" lvl="0" indent="0" eaLnBrk="0" hangingPunct="0">
              <a:spcBef>
                <a:spcPts val="135"/>
              </a:spcBef>
              <a:buClr>
                <a:srgbClr val="231F20"/>
              </a:buClr>
              <a:buSzPts val="1200"/>
              <a:buFont typeface="Wingdings" panose="05000000000000000000" pitchFamily="2" charset="2"/>
              <a:buNone/>
              <a:tabLst>
                <a:tab pos="226695" algn="l"/>
              </a:tabLst>
            </a:pPr>
            <a:r>
              <a:rPr lang="pt-BR" sz="1100" i="1" spc="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Se</a:t>
            </a:r>
            <a:r>
              <a:rPr lang="pt-BR" sz="1100" i="1" spc="-25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 </a:t>
            </a:r>
            <a:r>
              <a:rPr lang="pt-BR" sz="1100" i="1" spc="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chamarmos</a:t>
            </a:r>
            <a:r>
              <a:rPr lang="pt-BR" sz="1100" i="1" spc="-2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 </a:t>
            </a:r>
            <a:r>
              <a:rPr lang="pt-BR" sz="1100" i="1" spc="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mais</a:t>
            </a:r>
            <a:r>
              <a:rPr lang="pt-BR" sz="1100" i="1" spc="-2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 </a:t>
            </a:r>
            <a:r>
              <a:rPr lang="pt-BR" sz="1100" i="1" spc="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uma</a:t>
            </a:r>
            <a:r>
              <a:rPr lang="pt-BR" sz="1100" i="1" spc="-2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 </a:t>
            </a:r>
            <a:r>
              <a:rPr lang="pt-BR" sz="1100" i="1" spc="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criança,</a:t>
            </a:r>
            <a:r>
              <a:rPr lang="pt-BR" sz="1100" i="1" spc="-15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 </a:t>
            </a:r>
            <a:r>
              <a:rPr lang="pt-BR" sz="1100" i="1" spc="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qual</a:t>
            </a:r>
            <a:r>
              <a:rPr lang="pt-BR" sz="1100" i="1" spc="-2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 </a:t>
            </a:r>
            <a:r>
              <a:rPr lang="pt-BR" sz="1100" i="1" spc="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posição</a:t>
            </a:r>
            <a:r>
              <a:rPr lang="pt-BR" sz="1100" i="1" spc="-15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 ela </a:t>
            </a:r>
            <a:r>
              <a:rPr lang="pt-BR" sz="1100" i="1" spc="-1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ocupará?</a:t>
            </a:r>
            <a:endParaRPr lang="pt-BR" sz="1100" spc="0" dirty="0">
              <a:effectLst/>
              <a:latin typeface="+mn-lt"/>
              <a:ea typeface="Times New Roman" panose="02020603050405020304" pitchFamily="18" charset="0"/>
              <a:cs typeface="Wingdings" panose="05000000000000000000" pitchFamily="2" charset="2"/>
            </a:endParaRPr>
          </a:p>
          <a:p>
            <a:pPr marL="0" marR="93980" indent="0" algn="just" eaLnBrk="0" hangingPunct="0">
              <a:lnSpc>
                <a:spcPct val="108000"/>
              </a:lnSpc>
              <a:spcBef>
                <a:spcPts val="520"/>
              </a:spcBef>
              <a:spcAft>
                <a:spcPts val="0"/>
              </a:spcAft>
              <a:buNone/>
            </a:pPr>
            <a:r>
              <a:rPr lang="pt-BR" sz="110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Relembre-os que nem todos os números representam quantidade e que os números utilizados</a:t>
            </a:r>
            <a:r>
              <a:rPr lang="pt-BR" sz="1100" spc="-6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pt-BR" sz="110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nesse</a:t>
            </a:r>
            <a:r>
              <a:rPr lang="pt-BR" sz="1100" spc="-6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pt-BR" sz="110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momento</a:t>
            </a:r>
            <a:r>
              <a:rPr lang="pt-BR" sz="1100" spc="-6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pt-BR" sz="110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estão</a:t>
            </a:r>
            <a:r>
              <a:rPr lang="pt-BR" sz="1100" spc="-6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pt-BR" sz="110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indicando</a:t>
            </a:r>
            <a:r>
              <a:rPr lang="pt-BR" sz="1100" spc="-6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pt-BR" sz="110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a</a:t>
            </a:r>
            <a:r>
              <a:rPr lang="pt-BR" sz="1100" spc="-6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pt-BR" sz="110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ordem</a:t>
            </a:r>
            <a:r>
              <a:rPr lang="pt-BR" sz="1100" spc="-6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 que a</a:t>
            </a:r>
            <a:r>
              <a:rPr lang="pt-BR" sz="110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s</a:t>
            </a:r>
            <a:r>
              <a:rPr lang="pt-BR" sz="1100" spc="-6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pt-BR" sz="110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crianças</a:t>
            </a:r>
            <a:r>
              <a:rPr lang="pt-BR" sz="1100" spc="-6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pt-BR" sz="110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ocupam</a:t>
            </a:r>
            <a:r>
              <a:rPr lang="pt-BR" sz="1100" spc="-55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pt-BR" sz="110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na</a:t>
            </a:r>
            <a:r>
              <a:rPr lang="pt-BR" sz="1100" spc="-6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pt-BR" sz="110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fila. Pergunte à turma em quais outras situações vivenciadas por elas o número pode indicar ordem ou códigos como horas, números de telefone e placas de veículos, entre outros. Solicite</a:t>
            </a:r>
            <a:r>
              <a:rPr lang="pt-BR" sz="1100" spc="-3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pt-BR" sz="110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que</a:t>
            </a:r>
            <a:r>
              <a:rPr lang="pt-BR" sz="1100" spc="-25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pt-BR" sz="110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registrem</a:t>
            </a:r>
            <a:r>
              <a:rPr lang="pt-BR" sz="1100" spc="-25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pt-BR" sz="110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esses</a:t>
            </a:r>
            <a:r>
              <a:rPr lang="pt-BR" sz="1100" spc="-3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pt-BR" sz="1100" spc="-1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números.</a:t>
            </a:r>
          </a:p>
          <a:p>
            <a:pPr marL="0" marR="93980" indent="0" algn="just" eaLnBrk="0" hangingPunct="0">
              <a:lnSpc>
                <a:spcPct val="108000"/>
              </a:lnSpc>
              <a:spcBef>
                <a:spcPts val="520"/>
              </a:spcBef>
              <a:spcAft>
                <a:spcPts val="0"/>
              </a:spcAft>
              <a:buNone/>
            </a:pPr>
            <a:endParaRPr lang="pt-BR" dirty="0"/>
          </a:p>
        </p:txBody>
      </p:sp>
      <p:sp>
        <p:nvSpPr>
          <p:cNvPr id="126" name="Google Shape;126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6546094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 algn="just" eaLnBrk="0" hangingPunct="0">
              <a:spcBef>
                <a:spcPts val="5"/>
              </a:spcBef>
              <a:buNone/>
            </a:pPr>
            <a:r>
              <a:rPr lang="pt-BR" sz="1100" b="0" kern="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Caro professor, </a:t>
            </a:r>
          </a:p>
          <a:p>
            <a:pPr marL="0" indent="0" algn="just" eaLnBrk="0" hangingPunct="0">
              <a:spcBef>
                <a:spcPts val="5"/>
              </a:spcBef>
              <a:buNone/>
            </a:pPr>
            <a:r>
              <a:rPr lang="pt-BR" sz="110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Providencie algumas revistas com antecedência (escolha revistas diversificadas); organize a turma em</a:t>
            </a:r>
            <a:r>
              <a:rPr lang="pt-BR" sz="1100" spc="-6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pt-BR" sz="110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grupos</a:t>
            </a:r>
            <a:r>
              <a:rPr lang="pt-BR" sz="1100" spc="-6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pt-BR" sz="110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e</a:t>
            </a:r>
            <a:r>
              <a:rPr lang="pt-BR" sz="1100" spc="-6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pt-BR" sz="110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entregue</a:t>
            </a:r>
            <a:r>
              <a:rPr lang="pt-BR" sz="1100" spc="-6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 a cada um deles </a:t>
            </a:r>
            <a:r>
              <a:rPr lang="pt-BR" sz="110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algumas</a:t>
            </a:r>
            <a:r>
              <a:rPr lang="pt-BR" sz="1100" spc="-6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pt-BR" sz="110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revistas,</a:t>
            </a:r>
            <a:r>
              <a:rPr lang="pt-BR" sz="1100" spc="-6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pt-BR" sz="110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tesoura</a:t>
            </a:r>
            <a:r>
              <a:rPr lang="pt-BR" sz="1100" spc="-6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pt-BR" sz="110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e</a:t>
            </a:r>
            <a:r>
              <a:rPr lang="pt-BR" sz="1100" spc="-6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pt-BR" sz="110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cola para cada grupo.</a:t>
            </a:r>
            <a:r>
              <a:rPr lang="pt-BR" sz="1100" spc="-6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pt-BR" sz="110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Peça, então,</a:t>
            </a:r>
            <a:r>
              <a:rPr lang="pt-BR" sz="1100" spc="-6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 aos grupos </a:t>
            </a:r>
            <a:r>
              <a:rPr lang="pt-BR" sz="110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que</a:t>
            </a:r>
            <a:r>
              <a:rPr lang="pt-BR" sz="1100" spc="-6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pt-BR" sz="110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procurem</a:t>
            </a:r>
            <a:r>
              <a:rPr lang="pt-BR" sz="1100" spc="-6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pt-BR" sz="110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imagens</a:t>
            </a:r>
            <a:r>
              <a:rPr lang="pt-BR" sz="1100" spc="-6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pt-BR" sz="110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que</a:t>
            </a:r>
            <a:r>
              <a:rPr lang="pt-BR" sz="1100" spc="-6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pt-BR" sz="110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contenham números e que as recortem para discutir sobre o que cada número se refere. Durante a atividade no pequeno grupo, circule pela sala, observando as discussões entre eles, e faça a eles questionamentos sobre os números que estão encontrando. </a:t>
            </a:r>
            <a:endParaRPr lang="pt-BR" sz="1100" dirty="0">
              <a:effectLst/>
              <a:latin typeface="+mn-lt"/>
              <a:ea typeface="Times New Roman" panose="02020603050405020304" pitchFamily="18" charset="0"/>
            </a:endParaRPr>
          </a:p>
          <a:p>
            <a:pPr marL="342900" lvl="0" indent="-342900" algn="just" eaLnBrk="0" hangingPunct="0">
              <a:spcBef>
                <a:spcPts val="10"/>
              </a:spcBef>
              <a:buClr>
                <a:srgbClr val="231F20"/>
              </a:buClr>
              <a:buSzPts val="1200"/>
              <a:buFont typeface="Wingdings" panose="05000000000000000000" pitchFamily="2" charset="2"/>
              <a:buChar char=""/>
              <a:tabLst>
                <a:tab pos="226695" algn="l"/>
              </a:tabLst>
            </a:pPr>
            <a:r>
              <a:rPr lang="pt-BR" sz="1100" i="1" spc="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Que</a:t>
            </a:r>
            <a:r>
              <a:rPr lang="pt-BR" sz="1100" i="1" spc="-15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 </a:t>
            </a:r>
            <a:r>
              <a:rPr lang="pt-BR" sz="1100" i="1" spc="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número</a:t>
            </a:r>
            <a:r>
              <a:rPr lang="pt-BR" sz="1100" i="1" spc="-2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 </a:t>
            </a:r>
            <a:r>
              <a:rPr lang="pt-BR" sz="1100" i="1" spc="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é</a:t>
            </a:r>
            <a:r>
              <a:rPr lang="pt-BR" sz="1100" i="1" spc="-15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 </a:t>
            </a:r>
            <a:r>
              <a:rPr lang="pt-BR" sz="1100" i="1" spc="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este?</a:t>
            </a:r>
            <a:r>
              <a:rPr lang="pt-BR" sz="1100" i="1" spc="-15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 </a:t>
            </a:r>
            <a:r>
              <a:rPr lang="pt-BR" sz="1100" i="1" spc="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O</a:t>
            </a:r>
            <a:r>
              <a:rPr lang="pt-BR" sz="1100" i="1" spc="-2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 </a:t>
            </a:r>
            <a:r>
              <a:rPr lang="pt-BR" sz="1100" i="1" spc="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que</a:t>
            </a:r>
            <a:r>
              <a:rPr lang="pt-BR" sz="1100" i="1" spc="-15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 </a:t>
            </a:r>
            <a:r>
              <a:rPr lang="pt-BR" sz="1100" i="1" spc="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esse</a:t>
            </a:r>
            <a:r>
              <a:rPr lang="pt-BR" sz="1100" i="1" spc="-15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 </a:t>
            </a:r>
            <a:r>
              <a:rPr lang="pt-BR" sz="1100" i="1" spc="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número</a:t>
            </a:r>
            <a:r>
              <a:rPr lang="pt-BR" sz="1100" i="1" spc="-2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 </a:t>
            </a:r>
            <a:r>
              <a:rPr lang="pt-BR" sz="1100" i="1" spc="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está</a:t>
            </a:r>
            <a:r>
              <a:rPr lang="pt-BR" sz="1100" i="1" spc="-15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 </a:t>
            </a:r>
            <a:r>
              <a:rPr lang="pt-BR" sz="1100" i="1" spc="-1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indicando?</a:t>
            </a:r>
            <a:endParaRPr lang="pt-BR" sz="1100" spc="0" dirty="0">
              <a:effectLst/>
              <a:latin typeface="+mn-lt"/>
              <a:ea typeface="Times New Roman" panose="02020603050405020304" pitchFamily="18" charset="0"/>
              <a:cs typeface="Wingdings" panose="05000000000000000000" pitchFamily="2" charset="2"/>
            </a:endParaRPr>
          </a:p>
          <a:p>
            <a:pPr marL="0" marR="95885" indent="0" algn="just" eaLnBrk="0" hangingPunct="0">
              <a:lnSpc>
                <a:spcPct val="108000"/>
              </a:lnSpc>
              <a:spcBef>
                <a:spcPts val="135"/>
              </a:spcBef>
              <a:spcAft>
                <a:spcPts val="0"/>
              </a:spcAft>
              <a:buNone/>
            </a:pPr>
            <a:r>
              <a:rPr lang="pt-BR" sz="110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Em</a:t>
            </a:r>
            <a:r>
              <a:rPr lang="pt-BR" sz="1100" spc="-5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pt-BR" sz="110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seguida,</a:t>
            </a:r>
            <a:r>
              <a:rPr lang="pt-BR" sz="1100" spc="-45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pt-BR" sz="110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um</a:t>
            </a:r>
            <a:r>
              <a:rPr lang="pt-BR" sz="1100" spc="-5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pt-BR" sz="110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integrante</a:t>
            </a:r>
            <a:r>
              <a:rPr lang="pt-BR" sz="1100" spc="-5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pt-BR" sz="110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de</a:t>
            </a:r>
            <a:r>
              <a:rPr lang="pt-BR" sz="1100" spc="-5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pt-BR" sz="110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cada</a:t>
            </a:r>
            <a:r>
              <a:rPr lang="pt-BR" sz="1100" spc="-5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pt-BR" sz="110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grupo</a:t>
            </a:r>
            <a:r>
              <a:rPr lang="pt-BR" sz="1100" spc="-5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 vai </a:t>
            </a:r>
            <a:r>
              <a:rPr lang="pt-BR" sz="110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expor</a:t>
            </a:r>
            <a:r>
              <a:rPr lang="pt-BR" sz="1100" spc="-45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pt-BR" sz="110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algumas</a:t>
            </a:r>
            <a:r>
              <a:rPr lang="pt-BR" sz="1100" spc="-5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pt-BR" sz="110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das</a:t>
            </a:r>
            <a:r>
              <a:rPr lang="pt-BR" sz="1100" spc="-5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pt-BR" sz="110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imagens</a:t>
            </a:r>
            <a:r>
              <a:rPr lang="pt-BR" sz="1100" spc="-5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pt-BR" sz="110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recortadas.</a:t>
            </a:r>
            <a:r>
              <a:rPr lang="pt-BR" sz="1100" spc="-5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pt-BR" sz="110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Ao</a:t>
            </a:r>
            <a:r>
              <a:rPr lang="pt-BR" sz="1100" spc="-5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pt-BR" sz="110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expor</a:t>
            </a:r>
            <a:r>
              <a:rPr lang="pt-BR" sz="1100" spc="-45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pt-BR" sz="110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as</a:t>
            </a:r>
            <a:r>
              <a:rPr lang="pt-BR" sz="1100" spc="-5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pt-BR" sz="110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imagens,</a:t>
            </a:r>
            <a:r>
              <a:rPr lang="pt-BR" sz="1100" spc="-4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pt-BR" sz="110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o</a:t>
            </a:r>
            <a:r>
              <a:rPr lang="pt-BR" sz="1100" spc="-4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pt-BR" sz="110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estudante</a:t>
            </a:r>
            <a:r>
              <a:rPr lang="pt-BR" sz="1100" spc="-4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pt-BR" sz="110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deverá</a:t>
            </a:r>
            <a:r>
              <a:rPr lang="pt-BR" sz="1100" spc="-4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pt-BR" sz="110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explicar</a:t>
            </a:r>
            <a:r>
              <a:rPr lang="pt-BR" sz="1100" spc="-4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pt-BR" sz="110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as</a:t>
            </a:r>
            <a:r>
              <a:rPr lang="pt-BR" sz="1100" spc="-4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pt-BR" sz="110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conclusões</a:t>
            </a:r>
            <a:r>
              <a:rPr lang="pt-BR" sz="1100" spc="-4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 a </a:t>
            </a:r>
            <a:r>
              <a:rPr lang="pt-BR" sz="110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que</a:t>
            </a:r>
            <a:r>
              <a:rPr lang="pt-BR" sz="1100" spc="-4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pt-BR" sz="110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o</a:t>
            </a:r>
            <a:r>
              <a:rPr lang="pt-BR" sz="1100" spc="-4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pt-BR" sz="110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grupo</a:t>
            </a:r>
            <a:r>
              <a:rPr lang="pt-BR" sz="1100" spc="-4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pt-BR" sz="110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chegou</a:t>
            </a:r>
            <a:r>
              <a:rPr lang="pt-BR" sz="1100" spc="-4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pt-BR" sz="110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a</a:t>
            </a:r>
            <a:r>
              <a:rPr lang="pt-BR" sz="1100" spc="-4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pt-BR" sz="110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respeito</a:t>
            </a:r>
            <a:r>
              <a:rPr lang="pt-BR" sz="1100" spc="-4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pt-BR" sz="110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dos</a:t>
            </a:r>
            <a:r>
              <a:rPr lang="pt-BR" sz="1100" spc="-4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pt-BR" sz="110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números</a:t>
            </a:r>
            <a:r>
              <a:rPr lang="pt-BR" sz="1100" spc="-4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pt-BR" sz="110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encontrados. Nesse momento, outros estudantes poderão intervir, apresentando conclusões contrárias. </a:t>
            </a:r>
            <a:endParaRPr lang="pt-BR" sz="1100" dirty="0">
              <a:solidFill>
                <a:srgbClr val="231F20"/>
              </a:solidFill>
              <a:effectLst/>
              <a:latin typeface="+mn-lt"/>
            </a:endParaRPr>
          </a:p>
          <a:p>
            <a:pPr marL="0" marR="95885" lvl="0" indent="0" algn="just" defTabSz="914400" rtl="0" eaLnBrk="0" fontAlgn="auto" latinLnBrk="0" hangingPunct="0">
              <a:lnSpc>
                <a:spcPct val="108000"/>
              </a:lnSpc>
              <a:spcBef>
                <a:spcPts val="135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pt-BR" sz="1800" kern="0" dirty="0">
                <a:solidFill>
                  <a:srgbClr val="002617"/>
                </a:solidFill>
                <a:effectLst/>
                <a:highlight>
                  <a:srgbClr val="F1F1F1"/>
                </a:highlight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Registre no quadro/na lousa um quadro/uma tabela, em que cada coluna terá o título de uma função dos números. À medida que os estudantes apresentarem os números encontrados nas revistas, anote-os na coluna correspondente, reproduzindo a forma como aparecem escritos. </a:t>
            </a:r>
            <a:endParaRPr dirty="0"/>
          </a:p>
        </p:txBody>
      </p:sp>
      <p:sp>
        <p:nvSpPr>
          <p:cNvPr id="126" name="Google Shape;126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07816078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pt-BR" dirty="0"/>
              <a:t>Caro professor, </a:t>
            </a:r>
          </a:p>
          <a:p>
            <a:pPr marL="15875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pt-BR" sz="1100" kern="0" dirty="0">
                <a:solidFill>
                  <a:srgbClr val="002617"/>
                </a:solidFill>
                <a:effectLst/>
                <a:highlight>
                  <a:srgbClr val="F1F1F1"/>
                </a:highlight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Registre na lousa cada um dos exemplos, classificando os exemplos/as funções dos números. </a:t>
            </a:r>
            <a:endParaRPr lang="pt-BR" dirty="0"/>
          </a:p>
          <a:p>
            <a:pPr marL="158750" indent="0"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3080847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r>
              <a:rPr lang="pt-BR" dirty="0"/>
              <a:t>Caro professor, </a:t>
            </a:r>
          </a:p>
          <a:p>
            <a:pPr marL="158750" indent="0">
              <a:buNone/>
            </a:pPr>
            <a:r>
              <a:rPr lang="pt-BR" dirty="0"/>
              <a:t>Para esta aula agrupe os estudantes em duplas ou quartetos.</a:t>
            </a:r>
          </a:p>
        </p:txBody>
      </p:sp>
    </p:spTree>
    <p:extLst>
      <p:ext uri="{BB962C8B-B14F-4D97-AF65-F5344CB8AC3E}">
        <p14:creationId xmlns:p14="http://schemas.microsoft.com/office/powerpoint/2010/main" val="124547994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lnSpc>
                <a:spcPct val="107000"/>
              </a:lnSpc>
              <a:spcAft>
                <a:spcPts val="800"/>
              </a:spcAft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54624171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pt-BR" dirty="0"/>
          </a:p>
        </p:txBody>
      </p:sp>
      <p:sp>
        <p:nvSpPr>
          <p:cNvPr id="155" name="Google Shape;155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1933247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9.png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. Capa - Matemática">
  <p:cSld name="1. Capa - Matemática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oogle Shape;10;p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831700" y="255450"/>
            <a:ext cx="1037050" cy="1018525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Google Shape;11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 dirty="0"/>
          </a:p>
        </p:txBody>
      </p:sp>
      <p:pic>
        <p:nvPicPr>
          <p:cNvPr id="12" name="Google Shape;12;p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49878" y="255449"/>
            <a:ext cx="1090250" cy="867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Google Shape;13;p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834025" y="4630550"/>
            <a:ext cx="2034725" cy="264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Google Shape;14;p8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522450" y="402600"/>
            <a:ext cx="1090250" cy="409489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Google Shape;15;p8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4093950" y="607487"/>
            <a:ext cx="1037050" cy="1004213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Google Shape;16;p8"/>
          <p:cNvSpPr txBox="1"/>
          <p:nvPr/>
        </p:nvSpPr>
        <p:spPr>
          <a:xfrm rot="-5400000">
            <a:off x="8622225" y="1107904"/>
            <a:ext cx="8841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700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2025_AI_V1</a:t>
            </a:r>
            <a:endParaRPr sz="700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17" name="Google Shape;17;p8"/>
          <p:cNvSpPr/>
          <p:nvPr/>
        </p:nvSpPr>
        <p:spPr>
          <a:xfrm rot="-48255" flipH="1">
            <a:off x="8006887" y="784003"/>
            <a:ext cx="812180" cy="424256"/>
          </a:xfrm>
          <a:prstGeom prst="roundRect">
            <a:avLst>
              <a:gd name="adj" fmla="val 7293"/>
            </a:avLst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pt-BR" sz="2000" b="0" i="0" u="none" strike="noStrike" cap="none" dirty="0">
                <a:solidFill>
                  <a:srgbClr val="FFFFFF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ANO</a:t>
            </a:r>
            <a:endParaRPr sz="2000" b="0" i="0" u="none" strike="noStrike" cap="none" dirty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6. Sistematizando">
  <p:cSld name="6. Sistematizando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 dirty="0"/>
          </a:p>
        </p:txBody>
      </p:sp>
      <p:sp>
        <p:nvSpPr>
          <p:cNvPr id="78" name="Google Shape;78;p16"/>
          <p:cNvSpPr/>
          <p:nvPr/>
        </p:nvSpPr>
        <p:spPr>
          <a:xfrm>
            <a:off x="204850" y="225325"/>
            <a:ext cx="8757000" cy="4701000"/>
          </a:xfrm>
          <a:prstGeom prst="roundRect">
            <a:avLst>
              <a:gd name="adj" fmla="val 3153"/>
            </a:avLst>
          </a:prstGeom>
          <a:solidFill>
            <a:srgbClr val="FFFCF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" name="Google Shape;79;p16"/>
          <p:cNvSpPr txBox="1"/>
          <p:nvPr/>
        </p:nvSpPr>
        <p:spPr>
          <a:xfrm rot="-59266">
            <a:off x="134913" y="147496"/>
            <a:ext cx="2175323" cy="386156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90000" tIns="54000" rIns="91425" bIns="54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lang="pt-BR" sz="1800" b="0" i="0" u="none" strike="noStrike" cap="none" dirty="0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SISTEMATIZANDO</a:t>
            </a:r>
            <a:endParaRPr sz="1800" b="0" i="0" u="none" strike="noStrike" cap="none" dirty="0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81" name="Google Shape;81;p16"/>
          <p:cNvSpPr txBox="1">
            <a:spLocks noGrp="1"/>
          </p:cNvSpPr>
          <p:nvPr>
            <p:ph type="body" idx="1"/>
          </p:nvPr>
        </p:nvSpPr>
        <p:spPr>
          <a:xfrm>
            <a:off x="456450" y="1239625"/>
            <a:ext cx="8258700" cy="329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  <a:defRPr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82" name="Google Shape;82;p16"/>
          <p:cNvSpPr txBox="1">
            <a:spLocks noGrp="1"/>
          </p:cNvSpPr>
          <p:nvPr>
            <p:ph type="title"/>
          </p:nvPr>
        </p:nvSpPr>
        <p:spPr>
          <a:xfrm>
            <a:off x="456450" y="673625"/>
            <a:ext cx="8376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" name="Google Shape;26;p9">
            <a:extLst>
              <a:ext uri="{FF2B5EF4-FFF2-40B4-BE49-F238E27FC236}">
                <a16:creationId xmlns:a16="http://schemas.microsoft.com/office/drawing/2014/main" id="{0C827036-7802-D47F-6E80-566074BC525B}"/>
              </a:ext>
            </a:extLst>
          </p:cNvPr>
          <p:cNvSpPr txBox="1"/>
          <p:nvPr userDrawn="1"/>
        </p:nvSpPr>
        <p:spPr>
          <a:xfrm rot="-5400000">
            <a:off x="8622225" y="362054"/>
            <a:ext cx="8841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700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2025_AI_V1</a:t>
            </a:r>
            <a:endParaRPr sz="700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8. Aprofundando">
  <p:cSld name="8. Aprofundando 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 dirty="0"/>
          </a:p>
        </p:txBody>
      </p:sp>
      <p:sp>
        <p:nvSpPr>
          <p:cNvPr id="85" name="Google Shape;85;p18"/>
          <p:cNvSpPr/>
          <p:nvPr/>
        </p:nvSpPr>
        <p:spPr>
          <a:xfrm>
            <a:off x="204850" y="225325"/>
            <a:ext cx="8757000" cy="4701000"/>
          </a:xfrm>
          <a:prstGeom prst="roundRect">
            <a:avLst>
              <a:gd name="adj" fmla="val 3153"/>
            </a:avLst>
          </a:prstGeom>
          <a:solidFill>
            <a:srgbClr val="FFFCF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" name="Google Shape;86;p18"/>
          <p:cNvSpPr txBox="1"/>
          <p:nvPr/>
        </p:nvSpPr>
        <p:spPr>
          <a:xfrm rot="-60427">
            <a:off x="134914" y="147892"/>
            <a:ext cx="2082322" cy="386156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90000" tIns="54000" rIns="91425" bIns="54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800" b="0" i="0" u="none" strike="noStrike" cap="none" dirty="0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APROFUNDANDO</a:t>
            </a:r>
            <a:endParaRPr sz="1800" b="0" i="0" u="none" strike="noStrike" cap="none" dirty="0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88" name="Google Shape;88;p18"/>
          <p:cNvSpPr txBox="1">
            <a:spLocks noGrp="1"/>
          </p:cNvSpPr>
          <p:nvPr>
            <p:ph type="body" idx="1"/>
          </p:nvPr>
        </p:nvSpPr>
        <p:spPr>
          <a:xfrm>
            <a:off x="456450" y="1239625"/>
            <a:ext cx="8258700" cy="329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  <a:defRPr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89" name="Google Shape;89;p18"/>
          <p:cNvSpPr txBox="1">
            <a:spLocks noGrp="1"/>
          </p:cNvSpPr>
          <p:nvPr>
            <p:ph type="title"/>
          </p:nvPr>
        </p:nvSpPr>
        <p:spPr>
          <a:xfrm>
            <a:off x="456450" y="673625"/>
            <a:ext cx="8376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" name="Google Shape;26;p9">
            <a:extLst>
              <a:ext uri="{FF2B5EF4-FFF2-40B4-BE49-F238E27FC236}">
                <a16:creationId xmlns:a16="http://schemas.microsoft.com/office/drawing/2014/main" id="{4BF6A32E-EA49-376F-E6EC-F1175E8089AE}"/>
              </a:ext>
            </a:extLst>
          </p:cNvPr>
          <p:cNvSpPr txBox="1"/>
          <p:nvPr userDrawn="1"/>
        </p:nvSpPr>
        <p:spPr>
          <a:xfrm rot="-5400000">
            <a:off x="8622225" y="362054"/>
            <a:ext cx="8841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700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2025_AI_V1</a:t>
            </a:r>
            <a:endParaRPr sz="700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8. Aprofundando">
  <p:cSld name="10. Sem seção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g29c03e3d857_0_15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 dirty="0"/>
          </a:p>
        </p:txBody>
      </p:sp>
      <p:sp>
        <p:nvSpPr>
          <p:cNvPr id="92" name="Google Shape;92;g29c03e3d857_0_153"/>
          <p:cNvSpPr/>
          <p:nvPr/>
        </p:nvSpPr>
        <p:spPr>
          <a:xfrm>
            <a:off x="204850" y="225325"/>
            <a:ext cx="8757000" cy="4701000"/>
          </a:xfrm>
          <a:prstGeom prst="roundRect">
            <a:avLst>
              <a:gd name="adj" fmla="val 3153"/>
            </a:avLst>
          </a:prstGeom>
          <a:solidFill>
            <a:srgbClr val="FFFCF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4" name="Google Shape;94;g29c03e3d857_0_153"/>
          <p:cNvSpPr txBox="1">
            <a:spLocks noGrp="1"/>
          </p:cNvSpPr>
          <p:nvPr>
            <p:ph type="body" idx="1"/>
          </p:nvPr>
        </p:nvSpPr>
        <p:spPr>
          <a:xfrm>
            <a:off x="456450" y="1239625"/>
            <a:ext cx="8258700" cy="329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  <a:defRPr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95" name="Google Shape;95;g29c03e3d857_0_153"/>
          <p:cNvSpPr txBox="1">
            <a:spLocks noGrp="1"/>
          </p:cNvSpPr>
          <p:nvPr>
            <p:ph type="title"/>
          </p:nvPr>
        </p:nvSpPr>
        <p:spPr>
          <a:xfrm>
            <a:off x="456450" y="673625"/>
            <a:ext cx="8376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" name="Google Shape;26;p9">
            <a:extLst>
              <a:ext uri="{FF2B5EF4-FFF2-40B4-BE49-F238E27FC236}">
                <a16:creationId xmlns:a16="http://schemas.microsoft.com/office/drawing/2014/main" id="{A0789192-EDBF-A5E8-3DF4-30FDBCC649DB}"/>
              </a:ext>
            </a:extLst>
          </p:cNvPr>
          <p:cNvSpPr txBox="1"/>
          <p:nvPr userDrawn="1"/>
        </p:nvSpPr>
        <p:spPr>
          <a:xfrm rot="-5400000">
            <a:off x="8622225" y="362054"/>
            <a:ext cx="8841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700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2025_AI_V1</a:t>
            </a:r>
            <a:endParaRPr sz="700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. Conteúdo/Objetivo de aprendizagem">
  <p:cSld name="2. Conteúdo e objetivos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 dirty="0"/>
          </a:p>
        </p:txBody>
      </p:sp>
      <p:sp>
        <p:nvSpPr>
          <p:cNvPr id="20" name="Google Shape;20;p9"/>
          <p:cNvSpPr/>
          <p:nvPr/>
        </p:nvSpPr>
        <p:spPr>
          <a:xfrm>
            <a:off x="204850" y="225325"/>
            <a:ext cx="8757000" cy="4701000"/>
          </a:xfrm>
          <a:prstGeom prst="roundRect">
            <a:avLst>
              <a:gd name="adj" fmla="val 3153"/>
            </a:avLst>
          </a:prstGeom>
          <a:solidFill>
            <a:srgbClr val="FFFCF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" name="Google Shape;21;p9"/>
          <p:cNvSpPr/>
          <p:nvPr/>
        </p:nvSpPr>
        <p:spPr>
          <a:xfrm>
            <a:off x="4550725" y="225325"/>
            <a:ext cx="4411200" cy="4701000"/>
          </a:xfrm>
          <a:prstGeom prst="roundRect">
            <a:avLst>
              <a:gd name="adj" fmla="val 3153"/>
            </a:avLst>
          </a:prstGeom>
          <a:solidFill>
            <a:srgbClr val="F6EDE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" name="Google Shape;22;p9"/>
          <p:cNvSpPr txBox="1">
            <a:spLocks noGrp="1"/>
          </p:cNvSpPr>
          <p:nvPr>
            <p:ph type="body" idx="1"/>
          </p:nvPr>
        </p:nvSpPr>
        <p:spPr>
          <a:xfrm>
            <a:off x="4818875" y="740314"/>
            <a:ext cx="3888300" cy="37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●"/>
              <a:defRPr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3" name="Google Shape;23;p9"/>
          <p:cNvSpPr txBox="1"/>
          <p:nvPr/>
        </p:nvSpPr>
        <p:spPr>
          <a:xfrm rot="-59810">
            <a:off x="134959" y="152901"/>
            <a:ext cx="1534732" cy="386156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90000" tIns="54000" rIns="91425" bIns="54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800" b="0" i="0" u="none" strike="noStrike" cap="none" dirty="0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CONTEÚDO</a:t>
            </a:r>
            <a:endParaRPr sz="1800" b="0" i="0" u="none" strike="noStrike" cap="none" dirty="0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24" name="Google Shape;24;p9"/>
          <p:cNvSpPr txBox="1"/>
          <p:nvPr/>
        </p:nvSpPr>
        <p:spPr>
          <a:xfrm rot="-59789">
            <a:off x="4478371" y="137005"/>
            <a:ext cx="3363809" cy="386162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90000" tIns="54000" rIns="91425" bIns="54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800" b="0" i="0" u="none" strike="noStrike" cap="none" dirty="0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OBJETIVOS DE APRENDIZAGEM</a:t>
            </a:r>
            <a:endParaRPr sz="1800" b="0" i="0" u="none" strike="noStrike" cap="none" dirty="0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25" name="Google Shape;25;p9"/>
          <p:cNvSpPr txBox="1">
            <a:spLocks noGrp="1"/>
          </p:cNvSpPr>
          <p:nvPr>
            <p:ph type="body" idx="2"/>
          </p:nvPr>
        </p:nvSpPr>
        <p:spPr>
          <a:xfrm>
            <a:off x="434375" y="740314"/>
            <a:ext cx="3888300" cy="37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●"/>
              <a:defRPr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6" name="Google Shape;26;p9"/>
          <p:cNvSpPr txBox="1"/>
          <p:nvPr/>
        </p:nvSpPr>
        <p:spPr>
          <a:xfrm rot="-5400000">
            <a:off x="8622225" y="362054"/>
            <a:ext cx="8841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700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2025_AI_V1</a:t>
            </a:r>
            <a:endParaRPr sz="700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. Para começar">
  <p:cSld name="3. Para começar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1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 dirty="0"/>
          </a:p>
        </p:txBody>
      </p:sp>
      <p:sp>
        <p:nvSpPr>
          <p:cNvPr id="29" name="Google Shape;29;p13"/>
          <p:cNvSpPr/>
          <p:nvPr/>
        </p:nvSpPr>
        <p:spPr>
          <a:xfrm>
            <a:off x="204850" y="225325"/>
            <a:ext cx="8757000" cy="4701000"/>
          </a:xfrm>
          <a:prstGeom prst="roundRect">
            <a:avLst>
              <a:gd name="adj" fmla="val 3153"/>
            </a:avLst>
          </a:prstGeom>
          <a:solidFill>
            <a:srgbClr val="FFFCF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" name="Google Shape;30;p13"/>
          <p:cNvSpPr txBox="1"/>
          <p:nvPr/>
        </p:nvSpPr>
        <p:spPr>
          <a:xfrm rot="-59551">
            <a:off x="134926" y="148991"/>
            <a:ext cx="1991699" cy="386156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90000" tIns="54000" rIns="91425" bIns="54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lang="pt-BR" sz="1800" b="0" i="0" u="none" strike="noStrike" cap="none" dirty="0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PARA COMEÇAR</a:t>
            </a:r>
            <a:endParaRPr sz="1800" b="0" i="0" u="none" strike="noStrike" cap="none" dirty="0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32" name="Google Shape;32;p13"/>
          <p:cNvSpPr txBox="1">
            <a:spLocks noGrp="1"/>
          </p:cNvSpPr>
          <p:nvPr>
            <p:ph type="body" idx="1"/>
          </p:nvPr>
        </p:nvSpPr>
        <p:spPr>
          <a:xfrm>
            <a:off x="456450" y="1239625"/>
            <a:ext cx="8258700" cy="329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  <a:defRPr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33" name="Google Shape;33;p13"/>
          <p:cNvSpPr txBox="1">
            <a:spLocks noGrp="1"/>
          </p:cNvSpPr>
          <p:nvPr>
            <p:ph type="title"/>
          </p:nvPr>
        </p:nvSpPr>
        <p:spPr>
          <a:xfrm>
            <a:off x="456450" y="673625"/>
            <a:ext cx="8376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" name="Google Shape;26;p9">
            <a:extLst>
              <a:ext uri="{FF2B5EF4-FFF2-40B4-BE49-F238E27FC236}">
                <a16:creationId xmlns:a16="http://schemas.microsoft.com/office/drawing/2014/main" id="{CA3FF5EA-72D5-D39C-1DDA-B672E9483416}"/>
              </a:ext>
            </a:extLst>
          </p:cNvPr>
          <p:cNvSpPr txBox="1"/>
          <p:nvPr userDrawn="1"/>
        </p:nvSpPr>
        <p:spPr>
          <a:xfrm rot="-5400000">
            <a:off x="8622225" y="362054"/>
            <a:ext cx="8841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700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2025_AI_V1</a:t>
            </a:r>
            <a:endParaRPr sz="700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8. Aprofundando">
  <p:cSld name="9. Nova seção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g29c03e3d857_0_14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 dirty="0"/>
          </a:p>
        </p:txBody>
      </p:sp>
      <p:sp>
        <p:nvSpPr>
          <p:cNvPr id="36" name="Google Shape;36;g29c03e3d857_0_144"/>
          <p:cNvSpPr/>
          <p:nvPr/>
        </p:nvSpPr>
        <p:spPr>
          <a:xfrm>
            <a:off x="204850" y="225325"/>
            <a:ext cx="8757000" cy="4701000"/>
          </a:xfrm>
          <a:prstGeom prst="roundRect">
            <a:avLst>
              <a:gd name="adj" fmla="val 3153"/>
            </a:avLst>
          </a:prstGeom>
          <a:solidFill>
            <a:srgbClr val="FFFCF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" name="Google Shape;38;g29c03e3d857_0_144"/>
          <p:cNvSpPr txBox="1">
            <a:spLocks noGrp="1"/>
          </p:cNvSpPr>
          <p:nvPr>
            <p:ph type="body" idx="1"/>
          </p:nvPr>
        </p:nvSpPr>
        <p:spPr>
          <a:xfrm>
            <a:off x="456450" y="1239625"/>
            <a:ext cx="8258700" cy="329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  <a:defRPr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39" name="Google Shape;39;g29c03e3d857_0_144"/>
          <p:cNvSpPr txBox="1">
            <a:spLocks noGrp="1"/>
          </p:cNvSpPr>
          <p:nvPr>
            <p:ph type="title"/>
          </p:nvPr>
        </p:nvSpPr>
        <p:spPr>
          <a:xfrm>
            <a:off x="456450" y="673625"/>
            <a:ext cx="8376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40" name="Google Shape;40;g29c03e3d857_0_144"/>
          <p:cNvSpPr txBox="1">
            <a:spLocks noGrp="1"/>
          </p:cNvSpPr>
          <p:nvPr>
            <p:ph type="subTitle" idx="2"/>
          </p:nvPr>
        </p:nvSpPr>
        <p:spPr>
          <a:xfrm rot="-60000">
            <a:off x="131681" y="157220"/>
            <a:ext cx="4336952" cy="367500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1800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>
            <a:endParaRPr/>
          </a:p>
        </p:txBody>
      </p:sp>
      <p:sp>
        <p:nvSpPr>
          <p:cNvPr id="2" name="Google Shape;26;p9">
            <a:extLst>
              <a:ext uri="{FF2B5EF4-FFF2-40B4-BE49-F238E27FC236}">
                <a16:creationId xmlns:a16="http://schemas.microsoft.com/office/drawing/2014/main" id="{3A644CC1-55A4-AE32-2D71-BA89F0B26D12}"/>
              </a:ext>
            </a:extLst>
          </p:cNvPr>
          <p:cNvSpPr txBox="1"/>
          <p:nvPr userDrawn="1"/>
        </p:nvSpPr>
        <p:spPr>
          <a:xfrm rot="-5400000">
            <a:off x="8622225" y="362054"/>
            <a:ext cx="8841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700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2025_AI_V1</a:t>
            </a:r>
            <a:endParaRPr sz="700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5. Praticando">
  <p:cSld name="5. Praticando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 dirty="0"/>
          </a:p>
        </p:txBody>
      </p:sp>
      <p:sp>
        <p:nvSpPr>
          <p:cNvPr id="43" name="Google Shape;43;p15"/>
          <p:cNvSpPr/>
          <p:nvPr/>
        </p:nvSpPr>
        <p:spPr>
          <a:xfrm>
            <a:off x="204850" y="225325"/>
            <a:ext cx="8757000" cy="4701000"/>
          </a:xfrm>
          <a:prstGeom prst="roundRect">
            <a:avLst>
              <a:gd name="adj" fmla="val 3153"/>
            </a:avLst>
          </a:prstGeom>
          <a:solidFill>
            <a:srgbClr val="FFFCF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" name="Google Shape;44;p15"/>
          <p:cNvSpPr txBox="1"/>
          <p:nvPr/>
        </p:nvSpPr>
        <p:spPr>
          <a:xfrm rot="-59133">
            <a:off x="134946" y="151223"/>
            <a:ext cx="1744158" cy="386156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90000" tIns="54000" rIns="91425" bIns="54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800" b="0" i="0" u="none" strike="noStrike" cap="none" dirty="0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PRATICANDO</a:t>
            </a:r>
            <a:endParaRPr sz="1800" b="0" i="0" u="none" strike="noStrike" cap="none" dirty="0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46" name="Google Shape;46;p15"/>
          <p:cNvSpPr txBox="1">
            <a:spLocks noGrp="1"/>
          </p:cNvSpPr>
          <p:nvPr>
            <p:ph type="body" idx="1"/>
          </p:nvPr>
        </p:nvSpPr>
        <p:spPr>
          <a:xfrm>
            <a:off x="456450" y="1239625"/>
            <a:ext cx="8258700" cy="329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  <a:defRPr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47" name="Google Shape;47;p15"/>
          <p:cNvSpPr txBox="1">
            <a:spLocks noGrp="1"/>
          </p:cNvSpPr>
          <p:nvPr>
            <p:ph type="title"/>
          </p:nvPr>
        </p:nvSpPr>
        <p:spPr>
          <a:xfrm>
            <a:off x="456450" y="673625"/>
            <a:ext cx="8376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" name="Google Shape;26;p9">
            <a:extLst>
              <a:ext uri="{FF2B5EF4-FFF2-40B4-BE49-F238E27FC236}">
                <a16:creationId xmlns:a16="http://schemas.microsoft.com/office/drawing/2014/main" id="{B6E86407-D851-4635-6C60-9257A88B9D11}"/>
              </a:ext>
            </a:extLst>
          </p:cNvPr>
          <p:cNvSpPr txBox="1"/>
          <p:nvPr userDrawn="1"/>
        </p:nvSpPr>
        <p:spPr>
          <a:xfrm rot="-5400000">
            <a:off x="8622225" y="362054"/>
            <a:ext cx="8841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700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2025_AI_V1</a:t>
            </a:r>
            <a:endParaRPr sz="700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7. O que aprendemos hoje?">
  <p:cSld name="7. O que aprendemos hoje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 dirty="0"/>
          </a:p>
        </p:txBody>
      </p:sp>
      <p:sp>
        <p:nvSpPr>
          <p:cNvPr id="50" name="Google Shape;50;p17"/>
          <p:cNvSpPr/>
          <p:nvPr/>
        </p:nvSpPr>
        <p:spPr>
          <a:xfrm>
            <a:off x="204850" y="225325"/>
            <a:ext cx="8757000" cy="4701000"/>
          </a:xfrm>
          <a:prstGeom prst="roundRect">
            <a:avLst>
              <a:gd name="adj" fmla="val 3153"/>
            </a:avLst>
          </a:prstGeom>
          <a:solidFill>
            <a:srgbClr val="FFFCF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" name="Google Shape;51;p17"/>
          <p:cNvSpPr txBox="1"/>
          <p:nvPr/>
        </p:nvSpPr>
        <p:spPr>
          <a:xfrm rot="-59852">
            <a:off x="134836" y="138777"/>
            <a:ext cx="3153478" cy="386156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90000" tIns="54000" rIns="91425" bIns="54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800" b="0" i="0" u="none" strike="noStrike" cap="none" dirty="0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O QUE APRENDEMOS HOJE?</a:t>
            </a:r>
            <a:endParaRPr sz="1800" b="0" i="0" u="none" strike="noStrike" cap="none" dirty="0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pic>
        <p:nvPicPr>
          <p:cNvPr id="53" name="Google Shape;53;p17"/>
          <p:cNvPicPr preferRelativeResize="0"/>
          <p:nvPr/>
        </p:nvPicPr>
        <p:blipFill rotWithShape="1">
          <a:blip r:embed="rId3">
            <a:alphaModFix/>
          </a:blip>
          <a:srcRect l="15588" r="14095"/>
          <a:stretch/>
        </p:blipFill>
        <p:spPr>
          <a:xfrm>
            <a:off x="360650" y="504800"/>
            <a:ext cx="3001025" cy="4268000"/>
          </a:xfrm>
          <a:prstGeom prst="rect">
            <a:avLst/>
          </a:prstGeom>
          <a:noFill/>
          <a:ln>
            <a:noFill/>
          </a:ln>
        </p:spPr>
      </p:pic>
      <p:sp>
        <p:nvSpPr>
          <p:cNvPr id="54" name="Google Shape;54;p17"/>
          <p:cNvSpPr txBox="1">
            <a:spLocks noGrp="1"/>
          </p:cNvSpPr>
          <p:nvPr>
            <p:ph type="body" idx="1"/>
          </p:nvPr>
        </p:nvSpPr>
        <p:spPr>
          <a:xfrm>
            <a:off x="3521638" y="740325"/>
            <a:ext cx="5185500" cy="37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●"/>
              <a:defRPr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" name="Google Shape;26;p9">
            <a:extLst>
              <a:ext uri="{FF2B5EF4-FFF2-40B4-BE49-F238E27FC236}">
                <a16:creationId xmlns:a16="http://schemas.microsoft.com/office/drawing/2014/main" id="{4AB5F56F-EF5A-02C9-D030-A7E855813208}"/>
              </a:ext>
            </a:extLst>
          </p:cNvPr>
          <p:cNvSpPr txBox="1"/>
          <p:nvPr userDrawn="1"/>
        </p:nvSpPr>
        <p:spPr>
          <a:xfrm rot="-5400000">
            <a:off x="8622225" y="362054"/>
            <a:ext cx="8841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700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2025_AI_V1</a:t>
            </a:r>
            <a:endParaRPr sz="700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9. Referências ">
  <p:cSld name="11. Referências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1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 dirty="0"/>
          </a:p>
        </p:txBody>
      </p:sp>
      <p:sp>
        <p:nvSpPr>
          <p:cNvPr id="57" name="Google Shape;57;p19"/>
          <p:cNvSpPr/>
          <p:nvPr/>
        </p:nvSpPr>
        <p:spPr>
          <a:xfrm>
            <a:off x="204850" y="225325"/>
            <a:ext cx="8757000" cy="4701000"/>
          </a:xfrm>
          <a:prstGeom prst="roundRect">
            <a:avLst>
              <a:gd name="adj" fmla="val 3153"/>
            </a:avLst>
          </a:prstGeom>
          <a:solidFill>
            <a:srgbClr val="FFFCF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" name="Google Shape;58;p19"/>
          <p:cNvSpPr txBox="1"/>
          <p:nvPr/>
        </p:nvSpPr>
        <p:spPr>
          <a:xfrm rot="-60039">
            <a:off x="134940" y="150748"/>
            <a:ext cx="1769370" cy="386156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90000" tIns="54000" rIns="91425" bIns="54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800" b="0" i="0" u="none" strike="noStrike" cap="none" dirty="0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REFERÊNCIAS</a:t>
            </a:r>
            <a:endParaRPr sz="1800" b="0" i="0" u="none" strike="noStrike" cap="none" dirty="0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60" name="Google Shape;60;p19"/>
          <p:cNvSpPr txBox="1">
            <a:spLocks noGrp="1"/>
          </p:cNvSpPr>
          <p:nvPr>
            <p:ph type="body" idx="1"/>
          </p:nvPr>
        </p:nvSpPr>
        <p:spPr>
          <a:xfrm>
            <a:off x="459300" y="797675"/>
            <a:ext cx="8295900" cy="386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30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" name="Google Shape;26;p9">
            <a:extLst>
              <a:ext uri="{FF2B5EF4-FFF2-40B4-BE49-F238E27FC236}">
                <a16:creationId xmlns:a16="http://schemas.microsoft.com/office/drawing/2014/main" id="{F8BE3123-2856-2600-90B5-A30C0D4A62C2}"/>
              </a:ext>
            </a:extLst>
          </p:cNvPr>
          <p:cNvSpPr txBox="1"/>
          <p:nvPr userDrawn="1"/>
        </p:nvSpPr>
        <p:spPr>
          <a:xfrm rot="-5400000">
            <a:off x="8622225" y="362054"/>
            <a:ext cx="8841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700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2025_AI_V1</a:t>
            </a:r>
            <a:endParaRPr sz="700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0. Contra capa">
  <p:cSld name="12. Fechamento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2" name="Google Shape;62;p11"/>
          <p:cNvGrpSpPr/>
          <p:nvPr/>
        </p:nvGrpSpPr>
        <p:grpSpPr>
          <a:xfrm>
            <a:off x="3213025" y="1212517"/>
            <a:ext cx="3022750" cy="2990400"/>
            <a:chOff x="3060625" y="1076550"/>
            <a:chExt cx="3022750" cy="2990400"/>
          </a:xfrm>
        </p:grpSpPr>
        <p:pic>
          <p:nvPicPr>
            <p:cNvPr id="63" name="Google Shape;63;p11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3060625" y="1076550"/>
              <a:ext cx="3022750" cy="29904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4" name="Google Shape;64;p11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3545350" y="2438712"/>
              <a:ext cx="2053300" cy="266075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" name="Google Shape;26;p9">
            <a:extLst>
              <a:ext uri="{FF2B5EF4-FFF2-40B4-BE49-F238E27FC236}">
                <a16:creationId xmlns:a16="http://schemas.microsoft.com/office/drawing/2014/main" id="{3727AB67-FD1F-4248-97C8-0446C00D7D35}"/>
              </a:ext>
            </a:extLst>
          </p:cNvPr>
          <p:cNvSpPr txBox="1"/>
          <p:nvPr userDrawn="1"/>
        </p:nvSpPr>
        <p:spPr>
          <a:xfrm rot="-5400000">
            <a:off x="8622225" y="362054"/>
            <a:ext cx="8841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700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2025_AI_V1</a:t>
            </a:r>
            <a:endParaRPr sz="700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. O que é?">
  <p:cSld name="4. O que é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 dirty="0"/>
          </a:p>
        </p:txBody>
      </p:sp>
      <p:sp>
        <p:nvSpPr>
          <p:cNvPr id="71" name="Google Shape;71;p14"/>
          <p:cNvSpPr/>
          <p:nvPr/>
        </p:nvSpPr>
        <p:spPr>
          <a:xfrm>
            <a:off x="204850" y="225325"/>
            <a:ext cx="8757000" cy="4701000"/>
          </a:xfrm>
          <a:prstGeom prst="roundRect">
            <a:avLst>
              <a:gd name="adj" fmla="val 3153"/>
            </a:avLst>
          </a:prstGeom>
          <a:solidFill>
            <a:srgbClr val="FFFCF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" name="Google Shape;72;p14"/>
          <p:cNvSpPr txBox="1"/>
          <p:nvPr/>
        </p:nvSpPr>
        <p:spPr>
          <a:xfrm rot="-59722">
            <a:off x="134972" y="154375"/>
            <a:ext cx="1364306" cy="386156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90000" tIns="54000" rIns="91425" bIns="54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lang="pt-BR" sz="1800" b="0" i="0" u="none" strike="noStrike" cap="none" dirty="0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O QUE É?</a:t>
            </a:r>
            <a:endParaRPr sz="1800" b="0" i="0" u="none" strike="noStrike" cap="none" dirty="0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74" name="Google Shape;74;p14"/>
          <p:cNvSpPr txBox="1">
            <a:spLocks noGrp="1"/>
          </p:cNvSpPr>
          <p:nvPr>
            <p:ph type="body" idx="1"/>
          </p:nvPr>
        </p:nvSpPr>
        <p:spPr>
          <a:xfrm>
            <a:off x="456450" y="1239625"/>
            <a:ext cx="8258700" cy="329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  <a:defRPr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75" name="Google Shape;75;p14"/>
          <p:cNvSpPr txBox="1">
            <a:spLocks noGrp="1"/>
          </p:cNvSpPr>
          <p:nvPr>
            <p:ph type="title"/>
          </p:nvPr>
        </p:nvSpPr>
        <p:spPr>
          <a:xfrm>
            <a:off x="456450" y="673625"/>
            <a:ext cx="8376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" name="Google Shape;26;p9">
            <a:extLst>
              <a:ext uri="{FF2B5EF4-FFF2-40B4-BE49-F238E27FC236}">
                <a16:creationId xmlns:a16="http://schemas.microsoft.com/office/drawing/2014/main" id="{E1CA63D9-45BB-FE75-E98D-DF95CFD4EF13}"/>
              </a:ext>
            </a:extLst>
          </p:cNvPr>
          <p:cNvSpPr txBox="1"/>
          <p:nvPr userDrawn="1"/>
        </p:nvSpPr>
        <p:spPr>
          <a:xfrm rot="-5400000">
            <a:off x="8622225" y="362054"/>
            <a:ext cx="8841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700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2025_AI_V1</a:t>
            </a:r>
            <a:endParaRPr sz="700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ato"/>
              <a:buNone/>
              <a:defRPr sz="2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7" name="Google Shape;7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 dirty="0"/>
          </a:p>
        </p:txBody>
      </p:sp>
      <p:sp>
        <p:nvSpPr>
          <p:cNvPr id="8" name="Google Shape;8;p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Char char="●"/>
              <a:defRPr sz="1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Char char="○"/>
              <a:defRPr sz="1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8" r:id="rId9"/>
    <p:sldLayoutId id="2147483659" r:id="rId10"/>
    <p:sldLayoutId id="2147483660" r:id="rId11"/>
    <p:sldLayoutId id="2147483661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0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0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0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s://efape.educacao.sp.gov.br/CURRICULOPAULISTA/WP-CONTENT/UPLOADS/2023/02/CURRICULO_PAULISTA-ETAPAS-EDUCA%C3%A7%C3%A3O-INFANTIL-E-ENSINO-FUNDAMENTAL-ISBN.PDF" TargetMode="External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ettyimages.com.br/sign-in?ReturnUrl=%2Fdetail%2Filustra%25C3%25A7%25C3%25A3o%2Fkid-explain-to-friend-ilustra%25C3%25A7%25C3%25A3o-royalty-free%2F1278749319%3Fphrase%3D2%2BCRIAN%25C3%2587AS%26adppopup%3Dtrue" TargetMode="External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Relationship Id="rId5" Type="http://schemas.openxmlformats.org/officeDocument/2006/relationships/hyperlink" Target="https://www.gettyimages.com.br/detail/ilustra%C3%A7%C3%A3o/school-supplies-ilustra%C3%A7%C3%A3o-royalty-free/165727329?phrase=cola+e+tesoura&amp;adppopup=true" TargetMode="External"/><Relationship Id="rId4" Type="http://schemas.openxmlformats.org/officeDocument/2006/relationships/hyperlink" Target="https://www.gettyimages.com.br/detail/ilustra%C3%A7%C3%A3o/teacher-lining-up-the-students-ilustra%C3%A7%C3%A3o-royalty-free/487123809?phrase=ESTUDANTES+EM+FILA+PERTO+DA+LOUSA&amp;adppopup=true" TargetMode="Externa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75REbasFQts" TargetMode="External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Relationship Id="rId5" Type="http://schemas.openxmlformats.org/officeDocument/2006/relationships/hyperlink" Target="https://www.gettyimages.com.br/detail/ilustra%C3%A7%C3%A3o/cute-frog-on-rock-in-the-reeds-on-transparent-ilustra%C3%A7%C3%A3o-royalty-free/1731643136?phrase=sapo+na+pedra&amp;adppopup=true" TargetMode="External"/><Relationship Id="rId4" Type="http://schemas.openxmlformats.org/officeDocument/2006/relationships/hyperlink" Target="https://www.gettyimages.com.br/detail/ilustra%C3%A7%C3%A3o/cartoon-frog-ilustra%C3%A7%C3%A3o-royalty-free/155659340?phrase=sapo+ilustra%C3%A7ao&amp;adppopup=true" TargetMode="Externa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4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7.png"/><Relationship Id="rId4" Type="http://schemas.openxmlformats.org/officeDocument/2006/relationships/hyperlink" Target="https://www.youtube.com/watch?v=75REbasFQts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1"/>
          <p:cNvSpPr/>
          <p:nvPr/>
        </p:nvSpPr>
        <p:spPr>
          <a:xfrm rot="-48394" flipH="1">
            <a:off x="236565" y="4090382"/>
            <a:ext cx="1342633" cy="330035"/>
          </a:xfrm>
          <a:prstGeom prst="roundRect">
            <a:avLst>
              <a:gd name="adj" fmla="val 7293"/>
            </a:avLst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pt-BR" b="1" i="0" u="none" strike="noStrike" cap="none" dirty="0">
                <a:solidFill>
                  <a:srgbClr val="000000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1</a:t>
            </a:r>
            <a:r>
              <a:rPr lang="pt-BR" b="1" i="0" u="sng" strike="noStrike" cap="none" baseline="30000" dirty="0">
                <a:solidFill>
                  <a:srgbClr val="000000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o</a:t>
            </a:r>
            <a:r>
              <a:rPr lang="pt-BR" b="1" i="0" u="none" strike="noStrike" cap="none" dirty="0">
                <a:solidFill>
                  <a:srgbClr val="000000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 BIMESTRE</a:t>
            </a:r>
            <a:endParaRPr b="1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1" name="Google Shape;101;p1"/>
          <p:cNvSpPr/>
          <p:nvPr/>
        </p:nvSpPr>
        <p:spPr>
          <a:xfrm rot="49167">
            <a:off x="235961" y="4552633"/>
            <a:ext cx="3691878" cy="330035"/>
          </a:xfrm>
          <a:prstGeom prst="roundRect">
            <a:avLst>
              <a:gd name="adj" fmla="val 7293"/>
            </a:avLst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pt-BR" b="1" i="0" u="none" strike="noStrike" cap="none" dirty="0">
                <a:solidFill>
                  <a:srgbClr val="000000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ENSINO FUNDAMENTAL: ANOS INICIAIS</a:t>
            </a:r>
            <a:endParaRPr b="1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" name="Google Shape;102;p1"/>
          <p:cNvSpPr txBox="1"/>
          <p:nvPr/>
        </p:nvSpPr>
        <p:spPr>
          <a:xfrm>
            <a:off x="461400" y="1999425"/>
            <a:ext cx="8221200" cy="1480800"/>
          </a:xfrm>
          <a:prstGeom prst="rect">
            <a:avLst/>
          </a:prstGeom>
          <a:noFill/>
          <a:ln>
            <a:noFill/>
          </a:ln>
          <a:effectLst>
            <a:outerShdw dist="47625" dir="5400000" algn="bl" rotWithShape="0">
              <a:srgbClr val="000000">
                <a:alpha val="23921"/>
              </a:srgbClr>
            </a:outerShdw>
          </a:effectLst>
        </p:spPr>
        <p:txBody>
          <a:bodyPr spcFirstLastPara="1" wrap="square" lIns="90000" tIns="18000" rIns="91425" bIns="18000" anchor="ctr" anchorCtr="0">
            <a:norm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3600" b="1" i="0" u="none" strike="noStrike" cap="none" dirty="0">
                <a:solidFill>
                  <a:srgbClr val="000000"/>
                </a:solidFill>
                <a:latin typeface="Grandstander" pitchFamily="2" charset="0"/>
                <a:ea typeface="Grandstander"/>
                <a:cs typeface="Grandstander"/>
                <a:sym typeface="Grandstander"/>
              </a:rPr>
              <a:t>NÚMEROS DO DIA A DIA</a:t>
            </a:r>
            <a:endParaRPr sz="3600" b="1" i="0" u="none" strike="noStrike" cap="none" dirty="0">
              <a:solidFill>
                <a:srgbClr val="000000"/>
              </a:solidFill>
              <a:latin typeface="Grandstander" pitchFamily="2" charset="0"/>
              <a:ea typeface="Grandstander"/>
              <a:cs typeface="Grandstander"/>
              <a:sym typeface="Grandstander"/>
            </a:endParaRPr>
          </a:p>
        </p:txBody>
      </p:sp>
      <p:sp>
        <p:nvSpPr>
          <p:cNvPr id="103" name="Google Shape;103;p1"/>
          <p:cNvSpPr/>
          <p:nvPr/>
        </p:nvSpPr>
        <p:spPr>
          <a:xfrm rot="-48481" flipH="1">
            <a:off x="7973178" y="297652"/>
            <a:ext cx="893489" cy="686195"/>
          </a:xfrm>
          <a:prstGeom prst="roundRect">
            <a:avLst>
              <a:gd name="adj" fmla="val 7293"/>
            </a:avLst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pt-BR" sz="4200" b="0" i="0" u="none" strike="noStrike" cap="none" dirty="0">
                <a:solidFill>
                  <a:schemeClr val="lt1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</a:t>
            </a:r>
            <a:r>
              <a:rPr lang="pt-BR" sz="4200" b="0" i="0" u="sng" strike="noStrike" cap="none" baseline="30000" dirty="0">
                <a:solidFill>
                  <a:schemeClr val="lt1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o</a:t>
            </a:r>
            <a:endParaRPr sz="2200" b="0" i="0" u="sng" strike="noStrike" cap="none" baseline="30000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4" name="Google Shape;104;p1"/>
          <p:cNvSpPr txBox="1"/>
          <p:nvPr/>
        </p:nvSpPr>
        <p:spPr>
          <a:xfrm rot="-59535">
            <a:off x="3223103" y="3634314"/>
            <a:ext cx="2702505" cy="386054"/>
          </a:xfrm>
          <a:prstGeom prst="rect">
            <a:avLst/>
          </a:prstGeom>
          <a:solidFill>
            <a:srgbClr val="4B5EAA"/>
          </a:solidFill>
          <a:ln>
            <a:noFill/>
          </a:ln>
        </p:spPr>
        <p:txBody>
          <a:bodyPr spcFirstLastPara="1" wrap="square" lIns="90000" tIns="54000" rIns="91425" bIns="54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800" b="1" i="0" u="none" strike="noStrike" cap="none" dirty="0">
                <a:solidFill>
                  <a:srgbClr val="FFFFFF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MATEMÁTICA</a:t>
            </a:r>
            <a:endParaRPr sz="1800" b="1" i="0" u="none" strike="noStrike" cap="none" dirty="0">
              <a:solidFill>
                <a:srgbClr val="FFFFFF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105" name="Google Shape;105;p1"/>
          <p:cNvSpPr txBox="1"/>
          <p:nvPr/>
        </p:nvSpPr>
        <p:spPr>
          <a:xfrm rot="-59878">
            <a:off x="4020872" y="1700599"/>
            <a:ext cx="1102367" cy="355256"/>
          </a:xfrm>
          <a:prstGeom prst="rect">
            <a:avLst/>
          </a:prstGeom>
          <a:solidFill>
            <a:srgbClr val="4B5EAA"/>
          </a:solidFill>
          <a:ln>
            <a:noFill/>
          </a:ln>
        </p:spPr>
        <p:txBody>
          <a:bodyPr spcFirstLastPara="1" wrap="square" lIns="90000" tIns="54000" rIns="91425" bIns="540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800" b="1" i="0" u="none" strike="noStrike" cap="none" dirty="0">
                <a:solidFill>
                  <a:srgbClr val="FFFFFF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AULA </a:t>
            </a:r>
            <a:r>
              <a:rPr lang="pt-BR" sz="1800" b="1" dirty="0">
                <a:solidFill>
                  <a:srgbClr val="FFFFFF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9</a:t>
            </a:r>
            <a:endParaRPr sz="1800" b="1" i="0" u="none" strike="noStrike" cap="none" dirty="0">
              <a:solidFill>
                <a:srgbClr val="FFFFFF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ângulo 5">
            <a:extLst>
              <a:ext uri="{FF2B5EF4-FFF2-40B4-BE49-F238E27FC236}">
                <a16:creationId xmlns:a16="http://schemas.microsoft.com/office/drawing/2014/main" id="{BC5F77E5-4778-0A4E-EB86-880A60389E68}"/>
              </a:ext>
            </a:extLst>
          </p:cNvPr>
          <p:cNvSpPr/>
          <p:nvPr/>
        </p:nvSpPr>
        <p:spPr>
          <a:xfrm>
            <a:off x="846744" y="4185287"/>
            <a:ext cx="519609" cy="473013"/>
          </a:xfrm>
          <a:prstGeom prst="rect">
            <a:avLst/>
          </a:prstGeom>
          <a:solidFill>
            <a:schemeClr val="bg1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307E104F-ABEB-73AE-BB63-E54550CAB06B}"/>
              </a:ext>
            </a:extLst>
          </p:cNvPr>
          <p:cNvSpPr/>
          <p:nvPr/>
        </p:nvSpPr>
        <p:spPr>
          <a:xfrm>
            <a:off x="1571656" y="4185287"/>
            <a:ext cx="519609" cy="473013"/>
          </a:xfrm>
          <a:prstGeom prst="rect">
            <a:avLst/>
          </a:prstGeom>
          <a:solidFill>
            <a:schemeClr val="bg1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000" b="1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id="{10CA6160-83C5-BB64-35FA-FC0F1E3C9A68}"/>
              </a:ext>
            </a:extLst>
          </p:cNvPr>
          <p:cNvSpPr/>
          <p:nvPr/>
        </p:nvSpPr>
        <p:spPr>
          <a:xfrm>
            <a:off x="3994164" y="4185287"/>
            <a:ext cx="519609" cy="473013"/>
          </a:xfrm>
          <a:prstGeom prst="rect">
            <a:avLst/>
          </a:prstGeom>
          <a:solidFill>
            <a:schemeClr val="bg1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000" b="1" dirty="0">
                <a:solidFill>
                  <a:schemeClr val="tx1"/>
                </a:solidFill>
              </a:rPr>
              <a:t>5</a:t>
            </a:r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EC966634-F61F-6893-6B83-4017FF344BD2}"/>
              </a:ext>
            </a:extLst>
          </p:cNvPr>
          <p:cNvSpPr/>
          <p:nvPr/>
        </p:nvSpPr>
        <p:spPr>
          <a:xfrm>
            <a:off x="4685160" y="4185287"/>
            <a:ext cx="519609" cy="473013"/>
          </a:xfrm>
          <a:prstGeom prst="rect">
            <a:avLst/>
          </a:prstGeom>
          <a:solidFill>
            <a:schemeClr val="bg1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000" b="1" dirty="0">
                <a:solidFill>
                  <a:schemeClr val="tx1"/>
                </a:solidFill>
              </a:rPr>
              <a:t>6</a:t>
            </a:r>
          </a:p>
        </p:txBody>
      </p:sp>
      <p:sp>
        <p:nvSpPr>
          <p:cNvPr id="11" name="Retângulo 10">
            <a:extLst>
              <a:ext uri="{FF2B5EF4-FFF2-40B4-BE49-F238E27FC236}">
                <a16:creationId xmlns:a16="http://schemas.microsoft.com/office/drawing/2014/main" id="{FB4D3B9F-E139-CB14-40FE-57785850DBE3}"/>
              </a:ext>
            </a:extLst>
          </p:cNvPr>
          <p:cNvSpPr/>
          <p:nvPr/>
        </p:nvSpPr>
        <p:spPr>
          <a:xfrm>
            <a:off x="5376156" y="4185287"/>
            <a:ext cx="519609" cy="473013"/>
          </a:xfrm>
          <a:prstGeom prst="rect">
            <a:avLst/>
          </a:prstGeom>
          <a:solidFill>
            <a:schemeClr val="bg1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000" b="1" dirty="0">
                <a:solidFill>
                  <a:schemeClr val="tx1"/>
                </a:solidFill>
              </a:rPr>
              <a:t>7</a:t>
            </a:r>
          </a:p>
        </p:txBody>
      </p:sp>
      <p:sp>
        <p:nvSpPr>
          <p:cNvPr id="12" name="Retângulo 11">
            <a:extLst>
              <a:ext uri="{FF2B5EF4-FFF2-40B4-BE49-F238E27FC236}">
                <a16:creationId xmlns:a16="http://schemas.microsoft.com/office/drawing/2014/main" id="{CEC01E07-CAAA-2080-1B16-BA22F64F0D8D}"/>
              </a:ext>
            </a:extLst>
          </p:cNvPr>
          <p:cNvSpPr/>
          <p:nvPr/>
        </p:nvSpPr>
        <p:spPr>
          <a:xfrm>
            <a:off x="6027376" y="4185287"/>
            <a:ext cx="519609" cy="473013"/>
          </a:xfrm>
          <a:prstGeom prst="rect">
            <a:avLst/>
          </a:prstGeom>
          <a:solidFill>
            <a:schemeClr val="bg1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000" b="1" dirty="0">
                <a:solidFill>
                  <a:schemeClr val="tx1"/>
                </a:solidFill>
              </a:rPr>
              <a:t>8</a:t>
            </a:r>
          </a:p>
        </p:txBody>
      </p:sp>
      <p:sp>
        <p:nvSpPr>
          <p:cNvPr id="13" name="Retângulo 12">
            <a:extLst>
              <a:ext uri="{FF2B5EF4-FFF2-40B4-BE49-F238E27FC236}">
                <a16:creationId xmlns:a16="http://schemas.microsoft.com/office/drawing/2014/main" id="{F386AF23-5049-0AC4-F5D3-5C38E2B5CF9F}"/>
              </a:ext>
            </a:extLst>
          </p:cNvPr>
          <p:cNvSpPr/>
          <p:nvPr/>
        </p:nvSpPr>
        <p:spPr>
          <a:xfrm>
            <a:off x="2296568" y="4185287"/>
            <a:ext cx="519609" cy="473013"/>
          </a:xfrm>
          <a:prstGeom prst="rect">
            <a:avLst/>
          </a:prstGeom>
          <a:solidFill>
            <a:schemeClr val="bg1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000" b="1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14" name="Retângulo 13">
            <a:extLst>
              <a:ext uri="{FF2B5EF4-FFF2-40B4-BE49-F238E27FC236}">
                <a16:creationId xmlns:a16="http://schemas.microsoft.com/office/drawing/2014/main" id="{E3F4BAAF-9472-0DBC-5F03-53FEDACA40CA}"/>
              </a:ext>
            </a:extLst>
          </p:cNvPr>
          <p:cNvSpPr/>
          <p:nvPr/>
        </p:nvSpPr>
        <p:spPr>
          <a:xfrm>
            <a:off x="3129057" y="4185287"/>
            <a:ext cx="519609" cy="473013"/>
          </a:xfrm>
          <a:prstGeom prst="rect">
            <a:avLst/>
          </a:prstGeom>
          <a:solidFill>
            <a:schemeClr val="bg1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000" b="1" dirty="0">
                <a:solidFill>
                  <a:schemeClr val="tx1"/>
                </a:solidFill>
              </a:rPr>
              <a:t>4</a:t>
            </a:r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0E257143-2E2B-D5BF-9FFC-01BD252759DE}"/>
              </a:ext>
            </a:extLst>
          </p:cNvPr>
          <p:cNvSpPr txBox="1"/>
          <p:nvPr/>
        </p:nvSpPr>
        <p:spPr>
          <a:xfrm>
            <a:off x="7924800" y="619760"/>
            <a:ext cx="422388" cy="3962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BR" dirty="0"/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EF0D412A-675B-B497-5145-050953F67864}"/>
              </a:ext>
            </a:extLst>
          </p:cNvPr>
          <p:cNvSpPr txBox="1"/>
          <p:nvPr/>
        </p:nvSpPr>
        <p:spPr>
          <a:xfrm>
            <a:off x="940728" y="4221738"/>
            <a:ext cx="39947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/>
              <a:t>1</a:t>
            </a:r>
          </a:p>
        </p:txBody>
      </p:sp>
      <p:sp>
        <p:nvSpPr>
          <p:cNvPr id="7" name="Título 6">
            <a:extLst>
              <a:ext uri="{FF2B5EF4-FFF2-40B4-BE49-F238E27FC236}">
                <a16:creationId xmlns:a16="http://schemas.microsoft.com/office/drawing/2014/main" id="{16E7ED96-1678-8248-1EAD-A93931F535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39376" y="128735"/>
            <a:ext cx="8376000" cy="584745"/>
          </a:xfrm>
        </p:spPr>
        <p:txBody>
          <a:bodyPr/>
          <a:lstStyle/>
          <a:p>
            <a:r>
              <a:rPr lang="pt-BR" sz="2600" dirty="0"/>
              <a:t>CORREÇÃO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3D824FC5-E040-5827-0273-47142604CA7D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79916" y="2745165"/>
            <a:ext cx="5991225" cy="1362075"/>
          </a:xfrm>
          <a:prstGeom prst="rect">
            <a:avLst/>
          </a:prstGeom>
        </p:spPr>
      </p:pic>
      <p:sp>
        <p:nvSpPr>
          <p:cNvPr id="5" name="Google Shape;119;p17">
            <a:extLst>
              <a:ext uri="{FF2B5EF4-FFF2-40B4-BE49-F238E27FC236}">
                <a16:creationId xmlns:a16="http://schemas.microsoft.com/office/drawing/2014/main" id="{23313D30-A4A8-E8E9-2B6B-B84212634D90}"/>
              </a:ext>
            </a:extLst>
          </p:cNvPr>
          <p:cNvSpPr txBox="1">
            <a:spLocks/>
          </p:cNvSpPr>
          <p:nvPr/>
        </p:nvSpPr>
        <p:spPr>
          <a:xfrm rot="897">
            <a:off x="7611289" y="4597620"/>
            <a:ext cx="1387137" cy="360900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62000" tIns="72000" rIns="91425" bIns="720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Char char="●"/>
              <a:defRPr sz="1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Char char="○"/>
              <a:defRPr sz="1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indent="0" algn="ctr">
              <a:buSzPts val="1100"/>
              <a:buFont typeface="Lato"/>
              <a:buNone/>
            </a:pPr>
            <a:r>
              <a:rPr lang="pt-BR" sz="1400" b="1" dirty="0">
                <a:solidFill>
                  <a:srgbClr val="666666"/>
                </a:solidFill>
                <a:latin typeface="+mj-lt"/>
              </a:rPr>
              <a:t>CONTINUA...</a:t>
            </a:r>
            <a:endParaRPr lang="pt-BR" sz="1200" b="1" dirty="0">
              <a:latin typeface="+mj-lt"/>
            </a:endParaRP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9E215377-CEA4-6A78-1449-C74E21A7130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38266" y="279407"/>
            <a:ext cx="424543" cy="478972"/>
          </a:xfrm>
          <a:prstGeom prst="rect">
            <a:avLst/>
          </a:prstGeom>
        </p:spPr>
      </p:pic>
      <p:sp>
        <p:nvSpPr>
          <p:cNvPr id="20" name="Espaço Reservado para Texto 4">
            <a:extLst>
              <a:ext uri="{FF2B5EF4-FFF2-40B4-BE49-F238E27FC236}">
                <a16:creationId xmlns:a16="http://schemas.microsoft.com/office/drawing/2014/main" id="{BAA5052B-71A1-855D-29DD-E27354835ED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84423" y="733155"/>
            <a:ext cx="8258700" cy="1697864"/>
          </a:xfrm>
        </p:spPr>
        <p:txBody>
          <a:bodyPr/>
          <a:lstStyle/>
          <a:p>
            <a:pPr indent="-457200">
              <a:buFont typeface="+mj-lt"/>
              <a:buAutoNum type="arabicPeriod"/>
            </a:pPr>
            <a:r>
              <a:rPr lang="pt-PT" sz="2000" b="0" spc="0" dirty="0">
                <a:solidFill>
                  <a:srgbClr val="231F20"/>
                </a:solidFill>
                <a:effectLst/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VOCÊ CONSEGUE FALAR O TRAVA-LÍNGUA BEM RÁPIDO? </a:t>
            </a:r>
            <a:br>
              <a:rPr lang="pt-PT" sz="2000" b="0" dirty="0"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</a:br>
            <a:br>
              <a:rPr lang="pt-PT" sz="2000" b="0" dirty="0"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</a:br>
            <a:r>
              <a:rPr lang="pt-PT" sz="2000" b="0" spc="0" dirty="0">
                <a:solidFill>
                  <a:srgbClr val="231F20"/>
                </a:solidFill>
                <a:effectLst/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A PROFESSORA DO 2</a:t>
            </a:r>
            <a:r>
              <a:rPr lang="pt-PT" sz="2000" b="0" u="sng" spc="0" baseline="30000" dirty="0">
                <a:solidFill>
                  <a:srgbClr val="231F20"/>
                </a:solidFill>
                <a:effectLst/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º</a:t>
            </a:r>
            <a:r>
              <a:rPr lang="pt-PT" sz="2000" b="0" spc="0" dirty="0">
                <a:solidFill>
                  <a:srgbClr val="231F20"/>
                </a:solidFill>
                <a:effectLst/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 ANO </a:t>
            </a:r>
            <a:r>
              <a:rPr lang="pt-PT" sz="2000" b="0" spc="-10" dirty="0">
                <a:solidFill>
                  <a:srgbClr val="231F20"/>
                </a:solidFill>
                <a:effectLst/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ORGANIZOU</a:t>
            </a:r>
            <a:r>
              <a:rPr lang="pt-PT" sz="2000" b="0" spc="-45" dirty="0">
                <a:solidFill>
                  <a:srgbClr val="231F20"/>
                </a:solidFill>
                <a:effectLst/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 </a:t>
            </a:r>
            <a:r>
              <a:rPr lang="pt-PT" sz="2000" b="0" spc="-10" dirty="0">
                <a:solidFill>
                  <a:srgbClr val="231F20"/>
                </a:solidFill>
                <a:effectLst/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OS</a:t>
            </a:r>
            <a:r>
              <a:rPr lang="pt-PT" sz="2000" b="0" spc="-45" dirty="0">
                <a:solidFill>
                  <a:srgbClr val="231F20"/>
                </a:solidFill>
                <a:effectLst/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 </a:t>
            </a:r>
            <a:r>
              <a:rPr lang="pt-PT" spc="-10" dirty="0">
                <a:solidFill>
                  <a:srgbClr val="231F20"/>
                </a:solidFill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ESTUDANTES</a:t>
            </a:r>
            <a:r>
              <a:rPr lang="pt-PT" sz="2000" b="0" spc="-50" dirty="0">
                <a:solidFill>
                  <a:srgbClr val="231F20"/>
                </a:solidFill>
                <a:effectLst/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 </a:t>
            </a:r>
            <a:r>
              <a:rPr lang="pt-PT" sz="2000" b="0" spc="-10" dirty="0">
                <a:solidFill>
                  <a:srgbClr val="231F20"/>
                </a:solidFill>
                <a:effectLst/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PARA</a:t>
            </a:r>
            <a:r>
              <a:rPr lang="pt-PT" sz="2000" b="0" spc="-50" dirty="0">
                <a:solidFill>
                  <a:srgbClr val="231F20"/>
                </a:solidFill>
                <a:effectLst/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 </a:t>
            </a:r>
            <a:r>
              <a:rPr lang="pt-PT" sz="2000" b="0" spc="-10" dirty="0">
                <a:solidFill>
                  <a:srgbClr val="231F20"/>
                </a:solidFill>
                <a:effectLst/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UM</a:t>
            </a:r>
            <a:r>
              <a:rPr lang="pt-PT" sz="2000" b="0" spc="-50" dirty="0">
                <a:solidFill>
                  <a:srgbClr val="231F20"/>
                </a:solidFill>
                <a:effectLst/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 </a:t>
            </a:r>
            <a:r>
              <a:rPr lang="pt-PT" sz="2000" b="0" spc="-10" dirty="0">
                <a:solidFill>
                  <a:srgbClr val="231F20"/>
                </a:solidFill>
                <a:effectLst/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DESAFIO:</a:t>
            </a:r>
            <a:r>
              <a:rPr lang="pt-PT" sz="2000" b="0" spc="-45" dirty="0">
                <a:solidFill>
                  <a:srgbClr val="231F20"/>
                </a:solidFill>
                <a:effectLst/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 </a:t>
            </a:r>
            <a:r>
              <a:rPr lang="pt-PT" sz="2000" b="0" spc="-10" dirty="0">
                <a:solidFill>
                  <a:srgbClr val="231F20"/>
                </a:solidFill>
                <a:effectLst/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RECITAR</a:t>
            </a:r>
            <a:r>
              <a:rPr lang="pt-PT" sz="2000" b="0" spc="-45" dirty="0">
                <a:solidFill>
                  <a:srgbClr val="231F20"/>
                </a:solidFill>
                <a:effectLst/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 </a:t>
            </a:r>
            <a:r>
              <a:rPr lang="pt-PT" sz="2000" b="0" spc="-10" dirty="0">
                <a:solidFill>
                  <a:srgbClr val="231F20"/>
                </a:solidFill>
                <a:effectLst/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O</a:t>
            </a:r>
            <a:r>
              <a:rPr lang="pt-PT" sz="2000" b="0" spc="-45" dirty="0">
                <a:solidFill>
                  <a:srgbClr val="231F20"/>
                </a:solidFill>
                <a:effectLst/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 </a:t>
            </a:r>
            <a:r>
              <a:rPr lang="pt-PT" sz="2000" b="0" spc="-10" dirty="0">
                <a:solidFill>
                  <a:srgbClr val="231F20"/>
                </a:solidFill>
                <a:effectLst/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TRAVA-LÍNGUA</a:t>
            </a:r>
            <a:r>
              <a:rPr lang="pt-PT" sz="2000" b="0" spc="-45" dirty="0">
                <a:solidFill>
                  <a:srgbClr val="231F20"/>
                </a:solidFill>
                <a:effectLst/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 </a:t>
            </a:r>
            <a:r>
              <a:rPr lang="pt-PT" sz="2000" b="0" spc="-10" dirty="0">
                <a:solidFill>
                  <a:srgbClr val="231F20"/>
                </a:solidFill>
                <a:effectLst/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DO</a:t>
            </a:r>
            <a:r>
              <a:rPr lang="pt-PT" sz="2000" b="0" spc="-45" dirty="0">
                <a:solidFill>
                  <a:srgbClr val="231F20"/>
                </a:solidFill>
                <a:effectLst/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 </a:t>
            </a:r>
            <a:r>
              <a:rPr lang="pt-PT" sz="2000" b="0" spc="-10" dirty="0">
                <a:solidFill>
                  <a:srgbClr val="231F20"/>
                </a:solidFill>
                <a:effectLst/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SAPO.</a:t>
            </a:r>
            <a:r>
              <a:rPr lang="pt-PT" sz="2000" b="0" spc="-45" dirty="0">
                <a:solidFill>
                  <a:srgbClr val="231F20"/>
                </a:solidFill>
                <a:effectLst/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 </a:t>
            </a:r>
            <a:br>
              <a:rPr lang="pt-PT" sz="2000" b="0" spc="-45" dirty="0">
                <a:effectLst/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</a:br>
            <a:r>
              <a:rPr lang="pt-PT" sz="2000" b="0" spc="-10" dirty="0">
                <a:solidFill>
                  <a:srgbClr val="231F20"/>
                </a:solidFill>
                <a:effectLst/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ENUMERE </a:t>
            </a:r>
            <a:r>
              <a:rPr lang="pt-PT" sz="2000" b="0" spc="0" dirty="0">
                <a:solidFill>
                  <a:srgbClr val="231F20"/>
                </a:solidFill>
                <a:effectLst/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AS CRIANÇAS E RESPONDA.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86258040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8428BA55-7160-385A-E8A3-9A1073ADF25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42650" y="1045871"/>
            <a:ext cx="8258700" cy="3863000"/>
          </a:xfrm>
        </p:spPr>
        <p:txBody>
          <a:bodyPr/>
          <a:lstStyle/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7030A0"/>
              </a:buClr>
              <a:buSzTx/>
              <a:buFont typeface="+mj-lt"/>
              <a:buAutoNum type="alphaUcPeriod"/>
              <a:tabLst>
                <a:tab pos="376238" algn="l"/>
                <a:tab pos="2014538" algn="l"/>
              </a:tabLst>
            </a:pPr>
            <a:r>
              <a:rPr lang="pt-BR" altLang="pt-BR" sz="2000" dirty="0">
                <a:ea typeface="Calibri" panose="020F0502020204030204" pitchFamily="34" charset="0"/>
              </a:rPr>
              <a:t>QUANTAS SÃO AS MENINAS?</a:t>
            </a:r>
            <a:r>
              <a:rPr lang="pt-BR" altLang="pt-BR" sz="2000" b="1" dirty="0">
                <a:ea typeface="Calibri" panose="020F0502020204030204" pitchFamily="34" charset="0"/>
              </a:rPr>
              <a:t> _______</a:t>
            </a:r>
          </a:p>
          <a:p>
            <a:pPr marL="685800" marR="0" lvl="0" indent="-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7030A0"/>
              </a:buClr>
              <a:buSzTx/>
              <a:buFont typeface="+mj-lt"/>
              <a:buAutoNum type="alphaUcPeriod"/>
              <a:tabLst>
                <a:tab pos="376238" algn="l"/>
                <a:tab pos="2014538" algn="l"/>
              </a:tabLst>
            </a:pPr>
            <a:endParaRPr lang="pt-BR" altLang="pt-BR" sz="2000" b="1" dirty="0">
              <a:ea typeface="Calibri" panose="020F0502020204030204" pitchFamily="34" charset="0"/>
            </a:endParaRPr>
          </a:p>
          <a:p>
            <a:pPr marL="0" marR="0" lvl="0" indent="-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7030A0"/>
              </a:buClr>
              <a:buSzTx/>
              <a:buFont typeface="+mj-lt"/>
              <a:buAutoNum type="alphaUcPeriod"/>
              <a:tabLst>
                <a:tab pos="376238" algn="l"/>
                <a:tab pos="2014538" algn="l"/>
              </a:tabLst>
            </a:pPr>
            <a:r>
              <a:rPr kumimoji="0" lang="pt-PT" altLang="pt-BR" sz="2000" b="0" i="0" u="none" strike="noStrike" cap="none" normalizeH="0" baseline="0" dirty="0">
                <a:ln>
                  <a:noFill/>
                </a:ln>
                <a:solidFill>
                  <a:srgbClr val="231F2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QUANTOS SÃO OS MENINOS? </a:t>
            </a:r>
            <a:r>
              <a:rPr kumimoji="0" lang="pt-PT" altLang="pt-BR" sz="2000" b="1" i="0" strike="noStrike" cap="none" normalizeH="0" baseline="0" dirty="0">
                <a:ln>
                  <a:noFill/>
                </a:ln>
                <a:solidFill>
                  <a:srgbClr val="231F2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________</a:t>
            </a:r>
            <a:endParaRPr lang="pt-PT" altLang="pt-BR" sz="2000" b="1" u="sng" dirty="0">
              <a:ea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7030A0"/>
              </a:buClr>
              <a:buSzTx/>
              <a:tabLst>
                <a:tab pos="376238" algn="l"/>
                <a:tab pos="2014538" algn="l"/>
              </a:tabLst>
            </a:pPr>
            <a:endParaRPr kumimoji="0" lang="pt-PT" altLang="pt-BR" sz="2000" b="1" i="0" u="sng" strike="noStrike" cap="none" normalizeH="0" baseline="0" dirty="0">
              <a:ln>
                <a:noFill/>
              </a:ln>
              <a:solidFill>
                <a:srgbClr val="231F20"/>
              </a:solidFill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0" marR="0" lvl="0" indent="-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7030A0"/>
              </a:buClr>
              <a:buSzTx/>
              <a:buFont typeface="+mj-lt"/>
              <a:buAutoNum type="alphaUcPeriod"/>
              <a:tabLst>
                <a:tab pos="376238" algn="l"/>
                <a:tab pos="2014538" algn="l"/>
              </a:tabLst>
            </a:pPr>
            <a:r>
              <a:rPr kumimoji="0" lang="pt-PT" altLang="pt-BR" sz="2000" b="0" i="0" u="none" strike="noStrike" cap="none" normalizeH="0" baseline="0" dirty="0">
                <a:ln>
                  <a:noFill/>
                </a:ln>
                <a:solidFill>
                  <a:srgbClr val="231F2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HÁ QUANTAS MENINAS COM SAIAS? </a:t>
            </a:r>
            <a:r>
              <a:rPr kumimoji="0" lang="pt-PT" altLang="pt-BR" sz="2000" b="1" i="0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_________</a:t>
            </a:r>
            <a:endParaRPr lang="pt-PT" altLang="pt-BR" sz="2000" b="1" dirty="0">
              <a:ea typeface="Calibri" panose="020F0502020204030204" pitchFamily="34" charset="0"/>
            </a:endParaRPr>
          </a:p>
          <a:p>
            <a:pPr marL="0" marR="0" lvl="0" indent="-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7030A0"/>
              </a:buClr>
              <a:buSzTx/>
              <a:buFont typeface="+mj-lt"/>
              <a:buAutoNum type="alphaUcPeriod"/>
              <a:tabLst>
                <a:tab pos="376238" algn="l"/>
                <a:tab pos="2014538" algn="l"/>
              </a:tabLst>
            </a:pPr>
            <a:endParaRPr kumimoji="0" lang="pt-PT" altLang="pt-BR" sz="2000" b="1" i="0" u="none" strike="noStrike" cap="none" normalizeH="0" baseline="0" dirty="0">
              <a:ln>
                <a:noFill/>
              </a:ln>
              <a:solidFill>
                <a:srgbClr val="231F20"/>
              </a:solidFill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0" marR="0" lvl="0" indent="-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7030A0"/>
              </a:buClr>
              <a:buSzTx/>
              <a:buFont typeface="+mj-lt"/>
              <a:buAutoNum type="alphaUcPeriod"/>
              <a:tabLst>
                <a:tab pos="376238" algn="l"/>
                <a:tab pos="2014538" algn="l"/>
              </a:tabLst>
            </a:pPr>
            <a:r>
              <a:rPr kumimoji="0" lang="pt-PT" altLang="pt-BR" sz="2000" b="0" i="0" u="none" strike="noStrike" cap="none" normalizeH="0" baseline="0" dirty="0">
                <a:ln>
                  <a:noFill/>
                </a:ln>
                <a:solidFill>
                  <a:srgbClr val="231F2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HÁ QUANTAS CRIANÇAS USANDO ÓCULOS? </a:t>
            </a:r>
            <a:r>
              <a:rPr kumimoji="0" lang="pt-PT" altLang="pt-BR" sz="2000" b="1" i="0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________</a:t>
            </a:r>
            <a:endParaRPr lang="pt-PT" altLang="pt-BR" sz="2000" b="1" dirty="0">
              <a:ea typeface="Calibri" panose="020F0502020204030204" pitchFamily="34" charset="0"/>
            </a:endParaRPr>
          </a:p>
          <a:p>
            <a:pPr marL="685800" marR="0" lvl="0" indent="-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7030A0"/>
              </a:buClr>
              <a:buSzTx/>
              <a:buFont typeface="+mj-lt"/>
              <a:buAutoNum type="alphaUcPeriod"/>
              <a:tabLst>
                <a:tab pos="376238" algn="l"/>
                <a:tab pos="2014538" algn="l"/>
              </a:tabLst>
            </a:pPr>
            <a:endParaRPr kumimoji="0" lang="pt-PT" altLang="pt-BR" sz="2000" b="1" i="0" u="none" strike="noStrike" cap="none" normalizeH="0" baseline="0" dirty="0">
              <a:ln>
                <a:noFill/>
              </a:ln>
              <a:solidFill>
                <a:srgbClr val="231F20"/>
              </a:solidFill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7030A0"/>
              </a:buClr>
              <a:buSzTx/>
              <a:buFont typeface="+mj-lt"/>
              <a:buAutoNum type="alphaUcPeriod"/>
              <a:tabLst>
                <a:tab pos="376238" algn="l"/>
                <a:tab pos="2014538" algn="l"/>
              </a:tabLst>
            </a:pPr>
            <a:r>
              <a:rPr kumimoji="0" lang="pt-PT" altLang="pt-BR" sz="2000" b="0" i="0" u="none" strike="noStrike" cap="none" normalizeH="0" baseline="0" dirty="0">
                <a:ln>
                  <a:noFill/>
                </a:ln>
                <a:solidFill>
                  <a:srgbClr val="231F2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HÁ MAIS MENINAS OU MENINOS? </a:t>
            </a:r>
            <a:r>
              <a:rPr kumimoji="0" lang="pt-PT" altLang="pt-BR" sz="2000" b="0" i="0" u="sng" strike="noStrike" cap="none" normalizeH="0" baseline="0" dirty="0">
                <a:ln>
                  <a:noFill/>
                </a:ln>
                <a:solidFill>
                  <a:srgbClr val="231F2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_________</a:t>
            </a:r>
            <a:endParaRPr lang="pt-PT" altLang="pt-BR" b="1" dirty="0">
              <a:solidFill>
                <a:srgbClr val="231F20"/>
              </a:solidFill>
              <a:ea typeface="Calibri" panose="020F0502020204030204" pitchFamily="34" charset="0"/>
            </a:endParaRPr>
          </a:p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7030A0"/>
              </a:buClr>
              <a:buSzTx/>
              <a:buFont typeface="+mj-lt"/>
              <a:buAutoNum type="alphaUcPeriod"/>
              <a:tabLst>
                <a:tab pos="376238" algn="l"/>
                <a:tab pos="2014538" algn="l"/>
              </a:tabLst>
            </a:pPr>
            <a:endParaRPr kumimoji="0" lang="pt-PT" altLang="pt-BR" sz="2000" b="1" i="0" u="none" strike="noStrike" cap="none" normalizeH="0" baseline="0" dirty="0">
              <a:ln>
                <a:noFill/>
              </a:ln>
              <a:solidFill>
                <a:srgbClr val="231F20"/>
              </a:solidFill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7030A0"/>
              </a:buClr>
              <a:buSzTx/>
              <a:buFont typeface="+mj-lt"/>
              <a:buAutoNum type="alphaUcPeriod"/>
              <a:tabLst>
                <a:tab pos="376238" algn="l"/>
                <a:tab pos="2014538" algn="l"/>
              </a:tabLst>
            </a:pPr>
            <a:r>
              <a:rPr kumimoji="0" lang="pt-PT" altLang="pt-BR" sz="2000" b="0" i="0" u="none" strike="noStrike" cap="none" normalizeH="0" baseline="0" dirty="0">
                <a:ln>
                  <a:noFill/>
                </a:ln>
                <a:solidFill>
                  <a:srgbClr val="231F2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A CRIANÇA VENCEDORA DO DESAFIO ESTÁ SEGURANDO UMA FLOR. QUAL </a:t>
            </a:r>
            <a:r>
              <a:rPr lang="pt-PT" altLang="pt-BR" dirty="0">
                <a:solidFill>
                  <a:srgbClr val="231F2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É </a:t>
            </a:r>
            <a:r>
              <a:rPr kumimoji="0" lang="pt-PT" altLang="pt-BR" sz="2000" b="0" i="0" u="none" strike="noStrike" cap="none" normalizeH="0" baseline="0" dirty="0">
                <a:ln>
                  <a:noFill/>
                </a:ln>
                <a:solidFill>
                  <a:srgbClr val="231F2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O NÚMERO DELA? _______</a:t>
            </a:r>
            <a:endParaRPr kumimoji="0" lang="pt-PT" altLang="pt-BR" sz="20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685800" indent="-457200">
              <a:buClr>
                <a:srgbClr val="7030A0"/>
              </a:buClr>
              <a:buFont typeface="+mj-lt"/>
              <a:buAutoNum type="alphaUcPeriod"/>
            </a:pPr>
            <a:endParaRPr lang="pt-BR" dirty="0"/>
          </a:p>
        </p:txBody>
      </p:sp>
      <p:sp>
        <p:nvSpPr>
          <p:cNvPr id="3" name="Google Shape;119;p17">
            <a:extLst>
              <a:ext uri="{FF2B5EF4-FFF2-40B4-BE49-F238E27FC236}">
                <a16:creationId xmlns:a16="http://schemas.microsoft.com/office/drawing/2014/main" id="{E92222C3-AA1A-5EBD-FE70-EFBAFA8BCF53}"/>
              </a:ext>
            </a:extLst>
          </p:cNvPr>
          <p:cNvSpPr txBox="1">
            <a:spLocks/>
          </p:cNvSpPr>
          <p:nvPr/>
        </p:nvSpPr>
        <p:spPr>
          <a:xfrm rot="897">
            <a:off x="7611289" y="4597620"/>
            <a:ext cx="1387137" cy="360900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62000" tIns="72000" rIns="91425" bIns="720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Char char="●"/>
              <a:defRPr sz="1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Char char="○"/>
              <a:defRPr sz="1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indent="0" algn="ctr">
              <a:buSzPts val="1100"/>
              <a:buFont typeface="Lato"/>
              <a:buNone/>
            </a:pPr>
            <a:r>
              <a:rPr lang="pt-BR" sz="1400" b="1" dirty="0">
                <a:solidFill>
                  <a:srgbClr val="666666"/>
                </a:solidFill>
                <a:latin typeface="+mj-lt"/>
              </a:rPr>
              <a:t>CONTINUA...</a:t>
            </a:r>
            <a:endParaRPr lang="pt-BR" sz="1200" b="1" dirty="0">
              <a:latin typeface="+mj-lt"/>
            </a:endParaRPr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A84BCADC-751D-D3BB-D051-4BE9A056BBA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05278" y="305567"/>
            <a:ext cx="651783" cy="485776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918337A1-CB72-B39B-020B-CAD19CEC5F13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123582" y="282799"/>
            <a:ext cx="2896836" cy="763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134394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14B6E6A4-539B-654D-7406-F1CCDA743E81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083810" y="734784"/>
            <a:ext cx="2814035" cy="650029"/>
          </a:xfrm>
          <a:prstGeom prst="rect">
            <a:avLst/>
          </a:prstGeom>
        </p:spPr>
      </p:pic>
      <p:sp>
        <p:nvSpPr>
          <p:cNvPr id="6" name="Espaço Reservado para Texto 5">
            <a:extLst>
              <a:ext uri="{FF2B5EF4-FFF2-40B4-BE49-F238E27FC236}">
                <a16:creationId xmlns:a16="http://schemas.microsoft.com/office/drawing/2014/main" id="{5812BF0E-47BB-434F-934A-7936CE0FDAB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61478" y="1481070"/>
            <a:ext cx="8258700" cy="3297000"/>
          </a:xfrm>
        </p:spPr>
        <p:txBody>
          <a:bodyPr/>
          <a:lstStyle/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Clr>
                <a:srgbClr val="7030A0"/>
              </a:buClr>
              <a:buSzTx/>
              <a:buFont typeface="+mj-lt"/>
              <a:buAutoNum type="alphaUcPeriod"/>
              <a:tabLst>
                <a:tab pos="376238" algn="l"/>
                <a:tab pos="2014538" algn="l"/>
              </a:tabLst>
            </a:pPr>
            <a:r>
              <a:rPr lang="pt-BR" altLang="pt-BR" sz="2000" dirty="0">
                <a:ea typeface="Calibri"/>
              </a:rPr>
              <a:t>QUANTAS SÃO AS MENINAS?</a:t>
            </a:r>
            <a:r>
              <a:rPr lang="pt-BR" altLang="pt-BR" sz="2000" b="1" dirty="0">
                <a:ea typeface="Calibri"/>
              </a:rPr>
              <a:t> 3 MENINAS.</a:t>
            </a:r>
          </a:p>
          <a:p>
            <a:pPr marL="228600" marR="0" lvl="0" indent="-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Clr>
                <a:srgbClr val="7030A0"/>
              </a:buClr>
              <a:buSzTx/>
              <a:buFont typeface="+mj-lt"/>
              <a:buAutoNum type="alphaUcPeriod"/>
              <a:tabLst>
                <a:tab pos="376238" algn="l"/>
                <a:tab pos="2014538" algn="l"/>
              </a:tabLst>
            </a:pPr>
            <a:r>
              <a:rPr kumimoji="0" lang="pt-PT" altLang="pt-BR" sz="2000" b="0" i="0" u="none" strike="noStrike" cap="none" normalizeH="0" baseline="0" dirty="0">
                <a:ln>
                  <a:noFill/>
                </a:ln>
                <a:solidFill>
                  <a:srgbClr val="231F20"/>
                </a:solidFill>
                <a:effectLst/>
                <a:ea typeface="Calibri"/>
              </a:rPr>
              <a:t>QUANTOS SÃO OS MENINOS? </a:t>
            </a:r>
            <a:r>
              <a:rPr kumimoji="0" lang="pt-PT" altLang="pt-BR" sz="2000" b="1" i="0" strike="noStrike" cap="none" normalizeH="0" baseline="0" dirty="0">
                <a:ln>
                  <a:noFill/>
                </a:ln>
                <a:solidFill>
                  <a:srgbClr val="231F20"/>
                </a:solidFill>
                <a:effectLst/>
                <a:ea typeface="Calibri"/>
              </a:rPr>
              <a:t>5 MENINOS.</a:t>
            </a:r>
            <a:endParaRPr lang="pt-PT" altLang="pt-BR" sz="2000" b="1" i="0" u="sng" strike="noStrike" cap="none" normalizeH="0" baseline="0" dirty="0">
              <a:ln>
                <a:noFill/>
              </a:ln>
              <a:solidFill>
                <a:srgbClr val="231F20"/>
              </a:solidFill>
              <a:effectLst/>
              <a:ea typeface="Calibri"/>
            </a:endParaRPr>
          </a:p>
          <a:p>
            <a:pPr marL="228600" marR="0" lvl="0" indent="-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Clr>
                <a:srgbClr val="7030A0"/>
              </a:buClr>
              <a:buSzTx/>
              <a:buFont typeface="+mj-lt"/>
              <a:buAutoNum type="alphaUcPeriod"/>
              <a:tabLst>
                <a:tab pos="376238" algn="l"/>
                <a:tab pos="2014538" algn="l"/>
              </a:tabLst>
            </a:pPr>
            <a:r>
              <a:rPr kumimoji="0" lang="pt-PT" altLang="pt-BR" sz="2000" b="0" i="0" u="none" strike="noStrike" cap="none" normalizeH="0" baseline="0" dirty="0">
                <a:ln>
                  <a:noFill/>
                </a:ln>
                <a:solidFill>
                  <a:srgbClr val="231F20"/>
                </a:solidFill>
                <a:effectLst/>
                <a:ea typeface="Calibri"/>
              </a:rPr>
              <a:t>HÁ QUANTAS MENINAS COM SAIAS? </a:t>
            </a:r>
            <a:r>
              <a:rPr kumimoji="0" lang="pt-PT" altLang="pt-BR" sz="2000" b="1" i="0" strike="noStrike" cap="none" normalizeH="0" baseline="0" dirty="0">
                <a:ln>
                  <a:noFill/>
                </a:ln>
                <a:effectLst/>
                <a:ea typeface="Calibri"/>
              </a:rPr>
              <a:t>2 MENINAS.</a:t>
            </a:r>
            <a:endParaRPr lang="pt-PT" altLang="pt-BR" sz="2000" b="1" i="0" u="none" strike="noStrike" cap="none" normalizeH="0" baseline="0" dirty="0">
              <a:ln>
                <a:noFill/>
              </a:ln>
              <a:solidFill>
                <a:srgbClr val="231F20"/>
              </a:solidFill>
              <a:effectLst/>
              <a:ea typeface="Calibri"/>
            </a:endParaRPr>
          </a:p>
          <a:p>
            <a:pPr marL="228600" marR="0" lvl="0" indent="-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Clr>
                <a:srgbClr val="7030A0"/>
              </a:buClr>
              <a:buSzTx/>
              <a:buFont typeface="+mj-lt"/>
              <a:buAutoNum type="alphaUcPeriod"/>
              <a:tabLst>
                <a:tab pos="376238" algn="l"/>
                <a:tab pos="2014538" algn="l"/>
              </a:tabLst>
            </a:pPr>
            <a:r>
              <a:rPr kumimoji="0" lang="pt-PT" altLang="pt-BR" sz="2000" b="0" i="0" u="none" strike="noStrike" cap="none" normalizeH="0" baseline="0" dirty="0">
                <a:ln>
                  <a:noFill/>
                </a:ln>
                <a:solidFill>
                  <a:srgbClr val="231F20"/>
                </a:solidFill>
                <a:effectLst/>
                <a:ea typeface="Calibri"/>
              </a:rPr>
              <a:t>HÁ QUANTAS CRIANÇAS USANDO ÓCULOS? </a:t>
            </a:r>
            <a:r>
              <a:rPr kumimoji="0" lang="pt-PT" altLang="pt-BR" sz="2000" b="1" i="0" strike="noStrike" cap="none" normalizeH="0" baseline="0" dirty="0">
                <a:ln>
                  <a:noFill/>
                </a:ln>
                <a:effectLst/>
                <a:ea typeface="Calibri"/>
              </a:rPr>
              <a:t>2 CRIANÇAS.</a:t>
            </a:r>
            <a:endParaRPr lang="pt-PT" altLang="pt-BR" sz="2000" b="1" i="0" u="none" strike="noStrike" cap="none" normalizeH="0" baseline="0" dirty="0">
              <a:ln>
                <a:noFill/>
              </a:ln>
              <a:solidFill>
                <a:srgbClr val="231F20"/>
              </a:solidFill>
              <a:effectLst/>
              <a:ea typeface="Calibri"/>
            </a:endParaRPr>
          </a:p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Clr>
                <a:srgbClr val="7030A0"/>
              </a:buClr>
              <a:buSzTx/>
              <a:buFont typeface="+mj-lt"/>
              <a:buAutoNum type="alphaUcPeriod"/>
              <a:tabLst>
                <a:tab pos="376238" algn="l"/>
                <a:tab pos="2014538" algn="l"/>
              </a:tabLst>
            </a:pPr>
            <a:r>
              <a:rPr kumimoji="0" lang="pt-PT" altLang="pt-BR" sz="2000" b="0" i="0" u="none" strike="noStrike" cap="none" normalizeH="0" baseline="0" dirty="0">
                <a:ln>
                  <a:noFill/>
                </a:ln>
                <a:solidFill>
                  <a:srgbClr val="231F20"/>
                </a:solidFill>
                <a:effectLst/>
                <a:ea typeface="Calibri"/>
              </a:rPr>
              <a:t>HÁ MAIS MENINAS OU MENINOS? </a:t>
            </a:r>
            <a:r>
              <a:rPr kumimoji="0" lang="pt-PT" altLang="pt-BR" sz="2000" b="1" strike="noStrike" cap="none" normalizeH="0" baseline="0" dirty="0">
                <a:ln>
                  <a:noFill/>
                </a:ln>
                <a:solidFill>
                  <a:srgbClr val="231F20"/>
                </a:solidFill>
                <a:effectLst/>
                <a:ea typeface="Calibri"/>
              </a:rPr>
              <a:t>MENINOS.</a:t>
            </a:r>
            <a:endParaRPr lang="pt-PT" altLang="pt-BR" b="1" dirty="0">
              <a:solidFill>
                <a:srgbClr val="231F20"/>
              </a:solidFill>
              <a:ea typeface="Calibri"/>
            </a:endParaRPr>
          </a:p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Clr>
                <a:srgbClr val="7030A0"/>
              </a:buClr>
              <a:buSzTx/>
              <a:buFont typeface="+mj-lt"/>
              <a:buAutoNum type="alphaUcPeriod"/>
              <a:tabLst>
                <a:tab pos="376238" algn="l"/>
                <a:tab pos="2014538" algn="l"/>
              </a:tabLst>
            </a:pPr>
            <a:r>
              <a:rPr kumimoji="0" lang="pt-PT" altLang="pt-BR" sz="2000" b="0" i="0" u="none" strike="noStrike" cap="none" normalizeH="0" baseline="0" dirty="0">
                <a:ln>
                  <a:noFill/>
                </a:ln>
                <a:solidFill>
                  <a:srgbClr val="231F20"/>
                </a:solidFill>
                <a:effectLst/>
                <a:ea typeface="Calibri"/>
              </a:rPr>
              <a:t>A CRIANÇA VENCEDORA DO DESAFIO ESTÁ SEGURANDO UMA FLOR. QUAL É O NÚMERO DELA? </a:t>
            </a:r>
            <a:r>
              <a:rPr kumimoji="0" lang="pt-PT" altLang="pt-BR" sz="2000" b="1" i="0" u="none" strike="noStrike" cap="none" normalizeH="0" baseline="0" dirty="0">
                <a:ln>
                  <a:noFill/>
                </a:ln>
                <a:solidFill>
                  <a:srgbClr val="231F20"/>
                </a:solidFill>
                <a:effectLst/>
                <a:ea typeface="Calibri"/>
              </a:rPr>
              <a:t>7.</a:t>
            </a:r>
            <a:endParaRPr lang="pt-PT" altLang="pt-BR" sz="20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ea typeface="Calibri"/>
            </a:endParaRPr>
          </a:p>
          <a:p>
            <a:pPr>
              <a:spcAft>
                <a:spcPts val="1200"/>
              </a:spcAft>
            </a:pPr>
            <a:endParaRPr lang="pt-BR" dirty="0"/>
          </a:p>
        </p:txBody>
      </p:sp>
      <p:sp>
        <p:nvSpPr>
          <p:cNvPr id="4" name="Título 3">
            <a:extLst>
              <a:ext uri="{FF2B5EF4-FFF2-40B4-BE49-F238E27FC236}">
                <a16:creationId xmlns:a16="http://schemas.microsoft.com/office/drawing/2014/main" id="{6F522121-687F-A03B-21E9-EAEBAA853B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52988" y="133459"/>
            <a:ext cx="2278437" cy="584745"/>
          </a:xfrm>
        </p:spPr>
        <p:txBody>
          <a:bodyPr/>
          <a:lstStyle/>
          <a:p>
            <a:r>
              <a:rPr lang="pt-BR" sz="2600" b="1" dirty="0"/>
              <a:t>CORREÇÃO</a:t>
            </a:r>
            <a:endParaRPr lang="pt-BR" sz="2600" dirty="0"/>
          </a:p>
        </p:txBody>
      </p:sp>
      <p:sp>
        <p:nvSpPr>
          <p:cNvPr id="2" name="Google Shape;119;p17">
            <a:extLst>
              <a:ext uri="{FF2B5EF4-FFF2-40B4-BE49-F238E27FC236}">
                <a16:creationId xmlns:a16="http://schemas.microsoft.com/office/drawing/2014/main" id="{C1EB6D7D-A5BB-4D7E-C91A-C8C146CB7F6C}"/>
              </a:ext>
            </a:extLst>
          </p:cNvPr>
          <p:cNvSpPr txBox="1">
            <a:spLocks/>
          </p:cNvSpPr>
          <p:nvPr/>
        </p:nvSpPr>
        <p:spPr>
          <a:xfrm rot="897">
            <a:off x="7611289" y="4597620"/>
            <a:ext cx="1387137" cy="360900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62000" tIns="72000" rIns="91425" bIns="720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Char char="●"/>
              <a:defRPr sz="1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Char char="○"/>
              <a:defRPr sz="1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indent="0" algn="ctr">
              <a:buSzPts val="1100"/>
              <a:buFont typeface="Lato"/>
              <a:buNone/>
            </a:pPr>
            <a:r>
              <a:rPr lang="pt-BR" sz="1400" b="1" dirty="0">
                <a:solidFill>
                  <a:srgbClr val="666666"/>
                </a:solidFill>
                <a:latin typeface="+mj-lt"/>
              </a:rPr>
              <a:t>CONTINUA...</a:t>
            </a:r>
            <a:endParaRPr lang="pt-BR" sz="1200" b="1" dirty="0">
              <a:latin typeface="+mj-lt"/>
            </a:endParaRPr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D8D741A3-B3D2-A25F-6059-7ADB00148DB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07907" y="255812"/>
            <a:ext cx="424543" cy="4789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210776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7" descr="Ícone&#10;&#10;Descrição gerada automaticamente">
            <a:extLst>
              <a:ext uri="{FF2B5EF4-FFF2-40B4-BE49-F238E27FC236}">
                <a16:creationId xmlns:a16="http://schemas.microsoft.com/office/drawing/2014/main" id="{80AB4DAD-9F67-61FA-C1DD-16FF10D71BB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310962" y="2112226"/>
            <a:ext cx="1609721" cy="1722804"/>
          </a:xfrm>
          <a:prstGeom prst="rect">
            <a:avLst/>
          </a:prstGeom>
        </p:spPr>
      </p:pic>
      <p:pic>
        <p:nvPicPr>
          <p:cNvPr id="4" name="Imagem 3" descr="Ícone&#10;&#10;Descrição gerada automaticamente">
            <a:extLst>
              <a:ext uri="{FF2B5EF4-FFF2-40B4-BE49-F238E27FC236}">
                <a16:creationId xmlns:a16="http://schemas.microsoft.com/office/drawing/2014/main" id="{4A2E709E-FF4D-0A97-0615-0DBFB9AA042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2041573" y="2112226"/>
            <a:ext cx="1609721" cy="1722804"/>
          </a:xfrm>
          <a:prstGeom prst="rect">
            <a:avLst/>
          </a:prstGeom>
        </p:spPr>
      </p:pic>
      <p:pic>
        <p:nvPicPr>
          <p:cNvPr id="6" name="Imagem 5" descr="Ícone&#10;&#10;Descrição gerada automaticamente">
            <a:extLst>
              <a:ext uri="{FF2B5EF4-FFF2-40B4-BE49-F238E27FC236}">
                <a16:creationId xmlns:a16="http://schemas.microsoft.com/office/drawing/2014/main" id="{0450A5B4-9C82-C8C4-5004-0CC46D8B403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3772184" y="2112226"/>
            <a:ext cx="1609721" cy="1722804"/>
          </a:xfrm>
          <a:prstGeom prst="rect">
            <a:avLst/>
          </a:prstGeom>
        </p:spPr>
      </p:pic>
      <p:pic>
        <p:nvPicPr>
          <p:cNvPr id="13" name="Imagem 12" descr="Ícone&#10;&#10;Descrição gerada automaticamente">
            <a:extLst>
              <a:ext uri="{FF2B5EF4-FFF2-40B4-BE49-F238E27FC236}">
                <a16:creationId xmlns:a16="http://schemas.microsoft.com/office/drawing/2014/main" id="{4D2E675C-B7B7-B8E8-9908-E9DCE8872FB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5502795" y="2112226"/>
            <a:ext cx="1609721" cy="1722804"/>
          </a:xfrm>
          <a:prstGeom prst="rect">
            <a:avLst/>
          </a:prstGeom>
        </p:spPr>
      </p:pic>
      <p:pic>
        <p:nvPicPr>
          <p:cNvPr id="14" name="Imagem 13" descr="Ícone&#10;&#10;Descrição gerada automaticamente">
            <a:extLst>
              <a:ext uri="{FF2B5EF4-FFF2-40B4-BE49-F238E27FC236}">
                <a16:creationId xmlns:a16="http://schemas.microsoft.com/office/drawing/2014/main" id="{8071BEC8-FAEC-BBA7-8320-D7A999DDAAE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7233406" y="2112226"/>
            <a:ext cx="1609721" cy="1722804"/>
          </a:xfrm>
          <a:prstGeom prst="rect">
            <a:avLst/>
          </a:prstGeom>
        </p:spPr>
      </p:pic>
      <p:sp>
        <p:nvSpPr>
          <p:cNvPr id="17" name="CaixaDeTexto 16">
            <a:extLst>
              <a:ext uri="{FF2B5EF4-FFF2-40B4-BE49-F238E27FC236}">
                <a16:creationId xmlns:a16="http://schemas.microsoft.com/office/drawing/2014/main" id="{0A853F5B-D380-65E3-6020-CD185501BB80}"/>
              </a:ext>
            </a:extLst>
          </p:cNvPr>
          <p:cNvSpPr txBox="1"/>
          <p:nvPr/>
        </p:nvSpPr>
        <p:spPr>
          <a:xfrm>
            <a:off x="4312613" y="3883338"/>
            <a:ext cx="546374" cy="461665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t-BR" sz="2400" dirty="0"/>
              <a:t>14</a:t>
            </a:r>
          </a:p>
        </p:txBody>
      </p:sp>
      <p:sp>
        <p:nvSpPr>
          <p:cNvPr id="2" name="Espaço Reservado para Texto 1">
            <a:extLst>
              <a:ext uri="{FF2B5EF4-FFF2-40B4-BE49-F238E27FC236}">
                <a16:creationId xmlns:a16="http://schemas.microsoft.com/office/drawing/2014/main" id="{61C116B2-D075-4E5E-F36C-07AD1A14806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  <a:p>
            <a:endParaRPr lang="pt-BR" dirty="0"/>
          </a:p>
        </p:txBody>
      </p:sp>
      <p:sp>
        <p:nvSpPr>
          <p:cNvPr id="3" name="Título 2">
            <a:extLst>
              <a:ext uri="{FF2B5EF4-FFF2-40B4-BE49-F238E27FC236}">
                <a16:creationId xmlns:a16="http://schemas.microsoft.com/office/drawing/2014/main" id="{557C721B-4DF3-42DC-89AD-01C1B2FFEA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6450" y="673625"/>
            <a:ext cx="8376000" cy="1415742"/>
          </a:xfrm>
        </p:spPr>
        <p:txBody>
          <a:bodyPr/>
          <a:lstStyle/>
          <a:p>
            <a:pPr marL="457200" indent="-457200">
              <a:buClr>
                <a:srgbClr val="7030A0"/>
              </a:buClr>
              <a:buSzPct val="100000"/>
              <a:buFont typeface="+mj-lt"/>
              <a:buAutoNum type="arabicPeriod" startAt="2"/>
            </a:pPr>
            <a:r>
              <a:rPr lang="pt-PT" sz="2000" b="0" spc="0" dirty="0">
                <a:solidFill>
                  <a:srgbClr val="231F20"/>
                </a:solidFill>
                <a:effectLst/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OBSERVE</a:t>
            </a:r>
            <a:r>
              <a:rPr lang="pt-PT" sz="2000" b="0" spc="200" dirty="0">
                <a:solidFill>
                  <a:srgbClr val="231F20"/>
                </a:solidFill>
                <a:effectLst/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 </a:t>
            </a:r>
            <a:r>
              <a:rPr lang="pt-PT" sz="2000" b="0" spc="0" dirty="0">
                <a:solidFill>
                  <a:srgbClr val="231F20"/>
                </a:solidFill>
                <a:effectLst/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OS</a:t>
            </a:r>
            <a:r>
              <a:rPr lang="pt-PT" sz="2000" b="0" spc="200" dirty="0">
                <a:solidFill>
                  <a:srgbClr val="231F20"/>
                </a:solidFill>
                <a:effectLst/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 </a:t>
            </a:r>
            <a:r>
              <a:rPr lang="pt-PT" sz="2000" b="0" spc="0" dirty="0">
                <a:solidFill>
                  <a:srgbClr val="231F20"/>
                </a:solidFill>
                <a:effectLst/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NÚMEROS</a:t>
            </a:r>
            <a:r>
              <a:rPr lang="pt-PT" sz="2000" b="0" spc="200" dirty="0">
                <a:solidFill>
                  <a:srgbClr val="231F20"/>
                </a:solidFill>
                <a:effectLst/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 </a:t>
            </a:r>
            <a:r>
              <a:rPr lang="pt-PT" sz="2000" b="0" spc="0" dirty="0">
                <a:solidFill>
                  <a:srgbClr val="231F20"/>
                </a:solidFill>
                <a:effectLst/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DAS</a:t>
            </a:r>
            <a:r>
              <a:rPr lang="pt-PT" sz="2000" b="0" spc="200" dirty="0">
                <a:solidFill>
                  <a:srgbClr val="231F20"/>
                </a:solidFill>
                <a:effectLst/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 </a:t>
            </a:r>
            <a:r>
              <a:rPr lang="pt-PT" sz="2000" b="0" spc="0" dirty="0">
                <a:solidFill>
                  <a:srgbClr val="231F20"/>
                </a:solidFill>
                <a:effectLst/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CASAS</a:t>
            </a:r>
            <a:r>
              <a:rPr lang="pt-PT" sz="2000" b="0" spc="200" dirty="0">
                <a:solidFill>
                  <a:srgbClr val="231F20"/>
                </a:solidFill>
                <a:effectLst/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 </a:t>
            </a:r>
            <a:r>
              <a:rPr lang="pt-PT" sz="2000" b="0" spc="0" dirty="0">
                <a:solidFill>
                  <a:srgbClr val="231F20"/>
                </a:solidFill>
                <a:effectLst/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DOS</a:t>
            </a:r>
            <a:r>
              <a:rPr lang="pt-PT" sz="2000" b="0" spc="200" dirty="0">
                <a:solidFill>
                  <a:srgbClr val="231F20"/>
                </a:solidFill>
                <a:effectLst/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 </a:t>
            </a:r>
            <a:r>
              <a:rPr lang="pt-PT" sz="2000" b="0" spc="0" dirty="0">
                <a:solidFill>
                  <a:srgbClr val="231F20"/>
                </a:solidFill>
                <a:effectLst/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SAPINHOS</a:t>
            </a:r>
            <a:r>
              <a:rPr lang="pt-PT" sz="2000" b="0" spc="200" dirty="0">
                <a:solidFill>
                  <a:srgbClr val="231F20"/>
                </a:solidFill>
                <a:effectLst/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 </a:t>
            </a:r>
            <a:r>
              <a:rPr lang="pt-PT" sz="2000" b="0" spc="0" dirty="0">
                <a:solidFill>
                  <a:srgbClr val="231F20"/>
                </a:solidFill>
                <a:effectLst/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ABAIXO</a:t>
            </a:r>
            <a:r>
              <a:rPr lang="pt-PT" sz="2000" b="0" spc="200" dirty="0">
                <a:solidFill>
                  <a:srgbClr val="231F20"/>
                </a:solidFill>
                <a:effectLst/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 </a:t>
            </a:r>
            <a:r>
              <a:rPr lang="pt-PT" sz="2000" b="0" spc="0" dirty="0">
                <a:solidFill>
                  <a:srgbClr val="231F20"/>
                </a:solidFill>
                <a:effectLst/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E</a:t>
            </a:r>
            <a:r>
              <a:rPr lang="pt-PT" sz="2000" b="0" spc="200" dirty="0">
                <a:solidFill>
                  <a:srgbClr val="231F20"/>
                </a:solidFill>
                <a:effectLst/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 </a:t>
            </a:r>
            <a:r>
              <a:rPr lang="pt-PT" sz="2000" b="0" spc="0" dirty="0">
                <a:solidFill>
                  <a:srgbClr val="231F20"/>
                </a:solidFill>
                <a:effectLst/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COMPLETE</a:t>
            </a:r>
            <a:r>
              <a:rPr lang="pt-PT" sz="2000" b="0" spc="200" dirty="0">
                <a:solidFill>
                  <a:srgbClr val="231F20"/>
                </a:solidFill>
                <a:effectLst/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 </a:t>
            </a:r>
            <a:r>
              <a:rPr lang="pt-PT" sz="2000" b="0" spc="0" dirty="0">
                <a:solidFill>
                  <a:srgbClr val="231F20"/>
                </a:solidFill>
                <a:effectLst/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COM</a:t>
            </a:r>
            <a:r>
              <a:rPr lang="pt-PT" sz="2000" b="0" spc="200" dirty="0">
                <a:solidFill>
                  <a:srgbClr val="231F20"/>
                </a:solidFill>
                <a:effectLst/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 </a:t>
            </a:r>
            <a:r>
              <a:rPr lang="pt-PT" sz="2000" b="0" spc="0" dirty="0">
                <a:solidFill>
                  <a:srgbClr val="231F20"/>
                </a:solidFill>
                <a:effectLst/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OS NÚMEROS QUE ESTÃO FALTANDO.</a:t>
            </a:r>
            <a:br>
              <a:rPr lang="pt-BR" sz="2000" spc="0" dirty="0">
                <a:effectLst/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</a:br>
            <a:endParaRPr lang="pt-BR" sz="2000" dirty="0">
              <a:latin typeface="+mn-lt"/>
            </a:endParaRPr>
          </a:p>
        </p:txBody>
      </p:sp>
      <p:sp>
        <p:nvSpPr>
          <p:cNvPr id="5" name="Google Shape;119;p17">
            <a:extLst>
              <a:ext uri="{FF2B5EF4-FFF2-40B4-BE49-F238E27FC236}">
                <a16:creationId xmlns:a16="http://schemas.microsoft.com/office/drawing/2014/main" id="{229A0853-4AD9-CA8E-FEE7-147F2BF864AA}"/>
              </a:ext>
            </a:extLst>
          </p:cNvPr>
          <p:cNvSpPr txBox="1">
            <a:spLocks/>
          </p:cNvSpPr>
          <p:nvPr/>
        </p:nvSpPr>
        <p:spPr>
          <a:xfrm rot="897">
            <a:off x="7611289" y="4597620"/>
            <a:ext cx="1387137" cy="360900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62000" tIns="72000" rIns="91425" bIns="720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Char char="●"/>
              <a:defRPr sz="1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Char char="○"/>
              <a:defRPr sz="1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indent="0" algn="ctr">
              <a:buSzPts val="1100"/>
              <a:buFont typeface="Lato"/>
              <a:buNone/>
            </a:pPr>
            <a:r>
              <a:rPr lang="pt-BR" sz="1400" b="1" dirty="0">
                <a:solidFill>
                  <a:srgbClr val="666666"/>
                </a:solidFill>
                <a:latin typeface="+mj-lt"/>
              </a:rPr>
              <a:t>CONTINUA...</a:t>
            </a:r>
            <a:endParaRPr lang="pt-BR" sz="1200" b="1" dirty="0">
              <a:latin typeface="+mj-lt"/>
            </a:endParaRPr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52B34FFA-9883-A245-0D71-12DE1F4D09FE}"/>
              </a:ext>
            </a:extLst>
          </p:cNvPr>
          <p:cNvSpPr txBox="1"/>
          <p:nvPr/>
        </p:nvSpPr>
        <p:spPr>
          <a:xfrm>
            <a:off x="796012" y="3883337"/>
            <a:ext cx="546373" cy="461665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t-BR" sz="2400" dirty="0"/>
              <a:t>12</a:t>
            </a:r>
          </a:p>
        </p:txBody>
      </p:sp>
      <p:pic>
        <p:nvPicPr>
          <p:cNvPr id="9" name="Imagem 8">
            <a:extLst>
              <a:ext uri="{FF2B5EF4-FFF2-40B4-BE49-F238E27FC236}">
                <a16:creationId xmlns:a16="http://schemas.microsoft.com/office/drawing/2014/main" id="{4E639B00-BFC6-6EBE-8F74-14AB256A9EA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05278" y="305567"/>
            <a:ext cx="651783" cy="485776"/>
          </a:xfrm>
          <a:prstGeom prst="rect">
            <a:avLst/>
          </a:prstGeom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id="{CD86EBC2-925A-DC6C-18F9-85CDFA31CD0B}"/>
              </a:ext>
            </a:extLst>
          </p:cNvPr>
          <p:cNvSpPr txBox="1"/>
          <p:nvPr/>
        </p:nvSpPr>
        <p:spPr>
          <a:xfrm>
            <a:off x="2475169" y="3880201"/>
            <a:ext cx="546373" cy="461665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pt-BR" sz="2400" dirty="0"/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C9496B0A-B4F5-83C1-FD53-48B74DA37D0B}"/>
              </a:ext>
            </a:extLst>
          </p:cNvPr>
          <p:cNvSpPr txBox="1"/>
          <p:nvPr/>
        </p:nvSpPr>
        <p:spPr>
          <a:xfrm>
            <a:off x="5991771" y="3874535"/>
            <a:ext cx="546373" cy="461665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pt-BR" sz="2400" dirty="0"/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2289A177-C7A0-5309-AB89-807F7E99ACAF}"/>
              </a:ext>
            </a:extLst>
          </p:cNvPr>
          <p:cNvSpPr txBox="1"/>
          <p:nvPr/>
        </p:nvSpPr>
        <p:spPr>
          <a:xfrm>
            <a:off x="7765079" y="3883338"/>
            <a:ext cx="546373" cy="461665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pt-BR" sz="2400" dirty="0"/>
          </a:p>
        </p:txBody>
      </p:sp>
    </p:spTree>
    <p:extLst>
      <p:ext uri="{BB962C8B-B14F-4D97-AF65-F5344CB8AC3E}">
        <p14:creationId xmlns:p14="http://schemas.microsoft.com/office/powerpoint/2010/main" val="416750919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7" descr="Ícone&#10;&#10;Descrição gerada automaticamente">
            <a:extLst>
              <a:ext uri="{FF2B5EF4-FFF2-40B4-BE49-F238E27FC236}">
                <a16:creationId xmlns:a16="http://schemas.microsoft.com/office/drawing/2014/main" id="{A225CBC8-62D2-A07D-71A2-DF1DD60B914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311530" y="2111654"/>
            <a:ext cx="1609721" cy="1722804"/>
          </a:xfrm>
          <a:prstGeom prst="rect">
            <a:avLst/>
          </a:prstGeom>
        </p:spPr>
      </p:pic>
      <p:pic>
        <p:nvPicPr>
          <p:cNvPr id="10" name="Imagem 9" descr="Ícone&#10;&#10;Descrição gerada automaticamente">
            <a:extLst>
              <a:ext uri="{FF2B5EF4-FFF2-40B4-BE49-F238E27FC236}">
                <a16:creationId xmlns:a16="http://schemas.microsoft.com/office/drawing/2014/main" id="{9D058BF4-1498-82A5-2268-08BF23C737A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2042141" y="2111654"/>
            <a:ext cx="1609721" cy="1722804"/>
          </a:xfrm>
          <a:prstGeom prst="rect">
            <a:avLst/>
          </a:prstGeom>
        </p:spPr>
      </p:pic>
      <p:pic>
        <p:nvPicPr>
          <p:cNvPr id="12" name="Imagem 11" descr="Ícone&#10;&#10;Descrição gerada automaticamente">
            <a:extLst>
              <a:ext uri="{FF2B5EF4-FFF2-40B4-BE49-F238E27FC236}">
                <a16:creationId xmlns:a16="http://schemas.microsoft.com/office/drawing/2014/main" id="{CCE919DE-5AB4-E8E6-1B58-8CED11AC630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3772752" y="2111654"/>
            <a:ext cx="1609721" cy="1722804"/>
          </a:xfrm>
          <a:prstGeom prst="rect">
            <a:avLst/>
          </a:prstGeom>
        </p:spPr>
      </p:pic>
      <p:pic>
        <p:nvPicPr>
          <p:cNvPr id="15" name="Imagem 14" descr="Ícone&#10;&#10;Descrição gerada automaticamente">
            <a:extLst>
              <a:ext uri="{FF2B5EF4-FFF2-40B4-BE49-F238E27FC236}">
                <a16:creationId xmlns:a16="http://schemas.microsoft.com/office/drawing/2014/main" id="{A0D89960-D171-6F07-E912-87BBB4EC490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5503363" y="2111654"/>
            <a:ext cx="1609721" cy="1722804"/>
          </a:xfrm>
          <a:prstGeom prst="rect">
            <a:avLst/>
          </a:prstGeom>
        </p:spPr>
      </p:pic>
      <p:pic>
        <p:nvPicPr>
          <p:cNvPr id="17" name="Imagem 16" descr="Ícone&#10;&#10;Descrição gerada automaticamente">
            <a:extLst>
              <a:ext uri="{FF2B5EF4-FFF2-40B4-BE49-F238E27FC236}">
                <a16:creationId xmlns:a16="http://schemas.microsoft.com/office/drawing/2014/main" id="{B9E23FA7-6AE7-DE7A-AAE0-C3182265380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7233974" y="2111654"/>
            <a:ext cx="1609721" cy="1722804"/>
          </a:xfrm>
          <a:prstGeom prst="rect">
            <a:avLst/>
          </a:prstGeom>
        </p:spPr>
      </p:pic>
      <p:sp>
        <p:nvSpPr>
          <p:cNvPr id="2" name="Espaço Reservado para Texto 1">
            <a:extLst>
              <a:ext uri="{FF2B5EF4-FFF2-40B4-BE49-F238E27FC236}">
                <a16:creationId xmlns:a16="http://schemas.microsoft.com/office/drawing/2014/main" id="{61C116B2-D075-4E5E-F36C-07AD1A14806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  <a:p>
            <a:endParaRPr lang="pt-BR" dirty="0"/>
          </a:p>
        </p:txBody>
      </p:sp>
      <p:sp>
        <p:nvSpPr>
          <p:cNvPr id="13" name="Título 12">
            <a:extLst>
              <a:ext uri="{FF2B5EF4-FFF2-40B4-BE49-F238E27FC236}">
                <a16:creationId xmlns:a16="http://schemas.microsoft.com/office/drawing/2014/main" id="{E8F9BA65-E3A6-A371-914C-DFA0FD4C7F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20683" y="126293"/>
            <a:ext cx="8376000" cy="584745"/>
          </a:xfrm>
        </p:spPr>
        <p:txBody>
          <a:bodyPr/>
          <a:lstStyle/>
          <a:p>
            <a:r>
              <a:rPr lang="pt-BR" sz="2600" dirty="0"/>
              <a:t>CORREÇÃO</a:t>
            </a:r>
          </a:p>
        </p:txBody>
      </p:sp>
      <p:sp>
        <p:nvSpPr>
          <p:cNvPr id="18" name="Título 2">
            <a:extLst>
              <a:ext uri="{FF2B5EF4-FFF2-40B4-BE49-F238E27FC236}">
                <a16:creationId xmlns:a16="http://schemas.microsoft.com/office/drawing/2014/main" id="{91B937E2-24BD-8184-00BF-3072BF4419C8}"/>
              </a:ext>
            </a:extLst>
          </p:cNvPr>
          <p:cNvSpPr txBox="1">
            <a:spLocks/>
          </p:cNvSpPr>
          <p:nvPr/>
        </p:nvSpPr>
        <p:spPr>
          <a:xfrm>
            <a:off x="622704" y="793458"/>
            <a:ext cx="8376000" cy="14157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457200" indent="-457200">
              <a:buClr>
                <a:srgbClr val="7030A0"/>
              </a:buClr>
              <a:buSzPct val="100000"/>
              <a:buFont typeface="+mj-lt"/>
              <a:buAutoNum type="arabicPeriod" startAt="2"/>
            </a:pPr>
            <a:r>
              <a:rPr lang="pt-PT" sz="2000" b="0">
                <a:solidFill>
                  <a:srgbClr val="231F20"/>
                </a:solidFill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OBSERVE</a:t>
            </a:r>
            <a:r>
              <a:rPr lang="pt-PT" sz="2000" b="0" spc="200">
                <a:solidFill>
                  <a:srgbClr val="231F20"/>
                </a:solidFill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 </a:t>
            </a:r>
            <a:r>
              <a:rPr lang="pt-PT" sz="2000" b="0">
                <a:solidFill>
                  <a:srgbClr val="231F20"/>
                </a:solidFill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OS</a:t>
            </a:r>
            <a:r>
              <a:rPr lang="pt-PT" sz="2000" b="0" spc="200">
                <a:solidFill>
                  <a:srgbClr val="231F20"/>
                </a:solidFill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 </a:t>
            </a:r>
            <a:r>
              <a:rPr lang="pt-PT" sz="2000" b="0">
                <a:solidFill>
                  <a:srgbClr val="231F20"/>
                </a:solidFill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NÚMEROS</a:t>
            </a:r>
            <a:r>
              <a:rPr lang="pt-PT" sz="2000" b="0" spc="200">
                <a:solidFill>
                  <a:srgbClr val="231F20"/>
                </a:solidFill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 </a:t>
            </a:r>
            <a:r>
              <a:rPr lang="pt-PT" sz="2000" b="0">
                <a:solidFill>
                  <a:srgbClr val="231F20"/>
                </a:solidFill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DAS</a:t>
            </a:r>
            <a:r>
              <a:rPr lang="pt-PT" sz="2000" b="0" spc="200">
                <a:solidFill>
                  <a:srgbClr val="231F20"/>
                </a:solidFill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 </a:t>
            </a:r>
            <a:r>
              <a:rPr lang="pt-PT" sz="2000" b="0">
                <a:solidFill>
                  <a:srgbClr val="231F20"/>
                </a:solidFill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CASAS</a:t>
            </a:r>
            <a:r>
              <a:rPr lang="pt-PT" sz="2000" b="0" spc="200">
                <a:solidFill>
                  <a:srgbClr val="231F20"/>
                </a:solidFill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 </a:t>
            </a:r>
            <a:r>
              <a:rPr lang="pt-PT" sz="2000" b="0">
                <a:solidFill>
                  <a:srgbClr val="231F20"/>
                </a:solidFill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DOS</a:t>
            </a:r>
            <a:r>
              <a:rPr lang="pt-PT" sz="2000" b="0" spc="200">
                <a:solidFill>
                  <a:srgbClr val="231F20"/>
                </a:solidFill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 </a:t>
            </a:r>
            <a:r>
              <a:rPr lang="pt-PT" sz="2000" b="0">
                <a:solidFill>
                  <a:srgbClr val="231F20"/>
                </a:solidFill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SAPINHOS</a:t>
            </a:r>
            <a:r>
              <a:rPr lang="pt-PT" sz="2000" b="0" spc="200">
                <a:solidFill>
                  <a:srgbClr val="231F20"/>
                </a:solidFill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 </a:t>
            </a:r>
            <a:r>
              <a:rPr lang="pt-PT" sz="2000" b="0">
                <a:solidFill>
                  <a:srgbClr val="231F20"/>
                </a:solidFill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ABAIXO</a:t>
            </a:r>
            <a:r>
              <a:rPr lang="pt-PT" sz="2000" b="0" spc="200">
                <a:solidFill>
                  <a:srgbClr val="231F20"/>
                </a:solidFill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 </a:t>
            </a:r>
            <a:r>
              <a:rPr lang="pt-PT" sz="2000" b="0">
                <a:solidFill>
                  <a:srgbClr val="231F20"/>
                </a:solidFill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E</a:t>
            </a:r>
            <a:r>
              <a:rPr lang="pt-PT" sz="2000" b="0" spc="200">
                <a:solidFill>
                  <a:srgbClr val="231F20"/>
                </a:solidFill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 </a:t>
            </a:r>
            <a:r>
              <a:rPr lang="pt-PT" sz="2000" b="0">
                <a:solidFill>
                  <a:srgbClr val="231F20"/>
                </a:solidFill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COMPLETE</a:t>
            </a:r>
            <a:r>
              <a:rPr lang="pt-PT" sz="2000" b="0" spc="200">
                <a:solidFill>
                  <a:srgbClr val="231F20"/>
                </a:solidFill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 </a:t>
            </a:r>
            <a:r>
              <a:rPr lang="pt-PT" sz="2000" b="0">
                <a:solidFill>
                  <a:srgbClr val="231F20"/>
                </a:solidFill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COM</a:t>
            </a:r>
            <a:r>
              <a:rPr lang="pt-PT" sz="2000" b="0" spc="200">
                <a:solidFill>
                  <a:srgbClr val="231F20"/>
                </a:solidFill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 </a:t>
            </a:r>
            <a:r>
              <a:rPr lang="pt-PT" sz="2000" b="0">
                <a:solidFill>
                  <a:srgbClr val="231F20"/>
                </a:solidFill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OS NÚMEROS QUE ESTÃO FALTANDO.</a:t>
            </a:r>
            <a:br>
              <a:rPr lang="pt-BR" sz="2000" dirty="0"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</a:br>
            <a:endParaRPr lang="pt-BR" sz="2000" dirty="0">
              <a:latin typeface="+mn-lt"/>
            </a:endParaRPr>
          </a:p>
        </p:txBody>
      </p:sp>
      <p:sp>
        <p:nvSpPr>
          <p:cNvPr id="20" name="CaixaDeTexto 19">
            <a:extLst>
              <a:ext uri="{FF2B5EF4-FFF2-40B4-BE49-F238E27FC236}">
                <a16:creationId xmlns:a16="http://schemas.microsoft.com/office/drawing/2014/main" id="{816630E1-4441-B285-951C-933D5CFA7A76}"/>
              </a:ext>
            </a:extLst>
          </p:cNvPr>
          <p:cNvSpPr txBox="1"/>
          <p:nvPr/>
        </p:nvSpPr>
        <p:spPr>
          <a:xfrm>
            <a:off x="4317109" y="3831187"/>
            <a:ext cx="537382" cy="461665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t-BR" sz="2400" dirty="0"/>
              <a:t>14</a:t>
            </a:r>
          </a:p>
        </p:txBody>
      </p:sp>
      <p:sp>
        <p:nvSpPr>
          <p:cNvPr id="21" name="CaixaDeTexto 20">
            <a:extLst>
              <a:ext uri="{FF2B5EF4-FFF2-40B4-BE49-F238E27FC236}">
                <a16:creationId xmlns:a16="http://schemas.microsoft.com/office/drawing/2014/main" id="{F92A88A7-B2A2-7085-05C7-2DE095B0B21B}"/>
              </a:ext>
            </a:extLst>
          </p:cNvPr>
          <p:cNvSpPr txBox="1"/>
          <p:nvPr/>
        </p:nvSpPr>
        <p:spPr>
          <a:xfrm>
            <a:off x="847699" y="3818960"/>
            <a:ext cx="537382" cy="461665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t-BR" sz="2400" dirty="0"/>
              <a:t>12</a:t>
            </a:r>
          </a:p>
        </p:txBody>
      </p:sp>
      <p:sp>
        <p:nvSpPr>
          <p:cNvPr id="22" name="CaixaDeTexto 21">
            <a:extLst>
              <a:ext uri="{FF2B5EF4-FFF2-40B4-BE49-F238E27FC236}">
                <a16:creationId xmlns:a16="http://schemas.microsoft.com/office/drawing/2014/main" id="{9AB45FAB-F856-9590-255D-C9977C63272B}"/>
              </a:ext>
            </a:extLst>
          </p:cNvPr>
          <p:cNvSpPr txBox="1"/>
          <p:nvPr/>
        </p:nvSpPr>
        <p:spPr>
          <a:xfrm>
            <a:off x="2611483" y="3816835"/>
            <a:ext cx="537382" cy="461665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t-BR" sz="2400" b="1" dirty="0"/>
              <a:t>13</a:t>
            </a:r>
          </a:p>
        </p:txBody>
      </p:sp>
      <p:sp>
        <p:nvSpPr>
          <p:cNvPr id="24" name="CaixaDeTexto 23">
            <a:extLst>
              <a:ext uri="{FF2B5EF4-FFF2-40B4-BE49-F238E27FC236}">
                <a16:creationId xmlns:a16="http://schemas.microsoft.com/office/drawing/2014/main" id="{16AC09C5-0F0F-DDDC-A6D4-E842D27ECBC4}"/>
              </a:ext>
            </a:extLst>
          </p:cNvPr>
          <p:cNvSpPr txBox="1"/>
          <p:nvPr/>
        </p:nvSpPr>
        <p:spPr>
          <a:xfrm>
            <a:off x="6046507" y="3816835"/>
            <a:ext cx="537383" cy="461665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t-BR" sz="2400" b="1" dirty="0"/>
              <a:t>15</a:t>
            </a:r>
          </a:p>
        </p:txBody>
      </p:sp>
      <p:sp>
        <p:nvSpPr>
          <p:cNvPr id="25" name="CaixaDeTexto 24">
            <a:extLst>
              <a:ext uri="{FF2B5EF4-FFF2-40B4-BE49-F238E27FC236}">
                <a16:creationId xmlns:a16="http://schemas.microsoft.com/office/drawing/2014/main" id="{52786352-C92F-828B-3EF3-039888CF697B}"/>
              </a:ext>
            </a:extLst>
          </p:cNvPr>
          <p:cNvSpPr txBox="1"/>
          <p:nvPr/>
        </p:nvSpPr>
        <p:spPr>
          <a:xfrm>
            <a:off x="7810568" y="3814280"/>
            <a:ext cx="537383" cy="461665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t-BR" sz="2400" b="1" dirty="0"/>
              <a:t>16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839C62D8-4546-A139-C693-52C74A4274E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07907" y="255812"/>
            <a:ext cx="424543" cy="4789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712839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1">
            <a:extLst>
              <a:ext uri="{FF2B5EF4-FFF2-40B4-BE49-F238E27FC236}">
                <a16:creationId xmlns:a16="http://schemas.microsoft.com/office/drawing/2014/main" id="{331DD020-8A5C-8CBE-8CAC-C4038326A3C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99677" y="403145"/>
            <a:ext cx="8258700" cy="2085478"/>
          </a:xfrm>
        </p:spPr>
        <p:txBody>
          <a:bodyPr/>
          <a:lstStyle/>
          <a:p>
            <a:pPr indent="-457200">
              <a:buFont typeface="+mj-lt"/>
              <a:buAutoNum type="arabicPeriod" startAt="3"/>
            </a:pPr>
            <a:r>
              <a:rPr lang="pt-PT" sz="2000" b="0" spc="0" dirty="0">
                <a:solidFill>
                  <a:srgbClr val="231F20"/>
                </a:solidFill>
                <a:effectLst/>
                <a:latin typeface="+mj-lt"/>
                <a:ea typeface="Segoe Print" panose="02000600000000000000" pitchFamily="2" charset="0"/>
                <a:cs typeface="Segoe Print" panose="02000600000000000000" pitchFamily="2" charset="0"/>
              </a:rPr>
              <a:t>PARA COMEMORAR O FATO DE OS ESTUDANTES TEREM SE SAÍDO MUITO BEM NO DESAFIO DO TRAVA-LÍNGUA, A PROFESSORA DO </a:t>
            </a:r>
            <a:r>
              <a:rPr lang="pt-PT" dirty="0">
                <a:solidFill>
                  <a:srgbClr val="231F20"/>
                </a:solidFill>
                <a:latin typeface="+mj-lt"/>
                <a:ea typeface="Segoe Print" panose="02000600000000000000" pitchFamily="2" charset="0"/>
                <a:cs typeface="Segoe Print" panose="02000600000000000000" pitchFamily="2" charset="0"/>
              </a:rPr>
              <a:t>2º</a:t>
            </a:r>
            <a:r>
              <a:rPr lang="pt-PT" sz="2000" b="0" spc="0" dirty="0">
                <a:solidFill>
                  <a:srgbClr val="231F20"/>
                </a:solidFill>
                <a:effectLst/>
                <a:latin typeface="+mj-lt"/>
                <a:ea typeface="Segoe Print" panose="02000600000000000000" pitchFamily="2" charset="0"/>
                <a:cs typeface="Segoe Print" panose="02000600000000000000" pitchFamily="2" charset="0"/>
              </a:rPr>
              <a:t> ANO RESOLV</a:t>
            </a:r>
            <a:r>
              <a:rPr lang="pt-PT" sz="2000" b="0" dirty="0">
                <a:solidFill>
                  <a:srgbClr val="231F20"/>
                </a:solidFill>
                <a:latin typeface="+mj-lt"/>
                <a:ea typeface="Segoe Print" panose="02000600000000000000" pitchFamily="2" charset="0"/>
                <a:cs typeface="Segoe Print" panose="02000600000000000000" pitchFamily="2" charset="0"/>
              </a:rPr>
              <a:t>E</a:t>
            </a:r>
            <a:r>
              <a:rPr lang="pt-PT" sz="2000" b="0" spc="0" dirty="0">
                <a:solidFill>
                  <a:srgbClr val="231F20"/>
                </a:solidFill>
                <a:effectLst/>
                <a:latin typeface="+mj-lt"/>
                <a:ea typeface="Segoe Print" panose="02000600000000000000" pitchFamily="2" charset="0"/>
                <a:cs typeface="Segoe Print" panose="02000600000000000000" pitchFamily="2" charset="0"/>
              </a:rPr>
              <a:t>U FAZER UM BOLO.</a:t>
            </a:r>
            <a:br>
              <a:rPr lang="pt-PT" sz="2000" b="0" spc="0" dirty="0">
                <a:effectLst/>
                <a:latin typeface="+mj-lt"/>
                <a:ea typeface="Segoe Print" panose="02000600000000000000" pitchFamily="2" charset="0"/>
                <a:cs typeface="Segoe Print" panose="02000600000000000000" pitchFamily="2" charset="0"/>
              </a:rPr>
            </a:br>
            <a:br>
              <a:rPr lang="pt-BR" sz="2000" dirty="0">
                <a:effectLst/>
                <a:latin typeface="+mj-lt"/>
                <a:ea typeface="Calibri" panose="020F0502020204030204" pitchFamily="34" charset="0"/>
              </a:rPr>
            </a:br>
            <a:endParaRPr lang="pt-BR" dirty="0"/>
          </a:p>
        </p:txBody>
      </p:sp>
      <p:sp>
        <p:nvSpPr>
          <p:cNvPr id="3" name="Google Shape;119;p17">
            <a:extLst>
              <a:ext uri="{FF2B5EF4-FFF2-40B4-BE49-F238E27FC236}">
                <a16:creationId xmlns:a16="http://schemas.microsoft.com/office/drawing/2014/main" id="{F782737E-905C-AE12-19CE-86E4FAC21A03}"/>
              </a:ext>
            </a:extLst>
          </p:cNvPr>
          <p:cNvSpPr txBox="1">
            <a:spLocks/>
          </p:cNvSpPr>
          <p:nvPr/>
        </p:nvSpPr>
        <p:spPr>
          <a:xfrm rot="897">
            <a:off x="7561413" y="4769790"/>
            <a:ext cx="1387137" cy="360900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62000" tIns="72000" rIns="91425" bIns="720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Char char="●"/>
              <a:defRPr sz="1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Char char="○"/>
              <a:defRPr sz="1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indent="0" algn="ctr">
              <a:buSzPts val="1100"/>
              <a:buFont typeface="Lato"/>
              <a:buNone/>
            </a:pPr>
            <a:r>
              <a:rPr lang="pt-BR" sz="1400" b="1" dirty="0">
                <a:solidFill>
                  <a:srgbClr val="666666"/>
                </a:solidFill>
                <a:latin typeface="+mj-lt"/>
              </a:rPr>
              <a:t>CONTINUA...</a:t>
            </a:r>
            <a:endParaRPr lang="pt-BR" sz="1200" b="1" dirty="0">
              <a:latin typeface="+mj-lt"/>
            </a:endParaRP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25EF2D75-5D58-C989-8E60-201E1ABCC52B}"/>
              </a:ext>
            </a:extLst>
          </p:cNvPr>
          <p:cNvSpPr txBox="1">
            <a:spLocks/>
          </p:cNvSpPr>
          <p:nvPr/>
        </p:nvSpPr>
        <p:spPr>
          <a:xfrm>
            <a:off x="442650" y="1364170"/>
            <a:ext cx="8258700" cy="329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indent="0"/>
            <a:r>
              <a:rPr lang="pt-BR" sz="1800" b="1" dirty="0"/>
              <a:t>BOLO DE FUBÁ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800" dirty="0"/>
              <a:t>3 OVOS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800" dirty="0"/>
              <a:t>1 XÍCARA DE ÓLEO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800" dirty="0"/>
              <a:t>2 XÍCARAS DE AÇÚCAR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800" dirty="0"/>
              <a:t>2 XÍCARAS DE FUBÁ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800" dirty="0"/>
              <a:t>1 XÍCARA DE TRIGO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800" dirty="0"/>
              <a:t>1 COLHER DE FERMENTO EM PÓ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pt-BR" sz="1800" dirty="0"/>
              <a:t>1 COPO DE LEITE </a:t>
            </a:r>
          </a:p>
          <a:p>
            <a:pPr marL="0" indent="0"/>
            <a:r>
              <a:rPr lang="pt-BR" sz="1800" dirty="0"/>
              <a:t> </a:t>
            </a:r>
            <a:r>
              <a:rPr lang="pt-BR" sz="1800" b="1" dirty="0"/>
              <a:t>COMO FAZER?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800" dirty="0"/>
              <a:t>MISTURE BEM OS OVOS, O ÓLEO E O AÇÚCAR.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800" dirty="0"/>
              <a:t>ACRESCENTE O FUBÁ, O TRIGO E O LEITE.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800" dirty="0"/>
              <a:t>MEXA BEM E LEVE AO FORNO EM FORMA UNTADA.</a:t>
            </a:r>
          </a:p>
        </p:txBody>
      </p:sp>
    </p:spTree>
    <p:extLst>
      <p:ext uri="{BB962C8B-B14F-4D97-AF65-F5344CB8AC3E}">
        <p14:creationId xmlns:p14="http://schemas.microsoft.com/office/powerpoint/2010/main" val="331870913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150;p10">
            <a:extLst>
              <a:ext uri="{FF2B5EF4-FFF2-40B4-BE49-F238E27FC236}">
                <a16:creationId xmlns:a16="http://schemas.microsoft.com/office/drawing/2014/main" id="{1C618B10-C733-1C2A-E8CF-A456C1872353}"/>
              </a:ext>
            </a:extLst>
          </p:cNvPr>
          <p:cNvSpPr txBox="1"/>
          <p:nvPr/>
        </p:nvSpPr>
        <p:spPr>
          <a:xfrm rot="897">
            <a:off x="7562964" y="4782419"/>
            <a:ext cx="1387137" cy="360900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62000" tIns="72000" rIns="91425" bIns="720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100"/>
              <a:buFont typeface="Lato"/>
              <a:buNone/>
            </a:pPr>
            <a:r>
              <a:rPr lang="pt-BR" sz="1400" b="1" i="0" u="none" strike="noStrike" cap="none" dirty="0">
                <a:solidFill>
                  <a:srgbClr val="666666"/>
                </a:solidFill>
                <a:latin typeface="Arial"/>
                <a:ea typeface="Arial"/>
                <a:cs typeface="Arial"/>
                <a:sym typeface="Arial"/>
              </a:rPr>
              <a:t>CONTINUA...</a:t>
            </a:r>
            <a:endParaRPr sz="1200" b="1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9" name="Tabela 8">
            <a:extLst>
              <a:ext uri="{FF2B5EF4-FFF2-40B4-BE49-F238E27FC236}">
                <a16:creationId xmlns:a16="http://schemas.microsoft.com/office/drawing/2014/main" id="{77EB4244-F4FC-04B1-DAC7-BE363531988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56233865"/>
              </p:ext>
            </p:extLst>
          </p:nvPr>
        </p:nvGraphicFramePr>
        <p:xfrm>
          <a:off x="552090" y="1314761"/>
          <a:ext cx="8039819" cy="3381930"/>
        </p:xfrm>
        <a:graphic>
          <a:graphicData uri="http://schemas.openxmlformats.org/drawingml/2006/table">
            <a:tbl>
              <a:tblPr firstRow="1" bandRow="1">
                <a:tableStyleId>{7E2706EA-6F46-4A0D-B81F-455CEC2F9B11}</a:tableStyleId>
              </a:tblPr>
              <a:tblGrid>
                <a:gridCol w="8039819">
                  <a:extLst>
                    <a:ext uri="{9D8B030D-6E8A-4147-A177-3AD203B41FA5}">
                      <a16:colId xmlns:a16="http://schemas.microsoft.com/office/drawing/2014/main" val="2947511300"/>
                    </a:ext>
                  </a:extLst>
                </a:gridCol>
              </a:tblGrid>
              <a:tr h="3381930">
                <a:tc>
                  <a:txBody>
                    <a:bodyPr/>
                    <a:lstStyle/>
                    <a:p>
                      <a:endParaRPr lang="pt-BR" dirty="0"/>
                    </a:p>
                    <a:p>
                      <a:endParaRPr lang="pt-BR" dirty="0"/>
                    </a:p>
                    <a:p>
                      <a:endParaRPr lang="pt-BR" dirty="0"/>
                    </a:p>
                    <a:p>
                      <a:endParaRPr lang="pt-BR" dirty="0"/>
                    </a:p>
                    <a:p>
                      <a:endParaRPr lang="pt-BR" dirty="0"/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49815121"/>
                  </a:ext>
                </a:extLst>
              </a:tr>
            </a:tbl>
          </a:graphicData>
        </a:graphic>
      </p:graphicFrame>
      <p:pic>
        <p:nvPicPr>
          <p:cNvPr id="2" name="Imagem 1">
            <a:extLst>
              <a:ext uri="{FF2B5EF4-FFF2-40B4-BE49-F238E27FC236}">
                <a16:creationId xmlns:a16="http://schemas.microsoft.com/office/drawing/2014/main" id="{F2117697-195C-9F61-25C7-00B121722D1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47144" y="274755"/>
            <a:ext cx="438118" cy="504000"/>
          </a:xfrm>
          <a:prstGeom prst="rect">
            <a:avLst/>
          </a:prstGeom>
        </p:spPr>
      </p:pic>
      <p:sp>
        <p:nvSpPr>
          <p:cNvPr id="14" name="CaixaDeTexto 13">
            <a:extLst>
              <a:ext uri="{FF2B5EF4-FFF2-40B4-BE49-F238E27FC236}">
                <a16:creationId xmlns:a16="http://schemas.microsoft.com/office/drawing/2014/main" id="{E0184A78-3A15-CB70-A2B7-7FDA67717649}"/>
              </a:ext>
            </a:extLst>
          </p:cNvPr>
          <p:cNvSpPr txBox="1"/>
          <p:nvPr/>
        </p:nvSpPr>
        <p:spPr>
          <a:xfrm>
            <a:off x="407324" y="606875"/>
            <a:ext cx="803982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000" dirty="0"/>
              <a:t>VEJA A RECEITA DO BOLO DE FUBÁ E DESENHE AS QUANTIDADES DOS INGREDIENTES.</a:t>
            </a:r>
          </a:p>
        </p:txBody>
      </p:sp>
    </p:spTree>
    <p:extLst>
      <p:ext uri="{BB962C8B-B14F-4D97-AF65-F5344CB8AC3E}">
        <p14:creationId xmlns:p14="http://schemas.microsoft.com/office/powerpoint/2010/main" val="338800193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150;p10">
            <a:extLst>
              <a:ext uri="{FF2B5EF4-FFF2-40B4-BE49-F238E27FC236}">
                <a16:creationId xmlns:a16="http://schemas.microsoft.com/office/drawing/2014/main" id="{1C618B10-C733-1C2A-E8CF-A456C1872353}"/>
              </a:ext>
            </a:extLst>
          </p:cNvPr>
          <p:cNvSpPr txBox="1"/>
          <p:nvPr/>
        </p:nvSpPr>
        <p:spPr>
          <a:xfrm rot="897">
            <a:off x="7564131" y="4745020"/>
            <a:ext cx="1387137" cy="360900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62000" tIns="72000" rIns="91425" bIns="720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100"/>
              <a:buFont typeface="Lato"/>
              <a:buNone/>
            </a:pPr>
            <a:r>
              <a:rPr lang="pt-BR" sz="1400" b="1" i="0" u="none" strike="noStrike" cap="none" dirty="0">
                <a:solidFill>
                  <a:srgbClr val="666666"/>
                </a:solidFill>
                <a:latin typeface="Arial"/>
                <a:ea typeface="Arial"/>
                <a:cs typeface="Arial"/>
                <a:sym typeface="Arial"/>
              </a:rPr>
              <a:t>CONTINUA...</a:t>
            </a:r>
            <a:endParaRPr sz="1200" b="1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9" name="Tabela 8">
            <a:extLst>
              <a:ext uri="{FF2B5EF4-FFF2-40B4-BE49-F238E27FC236}">
                <a16:creationId xmlns:a16="http://schemas.microsoft.com/office/drawing/2014/main" id="{77EB4244-F4FC-04B1-DAC7-BE363531988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28307651"/>
              </p:ext>
            </p:extLst>
          </p:nvPr>
        </p:nvGraphicFramePr>
        <p:xfrm>
          <a:off x="552090" y="1545446"/>
          <a:ext cx="8039819" cy="3012224"/>
        </p:xfrm>
        <a:graphic>
          <a:graphicData uri="http://schemas.openxmlformats.org/drawingml/2006/table">
            <a:tbl>
              <a:tblPr firstRow="1" bandRow="1">
                <a:tableStyleId>{7E2706EA-6F46-4A0D-B81F-455CEC2F9B11}</a:tableStyleId>
              </a:tblPr>
              <a:tblGrid>
                <a:gridCol w="8039819">
                  <a:extLst>
                    <a:ext uri="{9D8B030D-6E8A-4147-A177-3AD203B41FA5}">
                      <a16:colId xmlns:a16="http://schemas.microsoft.com/office/drawing/2014/main" val="2947511300"/>
                    </a:ext>
                  </a:extLst>
                </a:gridCol>
              </a:tblGrid>
              <a:tr h="3012224">
                <a:tc>
                  <a:txBody>
                    <a:bodyPr/>
                    <a:lstStyle/>
                    <a:p>
                      <a:endParaRPr lang="pt-BR" dirty="0"/>
                    </a:p>
                    <a:p>
                      <a:endParaRPr lang="pt-BR" dirty="0"/>
                    </a:p>
                    <a:p>
                      <a:endParaRPr lang="pt-BR" dirty="0"/>
                    </a:p>
                    <a:p>
                      <a:endParaRPr lang="pt-BR" dirty="0"/>
                    </a:p>
                    <a:p>
                      <a:endParaRPr lang="pt-BR" dirty="0"/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49815121"/>
                  </a:ext>
                </a:extLst>
              </a:tr>
            </a:tbl>
          </a:graphicData>
        </a:graphic>
      </p:graphicFrame>
      <p:pic>
        <p:nvPicPr>
          <p:cNvPr id="2" name="Imagem 1">
            <a:extLst>
              <a:ext uri="{FF2B5EF4-FFF2-40B4-BE49-F238E27FC236}">
                <a16:creationId xmlns:a16="http://schemas.microsoft.com/office/drawing/2014/main" id="{F2117697-195C-9F61-25C7-00B121722D1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47144" y="274755"/>
            <a:ext cx="438118" cy="504000"/>
          </a:xfrm>
          <a:prstGeom prst="rect">
            <a:avLst/>
          </a:prstGeom>
        </p:spPr>
      </p:pic>
      <p:sp>
        <p:nvSpPr>
          <p:cNvPr id="14" name="CaixaDeTexto 13">
            <a:extLst>
              <a:ext uri="{FF2B5EF4-FFF2-40B4-BE49-F238E27FC236}">
                <a16:creationId xmlns:a16="http://schemas.microsoft.com/office/drawing/2014/main" id="{E0184A78-3A15-CB70-A2B7-7FDA67717649}"/>
              </a:ext>
            </a:extLst>
          </p:cNvPr>
          <p:cNvSpPr txBox="1"/>
          <p:nvPr/>
        </p:nvSpPr>
        <p:spPr>
          <a:xfrm>
            <a:off x="463058" y="806613"/>
            <a:ext cx="803982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000" dirty="0"/>
              <a:t>VEJA A RECEITA DO BOLO DE FUBÁ E DESENHE AS QUANTIDADES DOS INGREDIENTES.</a:t>
            </a:r>
          </a:p>
        </p:txBody>
      </p:sp>
      <p:sp>
        <p:nvSpPr>
          <p:cNvPr id="13" name="Título 2">
            <a:extLst>
              <a:ext uri="{FF2B5EF4-FFF2-40B4-BE49-F238E27FC236}">
                <a16:creationId xmlns:a16="http://schemas.microsoft.com/office/drawing/2014/main" id="{42633762-33BB-3FE8-11D1-FAE806D4D3EE}"/>
              </a:ext>
            </a:extLst>
          </p:cNvPr>
          <p:cNvSpPr txBox="1">
            <a:spLocks/>
          </p:cNvSpPr>
          <p:nvPr/>
        </p:nvSpPr>
        <p:spPr>
          <a:xfrm>
            <a:off x="1902865" y="165143"/>
            <a:ext cx="2320000" cy="5847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r>
              <a:rPr lang="pt-BR" sz="2600" dirty="0"/>
              <a:t>CORREÇÃO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A6FB3C34-BA76-E9F9-1E72-3578D76572D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02878" y="218030"/>
            <a:ext cx="424543" cy="478972"/>
          </a:xfrm>
          <a:prstGeom prst="rect">
            <a:avLst/>
          </a:prstGeom>
        </p:spPr>
      </p:pic>
      <p:sp>
        <p:nvSpPr>
          <p:cNvPr id="7" name="Título 2">
            <a:extLst>
              <a:ext uri="{FF2B5EF4-FFF2-40B4-BE49-F238E27FC236}">
                <a16:creationId xmlns:a16="http://schemas.microsoft.com/office/drawing/2014/main" id="{595D500F-54FC-F52F-5906-25704170AF28}"/>
              </a:ext>
            </a:extLst>
          </p:cNvPr>
          <p:cNvSpPr txBox="1">
            <a:spLocks/>
          </p:cNvSpPr>
          <p:nvPr/>
        </p:nvSpPr>
        <p:spPr>
          <a:xfrm>
            <a:off x="552090" y="4094125"/>
            <a:ext cx="3871278" cy="4924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r>
              <a:rPr lang="pt-BR" sz="2000" dirty="0"/>
              <a:t>RESPOSTA PESSOAL.</a:t>
            </a:r>
          </a:p>
        </p:txBody>
      </p:sp>
    </p:spTree>
    <p:extLst>
      <p:ext uri="{BB962C8B-B14F-4D97-AF65-F5344CB8AC3E}">
        <p14:creationId xmlns:p14="http://schemas.microsoft.com/office/powerpoint/2010/main" val="304355763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Espaço Reservado para Texto 4">
            <a:extLst>
              <a:ext uri="{FF2B5EF4-FFF2-40B4-BE49-F238E27FC236}">
                <a16:creationId xmlns:a16="http://schemas.microsoft.com/office/drawing/2014/main" id="{4497B299-7DB3-E9EB-FB68-1A6CE9FA56E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6450" y="1080948"/>
            <a:ext cx="8258700" cy="3297000"/>
          </a:xfrm>
        </p:spPr>
        <p:txBody>
          <a:bodyPr/>
          <a:lstStyle/>
          <a:p>
            <a:pPr marL="0" indent="0"/>
            <a:r>
              <a:rPr lang="pt-BR" sz="1800" b="1" dirty="0"/>
              <a:t>INGREDIENTES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800" dirty="0"/>
              <a:t>3 OVOS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800" dirty="0"/>
              <a:t>1 XÍCARA DE ÓLEO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800" dirty="0"/>
              <a:t>2 XÍCARAS DE AÇÚCAR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800" dirty="0"/>
              <a:t>2 XÍCARAS DE FUBÁ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800" dirty="0"/>
              <a:t>1 XÍCARA DE TRIGO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800" dirty="0"/>
              <a:t>1 COLHER DE FERMENTO EM PÓ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pt-BR" sz="1800" dirty="0"/>
              <a:t>1 COPO DE LEITE </a:t>
            </a:r>
          </a:p>
          <a:p>
            <a:pPr marL="0" indent="0">
              <a:spcAft>
                <a:spcPts val="1200"/>
              </a:spcAft>
            </a:pPr>
            <a:r>
              <a:rPr lang="pt-BR" sz="1800" b="1" dirty="0"/>
              <a:t>COMO FAZER?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800" dirty="0"/>
              <a:t>MISTURE BEM OS OVOS, O ÓLEO E O AÇÚCAR.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800" dirty="0"/>
              <a:t>ACRESCENTE O FUBÁ, O TRIGO E O LEITE.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800" dirty="0"/>
              <a:t>MEXA BEM E LEVE AO FORNO EM FORMA UNTADA.</a:t>
            </a:r>
          </a:p>
        </p:txBody>
      </p:sp>
      <p:sp>
        <p:nvSpPr>
          <p:cNvPr id="12" name="Título 2">
            <a:extLst>
              <a:ext uri="{FF2B5EF4-FFF2-40B4-BE49-F238E27FC236}">
                <a16:creationId xmlns:a16="http://schemas.microsoft.com/office/drawing/2014/main" id="{AEEFC08E-4ADA-93ED-F701-540230D608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6450" y="508248"/>
            <a:ext cx="8376000" cy="572700"/>
          </a:xfrm>
        </p:spPr>
        <p:txBody>
          <a:bodyPr/>
          <a:lstStyle/>
          <a:p>
            <a:r>
              <a:rPr lang="pt-BR" sz="2600" dirty="0"/>
              <a:t>BOLO DE FUBÁ</a:t>
            </a:r>
          </a:p>
        </p:txBody>
      </p:sp>
      <p:sp>
        <p:nvSpPr>
          <p:cNvPr id="2" name="Google Shape;150;p10">
            <a:extLst>
              <a:ext uri="{FF2B5EF4-FFF2-40B4-BE49-F238E27FC236}">
                <a16:creationId xmlns:a16="http://schemas.microsoft.com/office/drawing/2014/main" id="{2CF2B59D-A2F9-6448-6495-D8B3DBBF330E}"/>
              </a:ext>
            </a:extLst>
          </p:cNvPr>
          <p:cNvSpPr txBox="1"/>
          <p:nvPr/>
        </p:nvSpPr>
        <p:spPr>
          <a:xfrm rot="897">
            <a:off x="7564131" y="4745020"/>
            <a:ext cx="1387137" cy="360900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62000" tIns="72000" rIns="91425" bIns="720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100"/>
              <a:buFont typeface="Lato"/>
              <a:buNone/>
            </a:pPr>
            <a:r>
              <a:rPr lang="pt-BR" sz="1400" b="1" i="0" u="none" strike="noStrike" cap="none" dirty="0">
                <a:solidFill>
                  <a:srgbClr val="666666"/>
                </a:solidFill>
                <a:latin typeface="Arial"/>
                <a:ea typeface="Arial"/>
                <a:cs typeface="Arial"/>
                <a:sym typeface="Arial"/>
              </a:rPr>
              <a:t>CONTINUA...</a:t>
            </a:r>
            <a:endParaRPr sz="1200" b="1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59879828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AB12C91D-32AA-4638-05E2-57FD93720B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6450" y="624218"/>
            <a:ext cx="8348400" cy="1053166"/>
          </a:xfrm>
        </p:spPr>
        <p:txBody>
          <a:bodyPr/>
          <a:lstStyle/>
          <a:p>
            <a:pPr indent="-457200">
              <a:buFont typeface="+mj-lt"/>
              <a:buAutoNum type="arabicPeriod" startAt="4"/>
            </a:pPr>
            <a:r>
              <a:rPr lang="pt-PT" sz="2000" b="0" spc="0" dirty="0">
                <a:solidFill>
                  <a:srgbClr val="231F20"/>
                </a:solidFill>
                <a:effectLst/>
                <a:latin typeface="+mj-lt"/>
                <a:ea typeface="Segoe Print" panose="02000600000000000000" pitchFamily="2" charset="0"/>
                <a:cs typeface="Segoe Print" panose="02000600000000000000" pitchFamily="2" charset="0"/>
              </a:rPr>
              <a:t>A PROFESSORA RESOLVEU FAZER UM CONVITE PARA OS </a:t>
            </a:r>
            <a:r>
              <a:rPr lang="pt-PT" dirty="0">
                <a:solidFill>
                  <a:srgbClr val="231F20"/>
                </a:solidFill>
                <a:latin typeface="+mj-lt"/>
                <a:ea typeface="Segoe Print" panose="02000600000000000000" pitchFamily="2" charset="0"/>
                <a:cs typeface="Segoe Print" panose="02000600000000000000" pitchFamily="2" charset="0"/>
              </a:rPr>
              <a:t>ESTUDANTES </a:t>
            </a:r>
            <a:r>
              <a:rPr lang="pt-PT" sz="2000" b="0" spc="0" dirty="0">
                <a:solidFill>
                  <a:srgbClr val="231F20"/>
                </a:solidFill>
                <a:effectLst/>
                <a:latin typeface="+mj-lt"/>
                <a:ea typeface="Segoe Print" panose="02000600000000000000" pitchFamily="2" charset="0"/>
                <a:cs typeface="Segoe Print" panose="02000600000000000000" pitchFamily="2" charset="0"/>
              </a:rPr>
              <a:t>IREM COMER O BOLO QUE ELA PREPAROU. </a:t>
            </a:r>
            <a:br>
              <a:rPr lang="pt-PT" sz="2000" b="0" spc="0" dirty="0">
                <a:solidFill>
                  <a:srgbClr val="231F20"/>
                </a:solidFill>
                <a:effectLst/>
                <a:latin typeface="+mj-lt"/>
                <a:ea typeface="Segoe Print" panose="02000600000000000000" pitchFamily="2" charset="0"/>
                <a:cs typeface="Segoe Print" panose="02000600000000000000" pitchFamily="2" charset="0"/>
              </a:rPr>
            </a:br>
            <a:r>
              <a:rPr lang="pt-PT" sz="2000" b="0" spc="0" dirty="0">
                <a:solidFill>
                  <a:srgbClr val="231F20"/>
                </a:solidFill>
                <a:effectLst/>
                <a:latin typeface="+mj-lt"/>
                <a:ea typeface="Segoe Print" panose="02000600000000000000" pitchFamily="2" charset="0"/>
                <a:cs typeface="Segoe Print" panose="02000600000000000000" pitchFamily="2" charset="0"/>
              </a:rPr>
              <a:t>PREENCHA O CONVITE COM AS INFORMAÇÕES QUE FALTAM</a:t>
            </a:r>
            <a:r>
              <a:rPr lang="pt-PT" sz="2000" spc="0" dirty="0">
                <a:solidFill>
                  <a:srgbClr val="231F20"/>
                </a:solidFill>
                <a:effectLst/>
                <a:latin typeface="+mj-lt"/>
                <a:ea typeface="Segoe Print" panose="02000600000000000000" pitchFamily="2" charset="0"/>
                <a:cs typeface="Segoe Print" panose="02000600000000000000" pitchFamily="2" charset="0"/>
              </a:rPr>
              <a:t>.</a:t>
            </a:r>
            <a:endParaRPr lang="pt-BR" dirty="0">
              <a:latin typeface="+mj-lt"/>
            </a:endParaRPr>
          </a:p>
        </p:txBody>
      </p:sp>
      <p:sp>
        <p:nvSpPr>
          <p:cNvPr id="4" name="Retângulo 3">
            <a:extLst>
              <a:ext uri="{FF2B5EF4-FFF2-40B4-BE49-F238E27FC236}">
                <a16:creationId xmlns:a16="http://schemas.microsoft.com/office/drawing/2014/main" id="{1961717B-B16E-273C-1BDE-6CDE0CE7F359}"/>
              </a:ext>
            </a:extLst>
          </p:cNvPr>
          <p:cNvSpPr/>
          <p:nvPr/>
        </p:nvSpPr>
        <p:spPr>
          <a:xfrm>
            <a:off x="746840" y="1766635"/>
            <a:ext cx="7650320" cy="3000533"/>
          </a:xfrm>
          <a:prstGeom prst="rect">
            <a:avLst/>
          </a:prstGeom>
          <a:solidFill>
            <a:srgbClr val="D3F5E8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8B70FF02-187E-1B05-A007-BC2AB6B414D3}"/>
              </a:ext>
            </a:extLst>
          </p:cNvPr>
          <p:cNvSpPr txBox="1"/>
          <p:nvPr/>
        </p:nvSpPr>
        <p:spPr>
          <a:xfrm>
            <a:off x="954746" y="1766635"/>
            <a:ext cx="7519220" cy="286232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pt-BR" sz="2000" dirty="0"/>
              <a:t>VAMOS COMEMORAR O DESEMPENHO DE TODOS NO DESAFIO DO TRAVA-LÍNGUA DO SAPO.</a:t>
            </a:r>
          </a:p>
          <a:p>
            <a:pPr algn="ctr"/>
            <a:r>
              <a:rPr lang="pt-BR" sz="2000" b="1" dirty="0"/>
              <a:t>VENHA COMER BOLO COM A NOSSA TURMA!</a:t>
            </a:r>
          </a:p>
          <a:p>
            <a:endParaRPr lang="pt-BR" sz="2000" dirty="0"/>
          </a:p>
          <a:p>
            <a:r>
              <a:rPr lang="pt-BR" sz="2000" dirty="0"/>
              <a:t>DATA: _____DE ______________________DE _________</a:t>
            </a:r>
          </a:p>
          <a:p>
            <a:endParaRPr lang="pt-BR" sz="2000" dirty="0"/>
          </a:p>
          <a:p>
            <a:r>
              <a:rPr lang="pt-BR" sz="2000" dirty="0"/>
              <a:t>HORÁRIO:_____________________</a:t>
            </a:r>
          </a:p>
          <a:p>
            <a:endParaRPr lang="pt-BR" sz="2000" dirty="0"/>
          </a:p>
          <a:p>
            <a:r>
              <a:rPr lang="pt-BR" sz="2000" dirty="0"/>
              <a:t>LOCAL: PÁTIO DA ESCOLA</a:t>
            </a:r>
          </a:p>
        </p:txBody>
      </p:sp>
      <p:pic>
        <p:nvPicPr>
          <p:cNvPr id="2" name="Image 245">
            <a:extLst>
              <a:ext uri="{FF2B5EF4-FFF2-40B4-BE49-F238E27FC236}">
                <a16:creationId xmlns:a16="http://schemas.microsoft.com/office/drawing/2014/main" id="{0FDA9FF2-504C-0F90-3495-CAE51A417A10}"/>
              </a:ext>
            </a:extLst>
          </p:cNvPr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7355" y="3899118"/>
            <a:ext cx="918174" cy="819090"/>
          </a:xfrm>
          <a:prstGeom prst="rect">
            <a:avLst/>
          </a:prstGeom>
        </p:spPr>
      </p:pic>
      <p:sp>
        <p:nvSpPr>
          <p:cNvPr id="8" name="Google Shape;150;p10">
            <a:extLst>
              <a:ext uri="{FF2B5EF4-FFF2-40B4-BE49-F238E27FC236}">
                <a16:creationId xmlns:a16="http://schemas.microsoft.com/office/drawing/2014/main" id="{F097D834-33DE-CB6B-65A9-972FA720B1D4}"/>
              </a:ext>
            </a:extLst>
          </p:cNvPr>
          <p:cNvSpPr txBox="1"/>
          <p:nvPr/>
        </p:nvSpPr>
        <p:spPr>
          <a:xfrm rot="897">
            <a:off x="7601961" y="4782419"/>
            <a:ext cx="1387137" cy="360900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62000" tIns="72000" rIns="91425" bIns="720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100"/>
              <a:buFont typeface="Lato"/>
              <a:buNone/>
            </a:pPr>
            <a:r>
              <a:rPr lang="pt-BR" sz="1400" b="1" i="0" u="none" strike="noStrike" cap="none" dirty="0">
                <a:solidFill>
                  <a:srgbClr val="666666"/>
                </a:solidFill>
                <a:latin typeface="Arial"/>
                <a:ea typeface="Arial"/>
                <a:cs typeface="Arial"/>
                <a:sym typeface="Arial"/>
              </a:rPr>
              <a:t>CONTINUA...</a:t>
            </a:r>
            <a:endParaRPr sz="1200" b="1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DF02938E-BEAB-7FE8-C01F-B51B97818A1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05278" y="305567"/>
            <a:ext cx="651783" cy="485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20104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88D663AD-8282-6C69-FDC8-A7F5C3FC3DE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818874" y="740314"/>
            <a:ext cx="4126073" cy="3720000"/>
          </a:xfrm>
        </p:spPr>
        <p:txBody>
          <a:bodyPr/>
          <a:lstStyle/>
          <a:p>
            <a:pPr>
              <a:spcAft>
                <a:spcPts val="600"/>
              </a:spcAft>
              <a:buSzPct val="130000"/>
              <a:buFont typeface="Arial" charset="0"/>
              <a:buChar char="•"/>
            </a:pPr>
            <a:r>
              <a:rPr lang="pt-BR" dirty="0"/>
              <a:t>UTILIZAR NÚMEROS NATURAIS COMO INDICADORES DE QUANTIDADE;</a:t>
            </a:r>
          </a:p>
          <a:p>
            <a:pPr>
              <a:spcAft>
                <a:spcPts val="600"/>
              </a:spcAft>
              <a:buSzPct val="130000"/>
              <a:buFont typeface="Arial" charset="0"/>
              <a:buChar char="•"/>
            </a:pPr>
            <a:r>
              <a:rPr lang="pt-BR" dirty="0"/>
              <a:t>UTILIZAR NÚMEROS NATURAIS COMO INDICADORES DE ORDEM;</a:t>
            </a:r>
          </a:p>
          <a:p>
            <a:pPr>
              <a:spcAft>
                <a:spcPts val="600"/>
              </a:spcAft>
              <a:buSzPct val="130000"/>
              <a:buFont typeface="Arial" charset="0"/>
              <a:buChar char="•"/>
            </a:pPr>
            <a:r>
              <a:rPr lang="pt-BR" dirty="0"/>
              <a:t>RECONHECER SITUAÇÕES EM QUE OS NÚMEROS INDICAM CÓDIGO DE IDENTIFICAÇÃO.</a:t>
            </a:r>
          </a:p>
        </p:txBody>
      </p:sp>
      <p:sp>
        <p:nvSpPr>
          <p:cNvPr id="2" name="Espaço Reservado para Texto 1">
            <a:extLst>
              <a:ext uri="{FF2B5EF4-FFF2-40B4-BE49-F238E27FC236}">
                <a16:creationId xmlns:a16="http://schemas.microsoft.com/office/drawing/2014/main" id="{7D865418-AAA0-3A35-1934-13CF7DA54FBC}"/>
              </a:ext>
            </a:extLst>
          </p:cNvPr>
          <p:cNvSpPr>
            <a:spLocks noGrp="1"/>
          </p:cNvSpPr>
          <p:nvPr>
            <p:ph type="body" idx="2"/>
          </p:nvPr>
        </p:nvSpPr>
        <p:spPr>
          <a:xfrm>
            <a:off x="290426" y="740314"/>
            <a:ext cx="3888300" cy="3720000"/>
          </a:xfrm>
        </p:spPr>
        <p:txBody>
          <a:bodyPr/>
          <a:lstStyle/>
          <a:p>
            <a:pPr>
              <a:buSzPct val="130000"/>
              <a:buFont typeface="Arial" charset="0"/>
              <a:buChar char="•"/>
            </a:pPr>
            <a:r>
              <a:rPr lang="pt-BR" sz="2000" dirty="0"/>
              <a:t>NÚMEROS DO DIA A DIA.</a:t>
            </a:r>
          </a:p>
          <a:p>
            <a:endParaRPr lang="pt-BR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AB12C91D-32AA-4638-05E2-57FD93720B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6450" y="624218"/>
            <a:ext cx="8348400" cy="1053166"/>
          </a:xfrm>
        </p:spPr>
        <p:txBody>
          <a:bodyPr/>
          <a:lstStyle/>
          <a:p>
            <a:pPr indent="-457200">
              <a:buFont typeface="+mj-lt"/>
              <a:buAutoNum type="arabicPeriod" startAt="4"/>
            </a:pPr>
            <a:r>
              <a:rPr lang="pt-PT" sz="2000" b="0" spc="0" dirty="0">
                <a:solidFill>
                  <a:srgbClr val="231F20"/>
                </a:solidFill>
                <a:effectLst/>
                <a:latin typeface="+mj-lt"/>
                <a:ea typeface="Segoe Print" panose="02000600000000000000" pitchFamily="2" charset="0"/>
                <a:cs typeface="Segoe Print" panose="02000600000000000000" pitchFamily="2" charset="0"/>
              </a:rPr>
              <a:t>A PROFESSORA RESOLVEU FAZER UM CONVITE PARA OS </a:t>
            </a:r>
            <a:r>
              <a:rPr lang="pt-PT" dirty="0">
                <a:solidFill>
                  <a:srgbClr val="231F20"/>
                </a:solidFill>
                <a:latin typeface="+mj-lt"/>
                <a:ea typeface="Segoe Print" panose="02000600000000000000" pitchFamily="2" charset="0"/>
                <a:cs typeface="Segoe Print" panose="02000600000000000000" pitchFamily="2" charset="0"/>
              </a:rPr>
              <a:t>ESTUDANTES </a:t>
            </a:r>
            <a:r>
              <a:rPr lang="pt-PT" sz="2000" b="0" spc="0" dirty="0">
                <a:solidFill>
                  <a:srgbClr val="231F20"/>
                </a:solidFill>
                <a:effectLst/>
                <a:latin typeface="+mj-lt"/>
                <a:ea typeface="Segoe Print" panose="02000600000000000000" pitchFamily="2" charset="0"/>
                <a:cs typeface="Segoe Print" panose="02000600000000000000" pitchFamily="2" charset="0"/>
              </a:rPr>
              <a:t>IREM COMER O BOLO QUE ELA PREPAROU. </a:t>
            </a:r>
            <a:br>
              <a:rPr lang="pt-PT" sz="2000" b="0" spc="0" dirty="0">
                <a:solidFill>
                  <a:srgbClr val="231F20"/>
                </a:solidFill>
                <a:effectLst/>
                <a:latin typeface="+mj-lt"/>
                <a:ea typeface="Segoe Print" panose="02000600000000000000" pitchFamily="2" charset="0"/>
                <a:cs typeface="Segoe Print" panose="02000600000000000000" pitchFamily="2" charset="0"/>
              </a:rPr>
            </a:br>
            <a:r>
              <a:rPr lang="pt-PT" sz="2000" b="0" spc="0" dirty="0">
                <a:solidFill>
                  <a:srgbClr val="231F20"/>
                </a:solidFill>
                <a:effectLst/>
                <a:latin typeface="+mj-lt"/>
                <a:ea typeface="Segoe Print" panose="02000600000000000000" pitchFamily="2" charset="0"/>
                <a:cs typeface="Segoe Print" panose="02000600000000000000" pitchFamily="2" charset="0"/>
              </a:rPr>
              <a:t>PREENCHA O CONVITE COM AS INFORMAÇÕES QUE FALTAM</a:t>
            </a:r>
            <a:r>
              <a:rPr lang="pt-PT" sz="2000" spc="0" dirty="0">
                <a:solidFill>
                  <a:srgbClr val="231F20"/>
                </a:solidFill>
                <a:effectLst/>
                <a:latin typeface="+mj-lt"/>
                <a:ea typeface="Segoe Print" panose="02000600000000000000" pitchFamily="2" charset="0"/>
                <a:cs typeface="Segoe Print" panose="02000600000000000000" pitchFamily="2" charset="0"/>
              </a:rPr>
              <a:t>.</a:t>
            </a:r>
            <a:endParaRPr lang="pt-BR" dirty="0">
              <a:latin typeface="+mj-lt"/>
            </a:endParaRPr>
          </a:p>
        </p:txBody>
      </p:sp>
      <p:sp>
        <p:nvSpPr>
          <p:cNvPr id="4" name="Retângulo 3">
            <a:extLst>
              <a:ext uri="{FF2B5EF4-FFF2-40B4-BE49-F238E27FC236}">
                <a16:creationId xmlns:a16="http://schemas.microsoft.com/office/drawing/2014/main" id="{1961717B-B16E-273C-1BDE-6CDE0CE7F359}"/>
              </a:ext>
            </a:extLst>
          </p:cNvPr>
          <p:cNvSpPr/>
          <p:nvPr/>
        </p:nvSpPr>
        <p:spPr>
          <a:xfrm>
            <a:off x="746840" y="1766635"/>
            <a:ext cx="7650320" cy="3000533"/>
          </a:xfrm>
          <a:prstGeom prst="rect">
            <a:avLst/>
          </a:prstGeom>
          <a:solidFill>
            <a:srgbClr val="D3F5E8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8B70FF02-187E-1B05-A007-BC2AB6B414D3}"/>
              </a:ext>
            </a:extLst>
          </p:cNvPr>
          <p:cNvSpPr txBox="1"/>
          <p:nvPr/>
        </p:nvSpPr>
        <p:spPr>
          <a:xfrm>
            <a:off x="954746" y="1766635"/>
            <a:ext cx="7519220" cy="286232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pt-BR" sz="2000" dirty="0"/>
              <a:t>VAMOS COMEMORAR O DESEMPENHO DE TODOS NO DESAFIO DO TRAVA-LÍNGUA DO SAPO.</a:t>
            </a:r>
          </a:p>
          <a:p>
            <a:pPr algn="ctr"/>
            <a:r>
              <a:rPr lang="pt-BR" sz="2000" b="1" dirty="0"/>
              <a:t>VENHA COMER BOLO COM A NOSSA TURMA!</a:t>
            </a:r>
          </a:p>
          <a:p>
            <a:endParaRPr lang="pt-BR" sz="2000" dirty="0"/>
          </a:p>
          <a:p>
            <a:r>
              <a:rPr lang="pt-BR" sz="2000" dirty="0"/>
              <a:t>DATA: _____DE ______________________DE _________</a:t>
            </a:r>
          </a:p>
          <a:p>
            <a:endParaRPr lang="pt-BR" sz="2000" dirty="0"/>
          </a:p>
          <a:p>
            <a:r>
              <a:rPr lang="pt-BR" sz="2000" dirty="0"/>
              <a:t>HORÁRIO:_____________________</a:t>
            </a:r>
          </a:p>
          <a:p>
            <a:endParaRPr lang="pt-BR" sz="2000" dirty="0"/>
          </a:p>
          <a:p>
            <a:r>
              <a:rPr lang="pt-BR" sz="2000" dirty="0"/>
              <a:t>LOCAL: PÁTIO DA ESCOLA</a:t>
            </a:r>
          </a:p>
        </p:txBody>
      </p:sp>
      <p:pic>
        <p:nvPicPr>
          <p:cNvPr id="2" name="Image 245">
            <a:extLst>
              <a:ext uri="{FF2B5EF4-FFF2-40B4-BE49-F238E27FC236}">
                <a16:creationId xmlns:a16="http://schemas.microsoft.com/office/drawing/2014/main" id="{0FDA9FF2-504C-0F90-3495-CAE51A417A10}"/>
              </a:ext>
            </a:extLst>
          </p:cNvPr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7355" y="3899118"/>
            <a:ext cx="918174" cy="819090"/>
          </a:xfrm>
          <a:prstGeom prst="rect">
            <a:avLst/>
          </a:prstGeom>
        </p:spPr>
      </p:pic>
      <p:sp>
        <p:nvSpPr>
          <p:cNvPr id="8" name="Google Shape;150;p10">
            <a:extLst>
              <a:ext uri="{FF2B5EF4-FFF2-40B4-BE49-F238E27FC236}">
                <a16:creationId xmlns:a16="http://schemas.microsoft.com/office/drawing/2014/main" id="{F097D834-33DE-CB6B-65A9-972FA720B1D4}"/>
              </a:ext>
            </a:extLst>
          </p:cNvPr>
          <p:cNvSpPr txBox="1"/>
          <p:nvPr/>
        </p:nvSpPr>
        <p:spPr>
          <a:xfrm rot="897">
            <a:off x="7601961" y="4782419"/>
            <a:ext cx="1387137" cy="360900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62000" tIns="72000" rIns="91425" bIns="720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100"/>
              <a:buFont typeface="Lato"/>
              <a:buNone/>
            </a:pPr>
            <a:r>
              <a:rPr lang="pt-BR" sz="1400" b="1" i="0" u="none" strike="noStrike" cap="none" dirty="0">
                <a:solidFill>
                  <a:srgbClr val="666666"/>
                </a:solidFill>
                <a:latin typeface="Arial"/>
                <a:ea typeface="Arial"/>
                <a:cs typeface="Arial"/>
                <a:sym typeface="Arial"/>
              </a:rPr>
              <a:t>CONTINUA...</a:t>
            </a:r>
            <a:endParaRPr sz="1200" b="1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" name="Título 2">
            <a:extLst>
              <a:ext uri="{FF2B5EF4-FFF2-40B4-BE49-F238E27FC236}">
                <a16:creationId xmlns:a16="http://schemas.microsoft.com/office/drawing/2014/main" id="{97EA69E3-2424-4568-3061-6E36D77BA7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36363" y="138942"/>
            <a:ext cx="1970866" cy="572700"/>
          </a:xfrm>
        </p:spPr>
        <p:txBody>
          <a:bodyPr/>
          <a:lstStyle/>
          <a:p>
            <a:r>
              <a:rPr lang="pt-BR" dirty="0"/>
              <a:t>CORREÇÃO</a:t>
            </a:r>
          </a:p>
        </p:txBody>
      </p:sp>
      <p:pic>
        <p:nvPicPr>
          <p:cNvPr id="9" name="Imagem 8">
            <a:extLst>
              <a:ext uri="{FF2B5EF4-FFF2-40B4-BE49-F238E27FC236}">
                <a16:creationId xmlns:a16="http://schemas.microsoft.com/office/drawing/2014/main" id="{43875408-704C-2193-8C9F-4E0B1553A53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97160" y="308092"/>
            <a:ext cx="424543" cy="478972"/>
          </a:xfrm>
          <a:prstGeom prst="rect">
            <a:avLst/>
          </a:prstGeom>
        </p:spPr>
      </p:pic>
      <p:sp>
        <p:nvSpPr>
          <p:cNvPr id="10" name="CaixaDeTexto 9">
            <a:extLst>
              <a:ext uri="{FF2B5EF4-FFF2-40B4-BE49-F238E27FC236}">
                <a16:creationId xmlns:a16="http://schemas.microsoft.com/office/drawing/2014/main" id="{E0075B45-5C76-1A49-CB76-0432A9929637}"/>
              </a:ext>
            </a:extLst>
          </p:cNvPr>
          <p:cNvSpPr txBox="1"/>
          <p:nvPr/>
        </p:nvSpPr>
        <p:spPr>
          <a:xfrm>
            <a:off x="4572000" y="4342578"/>
            <a:ext cx="298660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000" b="1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RESPOSTA PESSOAL</a:t>
            </a:r>
            <a:endParaRPr lang="pt-BR" sz="2000" b="1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13327618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1">
            <a:extLst>
              <a:ext uri="{FF2B5EF4-FFF2-40B4-BE49-F238E27FC236}">
                <a16:creationId xmlns:a16="http://schemas.microsoft.com/office/drawing/2014/main" id="{9F114F7F-34F0-1331-7F94-E87734E1518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6450" y="706888"/>
            <a:ext cx="8258700" cy="3297000"/>
          </a:xfrm>
        </p:spPr>
        <p:txBody>
          <a:bodyPr/>
          <a:lstStyle/>
          <a:p>
            <a:pPr marL="0" indent="-457200">
              <a:buFont typeface="+mj-lt"/>
              <a:buAutoNum type="arabicPeriod" startAt="5"/>
            </a:pPr>
            <a:r>
              <a:rPr lang="pt-PT" sz="2000" b="0" spc="0" dirty="0">
                <a:solidFill>
                  <a:srgbClr val="231F20"/>
                </a:solidFill>
                <a:effectLst/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PENSE</a:t>
            </a:r>
            <a:r>
              <a:rPr lang="pt-PT" sz="2000" b="0" spc="-15" dirty="0">
                <a:solidFill>
                  <a:srgbClr val="231F20"/>
                </a:solidFill>
                <a:effectLst/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 </a:t>
            </a:r>
            <a:r>
              <a:rPr lang="pt-PT" sz="2000" b="0" spc="0" dirty="0">
                <a:solidFill>
                  <a:srgbClr val="231F20"/>
                </a:solidFill>
                <a:effectLst/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E</a:t>
            </a:r>
            <a:r>
              <a:rPr lang="pt-PT" sz="2000" b="0" spc="-15" dirty="0">
                <a:solidFill>
                  <a:srgbClr val="231F20"/>
                </a:solidFill>
                <a:effectLst/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 </a:t>
            </a:r>
            <a:r>
              <a:rPr lang="pt-PT" sz="2000" b="0" spc="-10" dirty="0">
                <a:solidFill>
                  <a:srgbClr val="231F20"/>
                </a:solidFill>
                <a:effectLst/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ESCREVA.</a:t>
            </a:r>
            <a:br>
              <a:rPr lang="pt-BR" sz="1800" spc="0" dirty="0">
                <a:effectLst/>
                <a:latin typeface="Calibri" panose="020F0502020204030204" pitchFamily="34" charset="0"/>
                <a:ea typeface="Segoe Print" panose="02000600000000000000" pitchFamily="2" charset="0"/>
                <a:cs typeface="Segoe Print" panose="02000600000000000000" pitchFamily="2" charset="0"/>
              </a:rPr>
            </a:br>
            <a:endParaRPr lang="pt-BR" dirty="0"/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54B5D982-038D-6C66-B17B-F0B0FB21E01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05278" y="305567"/>
            <a:ext cx="651783" cy="485776"/>
          </a:xfrm>
          <a:prstGeom prst="rect">
            <a:avLst/>
          </a:prstGeom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FDA362D6-EC3A-77C3-B29E-79EC52110A62}"/>
              </a:ext>
            </a:extLst>
          </p:cNvPr>
          <p:cNvSpPr txBox="1"/>
          <p:nvPr/>
        </p:nvSpPr>
        <p:spPr>
          <a:xfrm>
            <a:off x="456450" y="1372505"/>
            <a:ext cx="82311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PT" sz="2000" b="0" u="none" strike="noStrike" cap="none" dirty="0">
                <a:solidFill>
                  <a:schemeClr val="tx1"/>
                </a:solidFill>
                <a:effectLst/>
                <a:sym typeface="Arial"/>
              </a:rPr>
              <a:t>QUAL É O ANO ESCOLAR QUE VOCÊ ESTÁ CURSANDO?</a:t>
            </a:r>
          </a:p>
          <a:p>
            <a:r>
              <a:rPr lang="pt-PT" sz="2000" dirty="0">
                <a:solidFill>
                  <a:schemeClr val="tx1"/>
                </a:solidFill>
                <a:latin typeface="+mn-lt"/>
              </a:rPr>
              <a:t>________________________________________________________</a:t>
            </a:r>
            <a:endParaRPr lang="pt-BR" sz="2000" dirty="0">
              <a:latin typeface="+mn-lt"/>
            </a:endParaRP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F76A639D-F704-11BE-161C-BF09A8A4EC1B}"/>
              </a:ext>
            </a:extLst>
          </p:cNvPr>
          <p:cNvSpPr txBox="1"/>
          <p:nvPr/>
        </p:nvSpPr>
        <p:spPr>
          <a:xfrm>
            <a:off x="456449" y="2362781"/>
            <a:ext cx="8231100" cy="7920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0800">
              <a:lnSpc>
                <a:spcPct val="97000"/>
              </a:lnSpc>
              <a:spcBef>
                <a:spcPts val="840"/>
              </a:spcBef>
              <a:spcAft>
                <a:spcPts val="0"/>
              </a:spcAft>
            </a:pPr>
            <a:r>
              <a:rPr lang="pt-PT" sz="2000" dirty="0">
                <a:solidFill>
                  <a:srgbClr val="231F20"/>
                </a:solidFill>
                <a:effectLst/>
              </a:rPr>
              <a:t>QUAL</a:t>
            </a:r>
            <a:r>
              <a:rPr lang="pt-PT" sz="2000" spc="-45" dirty="0">
                <a:solidFill>
                  <a:srgbClr val="231F20"/>
                </a:solidFill>
                <a:effectLst/>
              </a:rPr>
              <a:t> </a:t>
            </a:r>
            <a:r>
              <a:rPr lang="pt-PT" sz="2000" dirty="0">
                <a:solidFill>
                  <a:srgbClr val="231F20"/>
                </a:solidFill>
                <a:effectLst/>
              </a:rPr>
              <a:t>É</a:t>
            </a:r>
            <a:r>
              <a:rPr lang="pt-PT" sz="2000" spc="-45" dirty="0">
                <a:solidFill>
                  <a:srgbClr val="231F20"/>
                </a:solidFill>
                <a:effectLst/>
              </a:rPr>
              <a:t> </a:t>
            </a:r>
            <a:r>
              <a:rPr lang="pt-PT" sz="2000" dirty="0">
                <a:solidFill>
                  <a:srgbClr val="231F20"/>
                </a:solidFill>
                <a:effectLst/>
              </a:rPr>
              <a:t>A SUA</a:t>
            </a:r>
            <a:r>
              <a:rPr lang="pt-PT" sz="2000" spc="-40" dirty="0">
                <a:solidFill>
                  <a:srgbClr val="231F20"/>
                </a:solidFill>
                <a:effectLst/>
              </a:rPr>
              <a:t> </a:t>
            </a:r>
            <a:r>
              <a:rPr lang="pt-PT" sz="2000" dirty="0">
                <a:solidFill>
                  <a:srgbClr val="231F20"/>
                </a:solidFill>
                <a:effectLst/>
              </a:rPr>
              <a:t>IDADE</a:t>
            </a:r>
            <a:r>
              <a:rPr lang="pt-PT" sz="2000" spc="-45" dirty="0">
                <a:solidFill>
                  <a:srgbClr val="231F20"/>
                </a:solidFill>
                <a:effectLst/>
              </a:rPr>
              <a:t> </a:t>
            </a:r>
            <a:r>
              <a:rPr lang="pt-PT" sz="2000" spc="-10" dirty="0">
                <a:solidFill>
                  <a:srgbClr val="231F20"/>
                </a:solidFill>
                <a:effectLst/>
              </a:rPr>
              <a:t>ATUALMENTE?</a:t>
            </a:r>
          </a:p>
          <a:p>
            <a:pPr marL="50800">
              <a:lnSpc>
                <a:spcPct val="97000"/>
              </a:lnSpc>
              <a:spcBef>
                <a:spcPts val="840"/>
              </a:spcBef>
              <a:spcAft>
                <a:spcPts val="0"/>
              </a:spcAft>
            </a:pPr>
            <a:r>
              <a:rPr lang="pt-PT" sz="2000" spc="-10" dirty="0">
                <a:solidFill>
                  <a:srgbClr val="231F2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________________________________________________________</a:t>
            </a:r>
            <a:endParaRPr lang="pt-BR" sz="2000" dirty="0"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ED1C0CB3-ED39-7C50-56E6-8624C88863C1}"/>
              </a:ext>
            </a:extLst>
          </p:cNvPr>
          <p:cNvSpPr txBox="1"/>
          <p:nvPr/>
        </p:nvSpPr>
        <p:spPr>
          <a:xfrm>
            <a:off x="456449" y="3412096"/>
            <a:ext cx="82311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PT" sz="2000" b="0" u="none" strike="noStrike" cap="none" dirty="0">
                <a:solidFill>
                  <a:schemeClr val="tx1"/>
                </a:solidFill>
                <a:effectLst/>
                <a:sym typeface="Arial"/>
              </a:rPr>
              <a:t>QUANTOS ESTUDANTES HÁ NA SUA SALA DE AULA?</a:t>
            </a:r>
          </a:p>
          <a:p>
            <a:r>
              <a:rPr lang="pt-PT" sz="2000" dirty="0">
                <a:solidFill>
                  <a:schemeClr val="tx1"/>
                </a:solidFill>
                <a:latin typeface="+mn-lt"/>
              </a:rPr>
              <a:t>________________________________________________________</a:t>
            </a:r>
            <a:endParaRPr lang="pt-BR" sz="20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20296121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1">
            <a:extLst>
              <a:ext uri="{FF2B5EF4-FFF2-40B4-BE49-F238E27FC236}">
                <a16:creationId xmlns:a16="http://schemas.microsoft.com/office/drawing/2014/main" id="{9F114F7F-34F0-1331-7F94-E87734E1518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6450" y="706888"/>
            <a:ext cx="8258700" cy="3297000"/>
          </a:xfrm>
        </p:spPr>
        <p:txBody>
          <a:bodyPr/>
          <a:lstStyle/>
          <a:p>
            <a:pPr marL="0" indent="-457200">
              <a:buFont typeface="+mj-lt"/>
              <a:buAutoNum type="arabicPeriod" startAt="5"/>
            </a:pPr>
            <a:r>
              <a:rPr lang="pt-PT" sz="2000" b="0" spc="0" dirty="0">
                <a:solidFill>
                  <a:srgbClr val="231F20"/>
                </a:solidFill>
                <a:effectLst/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PENSE</a:t>
            </a:r>
            <a:r>
              <a:rPr lang="pt-PT" sz="2000" b="0" spc="-15" dirty="0">
                <a:solidFill>
                  <a:srgbClr val="231F20"/>
                </a:solidFill>
                <a:effectLst/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 </a:t>
            </a:r>
            <a:r>
              <a:rPr lang="pt-PT" sz="2000" b="0" spc="0" dirty="0">
                <a:solidFill>
                  <a:srgbClr val="231F20"/>
                </a:solidFill>
                <a:effectLst/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E</a:t>
            </a:r>
            <a:r>
              <a:rPr lang="pt-PT" sz="2000" b="0" spc="-15" dirty="0">
                <a:solidFill>
                  <a:srgbClr val="231F20"/>
                </a:solidFill>
                <a:effectLst/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 </a:t>
            </a:r>
            <a:r>
              <a:rPr lang="pt-PT" sz="2000" b="0" spc="-10" dirty="0">
                <a:solidFill>
                  <a:srgbClr val="231F20"/>
                </a:solidFill>
                <a:effectLst/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ESCREVA.</a:t>
            </a:r>
            <a:br>
              <a:rPr lang="pt-BR" sz="1800" spc="0" dirty="0">
                <a:effectLst/>
                <a:latin typeface="Calibri" panose="020F0502020204030204" pitchFamily="34" charset="0"/>
                <a:ea typeface="Segoe Print" panose="02000600000000000000" pitchFamily="2" charset="0"/>
                <a:cs typeface="Segoe Print" panose="02000600000000000000" pitchFamily="2" charset="0"/>
              </a:rPr>
            </a:br>
            <a:endParaRPr lang="pt-BR" dirty="0"/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FDA362D6-EC3A-77C3-B29E-79EC52110A62}"/>
              </a:ext>
            </a:extLst>
          </p:cNvPr>
          <p:cNvSpPr txBox="1"/>
          <p:nvPr/>
        </p:nvSpPr>
        <p:spPr>
          <a:xfrm>
            <a:off x="456450" y="1372505"/>
            <a:ext cx="82311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PT" sz="2000" b="0" u="none" strike="noStrike" cap="none" dirty="0">
                <a:solidFill>
                  <a:schemeClr val="tx1"/>
                </a:solidFill>
                <a:effectLst/>
                <a:sym typeface="Arial"/>
              </a:rPr>
              <a:t>QUAL É O ANO ESCOLAR QUE VOCÊ ESTÁ CURSANDO?</a:t>
            </a:r>
          </a:p>
          <a:p>
            <a:r>
              <a:rPr lang="pt-PT" sz="2000" b="1" dirty="0">
                <a:solidFill>
                  <a:schemeClr val="tx1"/>
                </a:solidFill>
                <a:latin typeface="+mn-lt"/>
              </a:rPr>
              <a:t>2º ANO.</a:t>
            </a:r>
            <a:endParaRPr lang="pt-BR" sz="2000" b="1" dirty="0">
              <a:latin typeface="+mn-lt"/>
            </a:endParaRP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F76A639D-F704-11BE-161C-BF09A8A4EC1B}"/>
              </a:ext>
            </a:extLst>
          </p:cNvPr>
          <p:cNvSpPr txBox="1"/>
          <p:nvPr/>
        </p:nvSpPr>
        <p:spPr>
          <a:xfrm>
            <a:off x="456449" y="2362781"/>
            <a:ext cx="8231100" cy="7920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0800">
              <a:lnSpc>
                <a:spcPct val="97000"/>
              </a:lnSpc>
              <a:spcBef>
                <a:spcPts val="840"/>
              </a:spcBef>
              <a:spcAft>
                <a:spcPts val="0"/>
              </a:spcAft>
            </a:pPr>
            <a:r>
              <a:rPr lang="pt-PT" sz="2000" dirty="0">
                <a:solidFill>
                  <a:srgbClr val="231F20"/>
                </a:solidFill>
                <a:effectLst/>
              </a:rPr>
              <a:t>QUAL</a:t>
            </a:r>
            <a:r>
              <a:rPr lang="pt-PT" sz="2000" spc="-45" dirty="0">
                <a:solidFill>
                  <a:srgbClr val="231F20"/>
                </a:solidFill>
                <a:effectLst/>
              </a:rPr>
              <a:t> </a:t>
            </a:r>
            <a:r>
              <a:rPr lang="pt-PT" sz="2000" dirty="0">
                <a:solidFill>
                  <a:srgbClr val="231F20"/>
                </a:solidFill>
                <a:effectLst/>
              </a:rPr>
              <a:t>É</a:t>
            </a:r>
            <a:r>
              <a:rPr lang="pt-PT" sz="2000" spc="-45" dirty="0">
                <a:solidFill>
                  <a:srgbClr val="231F20"/>
                </a:solidFill>
                <a:effectLst/>
              </a:rPr>
              <a:t> </a:t>
            </a:r>
            <a:r>
              <a:rPr lang="pt-PT" sz="2000" dirty="0">
                <a:solidFill>
                  <a:srgbClr val="231F20"/>
                </a:solidFill>
                <a:effectLst/>
              </a:rPr>
              <a:t>A SUA</a:t>
            </a:r>
            <a:r>
              <a:rPr lang="pt-PT" sz="2000" spc="-40" dirty="0">
                <a:solidFill>
                  <a:srgbClr val="231F20"/>
                </a:solidFill>
                <a:effectLst/>
              </a:rPr>
              <a:t> </a:t>
            </a:r>
            <a:r>
              <a:rPr lang="pt-PT" sz="2000" dirty="0">
                <a:solidFill>
                  <a:srgbClr val="231F20"/>
                </a:solidFill>
                <a:effectLst/>
              </a:rPr>
              <a:t>IDADE</a:t>
            </a:r>
            <a:r>
              <a:rPr lang="pt-PT" sz="2000" spc="-45" dirty="0">
                <a:solidFill>
                  <a:srgbClr val="231F20"/>
                </a:solidFill>
                <a:effectLst/>
              </a:rPr>
              <a:t> </a:t>
            </a:r>
            <a:r>
              <a:rPr lang="pt-PT" sz="2000" spc="-10" dirty="0">
                <a:solidFill>
                  <a:srgbClr val="231F20"/>
                </a:solidFill>
                <a:effectLst/>
              </a:rPr>
              <a:t>ATUALMENTE?</a:t>
            </a:r>
          </a:p>
          <a:p>
            <a:pPr marL="50800">
              <a:lnSpc>
                <a:spcPct val="97000"/>
              </a:lnSpc>
              <a:spcBef>
                <a:spcPts val="840"/>
              </a:spcBef>
              <a:spcAft>
                <a:spcPts val="0"/>
              </a:spcAft>
            </a:pPr>
            <a:r>
              <a:rPr lang="pt-PT" sz="2000" b="1" spc="-10" dirty="0">
                <a:solidFill>
                  <a:srgbClr val="231F2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RESPOSTA PESSOAL.</a:t>
            </a:r>
            <a:endParaRPr lang="pt-BR" sz="2000" b="1" dirty="0"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ED1C0CB3-ED39-7C50-56E6-8624C88863C1}"/>
              </a:ext>
            </a:extLst>
          </p:cNvPr>
          <p:cNvSpPr txBox="1"/>
          <p:nvPr/>
        </p:nvSpPr>
        <p:spPr>
          <a:xfrm>
            <a:off x="456449" y="3412096"/>
            <a:ext cx="82311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PT" sz="2000" b="0" u="none" strike="noStrike" cap="none" dirty="0">
                <a:solidFill>
                  <a:schemeClr val="tx1"/>
                </a:solidFill>
                <a:effectLst/>
                <a:sym typeface="Arial"/>
              </a:rPr>
              <a:t>QUANTOS ESTUDANTES HÁ NA SUA SALA DE AULA?</a:t>
            </a:r>
          </a:p>
          <a:p>
            <a:r>
              <a:rPr lang="pt-PT" sz="2000" b="1" dirty="0">
                <a:solidFill>
                  <a:schemeClr val="tx1"/>
                </a:solidFill>
                <a:latin typeface="+mn-lt"/>
              </a:rPr>
              <a:t>RESPOSTA PESSOAL.</a:t>
            </a:r>
            <a:endParaRPr lang="pt-BR" sz="2000" b="1" dirty="0">
              <a:latin typeface="+mn-lt"/>
            </a:endParaRPr>
          </a:p>
        </p:txBody>
      </p:sp>
      <p:sp>
        <p:nvSpPr>
          <p:cNvPr id="4" name="Título 2">
            <a:extLst>
              <a:ext uri="{FF2B5EF4-FFF2-40B4-BE49-F238E27FC236}">
                <a16:creationId xmlns:a16="http://schemas.microsoft.com/office/drawing/2014/main" id="{629FC0C1-786E-F10E-FC57-11E6453238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36362" y="139245"/>
            <a:ext cx="8376000" cy="584745"/>
          </a:xfrm>
        </p:spPr>
        <p:txBody>
          <a:bodyPr/>
          <a:lstStyle/>
          <a:p>
            <a:r>
              <a:rPr lang="pt-BR" sz="2600" dirty="0"/>
              <a:t>CORREÇÃO</a:t>
            </a: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9468470A-A745-7FBD-BAF0-677077A6A73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75277" y="263509"/>
            <a:ext cx="424543" cy="4789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66416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g29c03e3d857_0_223"/>
          <p:cNvSpPr txBox="1">
            <a:spLocks noGrp="1"/>
          </p:cNvSpPr>
          <p:nvPr>
            <p:ph type="body" idx="1"/>
          </p:nvPr>
        </p:nvSpPr>
        <p:spPr>
          <a:xfrm>
            <a:off x="3521638" y="740325"/>
            <a:ext cx="5185500" cy="37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342900" lvl="0" indent="-342900" eaLnBrk="0" hangingPunct="0">
              <a:spcAft>
                <a:spcPts val="600"/>
              </a:spcAft>
              <a:buFont typeface="Arial" panose="020B0604020202020204" pitchFamily="34" charset="0"/>
              <a:buChar char="•"/>
              <a:tabLst>
                <a:tab pos="198120" algn="l"/>
              </a:tabLst>
            </a:pPr>
            <a:r>
              <a:rPr lang="pt-BR" sz="2000" spc="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UTILIZAMOS</a:t>
            </a:r>
            <a:r>
              <a:rPr lang="pt-BR" sz="2000" spc="-25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pt-BR" sz="2000" spc="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NÚMEROS</a:t>
            </a:r>
            <a:r>
              <a:rPr lang="pt-BR" sz="2000" spc="-25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pt-BR" sz="2000" spc="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NATURAIS</a:t>
            </a:r>
            <a:r>
              <a:rPr lang="pt-BR" sz="2000" spc="-25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pt-BR" sz="2000" spc="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COMO</a:t>
            </a:r>
            <a:r>
              <a:rPr lang="pt-BR" sz="2000" spc="-25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pt-BR" sz="2000" spc="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INDICADORES</a:t>
            </a:r>
            <a:r>
              <a:rPr lang="pt-BR" sz="2000" spc="-2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pt-BR" sz="2000" spc="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DE</a:t>
            </a:r>
            <a:r>
              <a:rPr lang="pt-BR" sz="2000" spc="-2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pt-BR" sz="2000" spc="-1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QUANTIDADE;</a:t>
            </a:r>
            <a:endParaRPr lang="pt-BR" sz="2000" spc="0" dirty="0">
              <a:effectLst/>
              <a:latin typeface="+mn-lt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342900" lvl="0" indent="-342900" eaLnBrk="0" hangingPunct="0">
              <a:spcAft>
                <a:spcPts val="600"/>
              </a:spcAft>
              <a:buFont typeface="Arial" panose="020B0604020202020204" pitchFamily="34" charset="0"/>
              <a:buChar char="•"/>
              <a:tabLst>
                <a:tab pos="198120" algn="l"/>
              </a:tabLst>
            </a:pPr>
            <a:r>
              <a:rPr lang="pt-BR" sz="2000" spc="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UTILIZAMOS</a:t>
            </a:r>
            <a:r>
              <a:rPr lang="pt-BR" sz="2000" spc="-35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pt-BR" sz="2000" spc="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NÚMEROS</a:t>
            </a:r>
            <a:r>
              <a:rPr lang="pt-BR" sz="2000" spc="-25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pt-BR" sz="2000" spc="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NATURAIS</a:t>
            </a:r>
            <a:r>
              <a:rPr lang="pt-BR" sz="2000" spc="-25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pt-BR" sz="2000" spc="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COMO</a:t>
            </a:r>
            <a:r>
              <a:rPr lang="pt-BR" sz="2000" spc="-25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pt-BR" sz="2000" spc="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INDICADORES</a:t>
            </a:r>
            <a:r>
              <a:rPr lang="pt-BR" sz="2000" spc="-2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pt-BR" sz="2000" spc="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DE</a:t>
            </a:r>
            <a:r>
              <a:rPr lang="pt-BR" sz="2000" spc="-2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pt-BR" sz="2000" spc="-1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ORDEM;</a:t>
            </a:r>
            <a:endParaRPr lang="pt-BR" sz="2000" spc="0" dirty="0">
              <a:effectLst/>
              <a:latin typeface="+mn-lt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342900" lvl="0" indent="-342900" eaLnBrk="0" hangingPunct="0">
              <a:spcAft>
                <a:spcPts val="600"/>
              </a:spcAft>
              <a:buFont typeface="Arial" panose="020B0604020202020204" pitchFamily="34" charset="0"/>
              <a:buChar char="•"/>
              <a:tabLst>
                <a:tab pos="198120" algn="l"/>
              </a:tabLst>
            </a:pPr>
            <a:r>
              <a:rPr lang="pt-BR" sz="2000" spc="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RECONHECEMOS</a:t>
            </a:r>
            <a:r>
              <a:rPr lang="pt-BR" sz="2000" spc="-25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pt-BR" sz="2000" spc="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SITUAÇÕES</a:t>
            </a:r>
            <a:r>
              <a:rPr lang="pt-BR" sz="2000" spc="-2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pt-BR" sz="2000" spc="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EM</a:t>
            </a:r>
            <a:r>
              <a:rPr lang="pt-BR" sz="2000" spc="-15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pt-BR" sz="2000" spc="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QUE</a:t>
            </a:r>
            <a:r>
              <a:rPr lang="pt-BR" sz="2000" spc="-1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pt-BR" sz="2000" spc="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OS</a:t>
            </a:r>
            <a:r>
              <a:rPr lang="pt-BR" sz="2000" spc="-2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pt-BR" sz="2000" spc="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NÚMEROS</a:t>
            </a:r>
            <a:r>
              <a:rPr lang="pt-BR" sz="2000" spc="-15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pt-BR" sz="2000" spc="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INDICAM</a:t>
            </a:r>
            <a:r>
              <a:rPr lang="pt-BR" sz="2000" spc="-15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pt-BR" sz="2000" spc="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CÓDIGO</a:t>
            </a:r>
            <a:r>
              <a:rPr lang="pt-BR" sz="2000" spc="-2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pt-BR" sz="2000" spc="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DE</a:t>
            </a:r>
            <a:r>
              <a:rPr lang="pt-BR" sz="2000" spc="-1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 IDENTIFICAÇÃO.</a:t>
            </a:r>
            <a:endParaRPr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1">
            <a:extLst>
              <a:ext uri="{FF2B5EF4-FFF2-40B4-BE49-F238E27FC236}">
                <a16:creationId xmlns:a16="http://schemas.microsoft.com/office/drawing/2014/main" id="{809E8B0F-EBE5-807A-202A-4E7F78593FC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1600" b="0" i="0" u="none" strike="noStrike" cap="none" dirty="0">
                <a:latin typeface="+mj-lt"/>
                <a:ea typeface="Arial"/>
                <a:cs typeface="Arial"/>
                <a:sym typeface="Arial"/>
              </a:rPr>
              <a:t>LEMOV, D. </a:t>
            </a:r>
            <a:r>
              <a:rPr lang="pt-BR" sz="1600" b="0" i="1" u="none" strike="noStrike" cap="none" dirty="0">
                <a:latin typeface="+mj-lt"/>
                <a:ea typeface="Arial"/>
                <a:cs typeface="Arial"/>
                <a:sym typeface="Arial"/>
              </a:rPr>
              <a:t>AULA NOTA 10 3.0</a:t>
            </a:r>
            <a:r>
              <a:rPr lang="pt-BR" sz="1600" b="0" i="0" u="none" strike="noStrike" cap="none" dirty="0">
                <a:latin typeface="+mj-lt"/>
                <a:ea typeface="Arial"/>
                <a:cs typeface="Arial"/>
                <a:sym typeface="Arial"/>
              </a:rPr>
              <a:t>: 63 TÉCNICAS PARA MELHORAR A GESTÃO DA SALA DE AULA. PORTO ALEGRE: PENSO, 2023.</a:t>
            </a:r>
            <a:endParaRPr lang="pt-BR" sz="1600" dirty="0">
              <a:latin typeface="+mj-lt"/>
            </a:endParaRPr>
          </a:p>
          <a:p>
            <a:pPr marL="0" indent="0">
              <a:spcAft>
                <a:spcPts val="600"/>
              </a:spcAft>
              <a:buClr>
                <a:schemeClr val="dk1"/>
              </a:buClr>
              <a:buSzPts val="1100"/>
            </a:pPr>
            <a:r>
              <a:rPr lang="pt-BR" dirty="0">
                <a:latin typeface="+mj-lt"/>
              </a:rPr>
              <a:t>OLIVEIRA, J.E. DE; ROSSI, J. R. D. (ORGS.) </a:t>
            </a:r>
            <a:r>
              <a:rPr lang="pt-BR" i="1" dirty="0">
                <a:solidFill>
                  <a:schemeClr val="tx1"/>
                </a:solidFill>
                <a:latin typeface="+mj-lt"/>
              </a:rPr>
              <a:t>2</a:t>
            </a:r>
            <a:r>
              <a:rPr lang="pt-BR" i="1" u="sng" baseline="30000" dirty="0">
                <a:solidFill>
                  <a:schemeClr val="tx1"/>
                </a:solidFill>
                <a:latin typeface="+mj-lt"/>
              </a:rPr>
              <a:t>o</a:t>
            </a:r>
            <a:r>
              <a:rPr lang="pt-BR" i="1" dirty="0">
                <a:latin typeface="+mj-lt"/>
              </a:rPr>
              <a:t> ANO – MATEMÁTICA </a:t>
            </a:r>
            <a:r>
              <a:rPr lang="pt-BR" dirty="0">
                <a:latin typeface="+mj-lt"/>
              </a:rPr>
              <a:t>– CADERNO 1 (CADERNO DE ATIVIDADES, 1). SOBRAL: LYCEUM – CONSULTORIA EDUCACIONAL LTDA., 2021.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1600" b="0" i="0" u="none" strike="noStrike" cap="none" dirty="0">
                <a:latin typeface="+mj-lt"/>
                <a:ea typeface="Arial"/>
                <a:cs typeface="Arial"/>
                <a:sym typeface="Arial"/>
              </a:rPr>
              <a:t>SÃO PAULO (ESTADO). SECRETARIA DA EDUCAÇÃO. </a:t>
            </a:r>
            <a:r>
              <a:rPr lang="pt-BR" sz="1600" b="0" i="1" u="none" strike="noStrike" cap="none" dirty="0">
                <a:latin typeface="+mj-lt"/>
                <a:ea typeface="Arial"/>
                <a:cs typeface="Arial"/>
                <a:sym typeface="Arial"/>
              </a:rPr>
              <a:t>CURRÍCULO PAULISTA</a:t>
            </a:r>
            <a:r>
              <a:rPr lang="pt-BR" sz="1600" b="0" i="0" u="none" strike="noStrike" cap="none" dirty="0">
                <a:latin typeface="+mj-lt"/>
                <a:ea typeface="Arial"/>
                <a:cs typeface="Arial"/>
                <a:sym typeface="Arial"/>
              </a:rPr>
              <a:t>, 2019. DISPONÍVEL EM: </a:t>
            </a:r>
            <a:r>
              <a:rPr lang="pt-BR" sz="1600" b="0" i="0" u="none" strike="noStrike" cap="none" dirty="0">
                <a:latin typeface="+mj-lt"/>
                <a:ea typeface="Arial"/>
                <a:cs typeface="Arial"/>
                <a:sym typeface="Arial"/>
                <a:hlinkClick r:id="rId3"/>
              </a:rPr>
              <a:t>HTTPS://EFAPE.EDUCACAO.SP.GOV.BR/CURRICULOPAULISTA/WP-CONTENT/UPLOADS/2023/02/CURRICULO_PAULISTA-ETAPAS-EDUCA%C3%A7%C3%A3O-INFANTIL-E-ENSINO-FUNDAMENTAL-ISBN.PDF</a:t>
            </a:r>
            <a:r>
              <a:rPr lang="pt-BR" sz="1600" b="0" i="0" u="none" strike="noStrike" cap="none" dirty="0">
                <a:latin typeface="+mj-lt"/>
                <a:ea typeface="Arial"/>
                <a:cs typeface="Arial"/>
                <a:sym typeface="Arial"/>
              </a:rPr>
              <a:t>.  ACESSO EM: 04 </a:t>
            </a:r>
            <a:r>
              <a:rPr lang="pt-BR" dirty="0">
                <a:latin typeface="+mj-lt"/>
              </a:rPr>
              <a:t>JUN</a:t>
            </a:r>
            <a:r>
              <a:rPr lang="pt-BR" sz="1600" b="0" i="0" u="none" strike="noStrike" cap="none" dirty="0">
                <a:latin typeface="+mj-lt"/>
                <a:ea typeface="Arial"/>
                <a:cs typeface="Arial"/>
                <a:sym typeface="Arial"/>
              </a:rPr>
              <a:t> 2024.</a:t>
            </a:r>
            <a:endParaRPr lang="pt-BR" sz="1600" b="0" i="0" u="none" strike="noStrike" cap="none" dirty="0">
              <a:latin typeface="+mj-lt"/>
              <a:ea typeface="Arial"/>
              <a:cs typeface="Arial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1">
            <a:extLst>
              <a:ext uri="{FF2B5EF4-FFF2-40B4-BE49-F238E27FC236}">
                <a16:creationId xmlns:a16="http://schemas.microsoft.com/office/drawing/2014/main" id="{2438AB9C-874E-8335-1A9A-C617D90E4F2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74668" y="639000"/>
            <a:ext cx="8454112" cy="3865500"/>
          </a:xfrm>
        </p:spPr>
        <p:txBody>
          <a:bodyPr/>
          <a:lstStyle/>
          <a:p>
            <a:pPr marL="0" lvl="0" indent="0" rtl="0">
              <a:lnSpc>
                <a:spcPct val="100000"/>
              </a:lnSpc>
              <a:spcAft>
                <a:spcPts val="300"/>
              </a:spcAft>
              <a:buClr>
                <a:srgbClr val="74489D"/>
              </a:buClr>
              <a:buSzPts val="1600"/>
              <a:buFont typeface="Lato"/>
              <a:buNone/>
            </a:pPr>
            <a:r>
              <a:rPr lang="pt-BR" b="1" dirty="0">
                <a:latin typeface="+mj-lt"/>
                <a:sym typeface="Arial"/>
              </a:rPr>
              <a:t>Lista de imagens e vídeos </a:t>
            </a:r>
            <a:endParaRPr lang="pt-BR" dirty="0">
              <a:latin typeface="+mj-lt"/>
            </a:endParaRPr>
          </a:p>
          <a:p>
            <a:pPr marL="0" indent="0">
              <a:spcAft>
                <a:spcPts val="300"/>
              </a:spcAft>
              <a:defRPr/>
            </a:pPr>
            <a:r>
              <a:rPr lang="pt-BR" b="1" dirty="0">
                <a:latin typeface="+mj-lt"/>
                <a:sym typeface="Arial"/>
              </a:rPr>
              <a:t>Slide </a:t>
            </a:r>
            <a:r>
              <a:rPr lang="pt-BR" b="1" dirty="0">
                <a:latin typeface="+mj-lt"/>
              </a:rPr>
              <a:t>3 – </a:t>
            </a:r>
            <a:r>
              <a:rPr lang="pt-BR" dirty="0">
                <a:latin typeface="+mj-lt"/>
                <a:hlinkClick r:id="rId3"/>
              </a:rPr>
              <a:t>https://www.gettyimages.com.br/sign-in?ReturnUrl=%2Fdetail%2Filustra%25C3%25A7%25C3%25A3o%2Fkid-explain-to-friend-ilustra%25C3%25A7%25C3%25A3o-royalty-free%2F1278749319%3Fphrase%3D2%2BCRIAN%25C3%2587AS%26adppopup%3Dtrue</a:t>
            </a:r>
            <a:br>
              <a:rPr lang="pt-BR" dirty="0">
                <a:latin typeface="+mj-lt"/>
              </a:rPr>
            </a:br>
            <a:endParaRPr lang="pt-BR" dirty="0">
              <a:latin typeface="+mj-lt"/>
            </a:endParaRPr>
          </a:p>
          <a:p>
            <a:pPr marL="0" indent="0">
              <a:spcAft>
                <a:spcPts val="300"/>
              </a:spcAft>
              <a:defRPr/>
            </a:pPr>
            <a:r>
              <a:rPr lang="pt-BR" b="1" dirty="0">
                <a:latin typeface="+mj-lt"/>
              </a:rPr>
              <a:t>Slide 4 – </a:t>
            </a:r>
            <a:r>
              <a:rPr lang="pt-BR" dirty="0">
                <a:latin typeface="+mj-lt"/>
                <a:hlinkClick r:id="rId4"/>
              </a:rPr>
              <a:t>https://www.gettyimages.com.br/detail/ilustra%C3%A7%C3%A3o/teacher-lining-up-the-students-ilustra%C3%A7%C3%A3o-royalty-free/487123809?phrase=ESTUDANTES+EM+FILA+PERTO+DA+LOUSA&amp;adppopup=true</a:t>
            </a:r>
            <a:endParaRPr lang="pt-BR" dirty="0">
              <a:latin typeface="+mj-lt"/>
            </a:endParaRPr>
          </a:p>
          <a:p>
            <a:pPr marL="0" indent="0">
              <a:spcAft>
                <a:spcPts val="300"/>
              </a:spcAft>
              <a:defRPr/>
            </a:pPr>
            <a:endParaRPr lang="pt-BR" b="1" dirty="0">
              <a:latin typeface="+mj-lt"/>
            </a:endParaRPr>
          </a:p>
          <a:p>
            <a:pPr marL="0" indent="0">
              <a:spcAft>
                <a:spcPts val="300"/>
              </a:spcAft>
              <a:defRPr/>
            </a:pPr>
            <a:r>
              <a:rPr lang="pt-BR" b="1" dirty="0">
                <a:latin typeface="+mj-lt"/>
              </a:rPr>
              <a:t>Slide 5 –</a:t>
            </a:r>
            <a:r>
              <a:rPr lang="pt-BR" b="1" dirty="0">
                <a:latin typeface="+mj-lt"/>
                <a:sym typeface="Arial"/>
              </a:rPr>
              <a:t> </a:t>
            </a:r>
            <a:r>
              <a:rPr lang="pt-BR" b="0" kern="0" dirty="0">
                <a:solidFill>
                  <a:srgbClr val="231F20"/>
                </a:solidFill>
                <a:effectLst/>
                <a:latin typeface="+mj-lt"/>
                <a:ea typeface="Times New Roman" panose="02020603050405020304" pitchFamily="18" charset="0"/>
                <a:hlinkClick r:id="rId5"/>
              </a:rPr>
              <a:t>ht</a:t>
            </a:r>
            <a:r>
              <a:rPr lang="pt-BR" kern="100" dirty="0">
                <a:effectLst/>
                <a:latin typeface="+mj-lt"/>
                <a:ea typeface="Aptos" panose="020B0004020202020204" pitchFamily="34" charset="0"/>
                <a:cs typeface="Times New Roman"/>
                <a:hlinkClick r:id="rId5"/>
              </a:rPr>
              <a:t>tps://www.gettyimages.com.br/detail/ilustra%C3%A7%C3%A3o/school-supplies-ilustra%C3%A7%C3%A3o-royalty-free/165727329?phrase=cola+e+tesoura&amp;adppopup=true</a:t>
            </a:r>
            <a:r>
              <a:rPr lang="pt-BR" kern="100" dirty="0">
                <a:effectLst/>
                <a:latin typeface="+mj-lt"/>
                <a:ea typeface="Aptos" panose="020B0004020202020204" pitchFamily="34" charset="0"/>
                <a:cs typeface="Times New Roman"/>
              </a:rPr>
              <a:t> 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1">
            <a:extLst>
              <a:ext uri="{FF2B5EF4-FFF2-40B4-BE49-F238E27FC236}">
                <a16:creationId xmlns:a16="http://schemas.microsoft.com/office/drawing/2014/main" id="{2438AB9C-874E-8335-1A9A-C617D90E4F2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74668" y="639000"/>
            <a:ext cx="8454112" cy="3865500"/>
          </a:xfrm>
        </p:spPr>
        <p:txBody>
          <a:bodyPr/>
          <a:lstStyle/>
          <a:p>
            <a:pPr marL="0" indent="0" eaLnBrk="0" hangingPunct="0">
              <a:spcAft>
                <a:spcPts val="300"/>
              </a:spcAft>
              <a:buClr>
                <a:srgbClr val="000000"/>
              </a:buClr>
              <a:buSzPts val="1100"/>
              <a:defRPr/>
            </a:pPr>
            <a:r>
              <a:rPr lang="pt-BR" b="1" dirty="0">
                <a:latin typeface="+mj-lt"/>
              </a:rPr>
              <a:t>Slide 6 – </a:t>
            </a:r>
            <a:r>
              <a:rPr lang="pt-BR" dirty="0">
                <a:solidFill>
                  <a:srgbClr val="231F20"/>
                </a:solidFill>
                <a:latin typeface="+mj-lt"/>
                <a:ea typeface="Times New Roman" panose="02020603050405020304" pitchFamily="18" charset="0"/>
                <a:hlinkClick r:id="rId3"/>
              </a:rPr>
              <a:t>https://www.youtube.com/watch?v=75REbasFQts</a:t>
            </a:r>
            <a:br>
              <a:rPr lang="pt-BR" dirty="0">
                <a:solidFill>
                  <a:srgbClr val="231F20"/>
                </a:solidFill>
                <a:latin typeface="+mj-lt"/>
                <a:ea typeface="Times New Roman" panose="02020603050405020304" pitchFamily="18" charset="0"/>
              </a:rPr>
            </a:br>
            <a:endParaRPr lang="pt-BR" dirty="0">
              <a:solidFill>
                <a:srgbClr val="231F20"/>
              </a:solidFill>
              <a:latin typeface="+mj-lt"/>
              <a:ea typeface="Times New Roman" panose="02020603050405020304" pitchFamily="18" charset="0"/>
            </a:endParaRPr>
          </a:p>
          <a:p>
            <a:pPr marL="0" indent="0" eaLnBrk="0" hangingPunct="0">
              <a:spcAft>
                <a:spcPts val="300"/>
              </a:spcAft>
              <a:buClr>
                <a:srgbClr val="000000"/>
              </a:buClr>
              <a:buSzPts val="1100"/>
              <a:defRPr/>
            </a:pPr>
            <a:r>
              <a:rPr lang="pt-BR" b="1" dirty="0">
                <a:latin typeface="+mj-lt"/>
              </a:rPr>
              <a:t>Slides 7 ao 12, 18 e 19 – </a:t>
            </a:r>
            <a:r>
              <a:rPr lang="pt-BR" dirty="0">
                <a:latin typeface="+mj-lt"/>
                <a:hlinkClick r:id="rId4"/>
              </a:rPr>
              <a:t>https://www.gettyimages.com.br/detail/ilustra%C3%A7%C3%A3o/cartoon-frog-ilustra%C3%A7%C3%A3o-royalty-free/155659340?phrase=sapo+ilustra%C3%A7ao&amp;adppopup=true</a:t>
            </a:r>
            <a:endParaRPr lang="pt-BR" dirty="0">
              <a:latin typeface="+mj-lt"/>
            </a:endParaRPr>
          </a:p>
          <a:p>
            <a:pPr marL="0" indent="0" eaLnBrk="0" hangingPunct="0">
              <a:spcAft>
                <a:spcPts val="300"/>
              </a:spcAft>
              <a:buClr>
                <a:srgbClr val="000000"/>
              </a:buClr>
              <a:buSzPts val="1100"/>
              <a:defRPr/>
            </a:pPr>
            <a:endParaRPr lang="pt-BR" b="1">
              <a:latin typeface="+mj-lt"/>
            </a:endParaRPr>
          </a:p>
          <a:p>
            <a:pPr marL="0" indent="0" eaLnBrk="0" hangingPunct="0">
              <a:spcAft>
                <a:spcPts val="300"/>
              </a:spcAft>
              <a:buClr>
                <a:srgbClr val="000000"/>
              </a:buClr>
              <a:buSzPts val="1100"/>
              <a:defRPr/>
            </a:pPr>
            <a:r>
              <a:rPr lang="pt-BR" b="1">
                <a:latin typeface="+mj-lt"/>
              </a:rPr>
              <a:t>Slides </a:t>
            </a:r>
            <a:r>
              <a:rPr lang="pt-BR" b="1" dirty="0">
                <a:latin typeface="+mj-lt"/>
              </a:rPr>
              <a:t>13 e 14 – </a:t>
            </a:r>
            <a:r>
              <a:rPr lang="pt-BR" dirty="0">
                <a:latin typeface="+mj-lt"/>
                <a:hlinkClick r:id="rId5"/>
              </a:rPr>
              <a:t>https://www.gettyimages.com.br/detail/ilustra%C3%A7%C3%A3o/cute-frog-on-rock-in-the-reeds-on-transparent-ilustra%C3%A7%C3%A3o-royalty-free/1731643136?phrase=sapo+na+pedra&amp;adppopup=true</a:t>
            </a:r>
            <a:endParaRPr lang="pt-BR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59156586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1">
            <a:extLst>
              <a:ext uri="{FF2B5EF4-FFF2-40B4-BE49-F238E27FC236}">
                <a16:creationId xmlns:a16="http://schemas.microsoft.com/office/drawing/2014/main" id="{7E722121-800E-F822-2060-1CBC921AE7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6449" y="1835269"/>
            <a:ext cx="5173365" cy="1783354"/>
          </a:xfrm>
        </p:spPr>
        <p:txBody>
          <a:bodyPr/>
          <a:lstStyle/>
          <a:p>
            <a:pPr marL="114300" indent="-342900">
              <a:buFont typeface="Arial" panose="020B0604020202020204" pitchFamily="34" charset="0"/>
              <a:buChar char="•"/>
            </a:pPr>
            <a:r>
              <a:rPr lang="pt-PT" sz="2000" dirty="0"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</a:rPr>
              <a:t>O QUE VOCÊ CONTA NO SEU DIA A DIA?</a:t>
            </a:r>
          </a:p>
          <a:p>
            <a:pPr marL="0"/>
            <a:endParaRPr lang="pt-PT" sz="2000" dirty="0">
              <a:solidFill>
                <a:schemeClr val="tx1"/>
              </a:solidFill>
              <a:effectLst/>
              <a:latin typeface="+mj-lt"/>
              <a:ea typeface="Calibri" panose="020F0502020204030204" pitchFamily="34" charset="0"/>
            </a:endParaRPr>
          </a:p>
          <a:p>
            <a:pPr marL="114300" indent="-342900">
              <a:buFont typeface="Arial" panose="020B0604020202020204" pitchFamily="34" charset="0"/>
              <a:buChar char="•"/>
            </a:pPr>
            <a:r>
              <a:rPr lang="pt-PT" sz="2000" dirty="0"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</a:rPr>
              <a:t>QUANTOS ANOS VOCÊ TEM? </a:t>
            </a:r>
          </a:p>
          <a:p>
            <a:pPr marL="0"/>
            <a:endParaRPr lang="pt-PT" sz="2000" dirty="0">
              <a:solidFill>
                <a:schemeClr val="tx1"/>
              </a:solidFill>
              <a:effectLst/>
              <a:latin typeface="+mj-lt"/>
              <a:ea typeface="Calibri" panose="020F0502020204030204" pitchFamily="34" charset="0"/>
            </a:endParaRPr>
          </a:p>
          <a:p>
            <a:pPr marL="114300" indent="-342900">
              <a:buFont typeface="Arial" panose="020B0604020202020204" pitchFamily="34" charset="0"/>
              <a:buChar char="•"/>
            </a:pPr>
            <a:r>
              <a:rPr lang="pt-PT" sz="2000" dirty="0"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</a:rPr>
              <a:t>QUANTOS IRMÃOS? </a:t>
            </a:r>
          </a:p>
          <a:p>
            <a:pPr marL="0"/>
            <a:endParaRPr lang="pt-PT" sz="2000" dirty="0">
              <a:solidFill>
                <a:schemeClr val="tx1"/>
              </a:solidFill>
              <a:latin typeface="+mj-lt"/>
              <a:ea typeface="Calibri" panose="020F0502020204030204" pitchFamily="34" charset="0"/>
            </a:endParaRPr>
          </a:p>
          <a:p>
            <a:pPr marL="114300" indent="-342900">
              <a:buFont typeface="Arial" panose="020B0604020202020204" pitchFamily="34" charset="0"/>
              <a:buChar char="•"/>
            </a:pPr>
            <a:r>
              <a:rPr lang="pt-PT" sz="2000" dirty="0"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</a:rPr>
              <a:t>QUANTOS </a:t>
            </a:r>
            <a:r>
              <a:rPr lang="pt-PT" dirty="0">
                <a:solidFill>
                  <a:schemeClr val="tx1"/>
                </a:solidFill>
                <a:latin typeface="+mj-lt"/>
                <a:ea typeface="Calibri" panose="020F0502020204030204" pitchFamily="34" charset="0"/>
              </a:rPr>
              <a:t>ESTUDANTES</a:t>
            </a:r>
            <a:r>
              <a:rPr lang="pt-PT" sz="2000" dirty="0"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</a:rPr>
              <a:t> HÁ NA SUA SALA?</a:t>
            </a:r>
            <a:endParaRPr lang="pt-BR" sz="2000" dirty="0">
              <a:solidFill>
                <a:schemeClr val="tx1"/>
              </a:solidFill>
              <a:latin typeface="+mj-lt"/>
            </a:endParaRPr>
          </a:p>
          <a:p>
            <a:pPr marL="0"/>
            <a:endParaRPr lang="pt-BR" dirty="0"/>
          </a:p>
        </p:txBody>
      </p:sp>
      <p:sp>
        <p:nvSpPr>
          <p:cNvPr id="3" name="Título 2">
            <a:extLst>
              <a:ext uri="{FF2B5EF4-FFF2-40B4-BE49-F238E27FC236}">
                <a16:creationId xmlns:a16="http://schemas.microsoft.com/office/drawing/2014/main" id="{8765EFAB-54DA-1628-BA1F-5D977D0674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6450" y="1117435"/>
            <a:ext cx="8376000" cy="584745"/>
          </a:xfrm>
        </p:spPr>
        <p:txBody>
          <a:bodyPr/>
          <a:lstStyle/>
          <a:p>
            <a:r>
              <a:rPr lang="pt-BR" sz="2600" dirty="0"/>
              <a:t>      CONVERSE COM A TURMA</a:t>
            </a:r>
          </a:p>
        </p:txBody>
      </p:sp>
      <p:pic>
        <p:nvPicPr>
          <p:cNvPr id="6" name="Imagem 5" descr="Uma imagem contendo Ícone">
            <a:extLst>
              <a:ext uri="{FF2B5EF4-FFF2-40B4-BE49-F238E27FC236}">
                <a16:creationId xmlns:a16="http://schemas.microsoft.com/office/drawing/2014/main" id="{369039C8-40DD-C4C5-D0D0-D6C27CEB820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5726784" y="950664"/>
            <a:ext cx="3008697" cy="3328442"/>
          </a:xfrm>
          <a:prstGeom prst="rect">
            <a:avLst/>
          </a:prstGeom>
        </p:spPr>
      </p:pic>
      <p:sp>
        <p:nvSpPr>
          <p:cNvPr id="5" name="Google Shape;122;p17">
            <a:extLst>
              <a:ext uri="{FF2B5EF4-FFF2-40B4-BE49-F238E27FC236}">
                <a16:creationId xmlns:a16="http://schemas.microsoft.com/office/drawing/2014/main" id="{0A06B14A-E88A-BAEC-D229-438D8CAA9C04}"/>
              </a:ext>
            </a:extLst>
          </p:cNvPr>
          <p:cNvSpPr txBox="1"/>
          <p:nvPr/>
        </p:nvSpPr>
        <p:spPr>
          <a:xfrm>
            <a:off x="5962632" y="384536"/>
            <a:ext cx="2826506" cy="430857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62000" tIns="91425" rIns="91425" bIns="91425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1600" b="1" dirty="0">
                <a:solidFill>
                  <a:schemeClr val="dk1"/>
                </a:solidFill>
                <a:latin typeface="+mj-lt"/>
                <a:ea typeface="Lato"/>
                <a:cs typeface="Lato"/>
                <a:sym typeface="Lato"/>
              </a:rPr>
              <a:t>HÁBITOS DE DISCUSÃO</a:t>
            </a:r>
            <a:endParaRPr sz="1600" b="1" i="0" u="none" strike="noStrike" cap="none" dirty="0">
              <a:solidFill>
                <a:schemeClr val="dk1"/>
              </a:solidFill>
              <a:latin typeface="+mj-lt"/>
              <a:ea typeface="Lato"/>
              <a:cs typeface="Lato"/>
              <a:sym typeface="Lato"/>
            </a:endParaRPr>
          </a:p>
        </p:txBody>
      </p:sp>
      <p:pic>
        <p:nvPicPr>
          <p:cNvPr id="13" name="Imagem 12">
            <a:extLst>
              <a:ext uri="{FF2B5EF4-FFF2-40B4-BE49-F238E27FC236}">
                <a16:creationId xmlns:a16="http://schemas.microsoft.com/office/drawing/2014/main" id="{12EFB33F-72D9-5107-09CF-E3CBB2736D3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6449" y="1164198"/>
            <a:ext cx="480333" cy="491218"/>
          </a:xfrm>
          <a:prstGeom prst="rect">
            <a:avLst/>
          </a:prstGeom>
        </p:spPr>
      </p:pic>
      <p:pic>
        <p:nvPicPr>
          <p:cNvPr id="4" name="Google Shape;117;p17">
            <a:extLst>
              <a:ext uri="{FF2B5EF4-FFF2-40B4-BE49-F238E27FC236}">
                <a16:creationId xmlns:a16="http://schemas.microsoft.com/office/drawing/2014/main" id="{3FD38858-E2E9-10ED-06DE-4750E2051B1D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550787" y="249265"/>
            <a:ext cx="587150" cy="49627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059721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3"/>
          <p:cNvSpPr txBox="1">
            <a:spLocks noGrp="1"/>
          </p:cNvSpPr>
          <p:nvPr>
            <p:ph type="subTitle" idx="2"/>
          </p:nvPr>
        </p:nvSpPr>
        <p:spPr>
          <a:xfrm rot="-60000">
            <a:off x="131858" y="177518"/>
            <a:ext cx="2010857" cy="367500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45720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rPr lang="pt-BR" dirty="0"/>
              <a:t>VIVENCIANDO</a:t>
            </a:r>
            <a:endParaRPr dirty="0"/>
          </a:p>
        </p:txBody>
      </p:sp>
      <p:sp>
        <p:nvSpPr>
          <p:cNvPr id="6" name="Google Shape;129;p3">
            <a:extLst>
              <a:ext uri="{FF2B5EF4-FFF2-40B4-BE49-F238E27FC236}">
                <a16:creationId xmlns:a16="http://schemas.microsoft.com/office/drawing/2014/main" id="{A3A803DA-AF4D-90CC-ED82-CA1C5DEAEBE3}"/>
              </a:ext>
            </a:extLst>
          </p:cNvPr>
          <p:cNvSpPr txBox="1">
            <a:spLocks/>
          </p:cNvSpPr>
          <p:nvPr/>
        </p:nvSpPr>
        <p:spPr>
          <a:xfrm>
            <a:off x="380137" y="722935"/>
            <a:ext cx="8452313" cy="14157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r>
              <a:rPr lang="pt-BR" sz="2000" b="0" dirty="0">
                <a:latin typeface="+mn-lt"/>
              </a:rPr>
              <a:t>OBSERVE A POSIÇÃO DOS COLEGAS NA FILA ORGANIZADA PELO PROFESSOR.</a:t>
            </a:r>
          </a:p>
          <a:p>
            <a:endParaRPr lang="pt-BR" sz="2000" spc="-10" dirty="0">
              <a:solidFill>
                <a:srgbClr val="231F20"/>
              </a:solidFill>
              <a:effectLst/>
              <a:latin typeface="+mn-lt"/>
              <a:ea typeface="Times New Roman" panose="02020603050405020304" pitchFamily="18" charset="0"/>
              <a:cs typeface="Wingdings" panose="05000000000000000000" pitchFamily="2" charset="2"/>
            </a:endParaRPr>
          </a:p>
          <a:p>
            <a:endParaRPr lang="pt-BR" sz="2000" dirty="0"/>
          </a:p>
        </p:txBody>
      </p:sp>
      <p:grpSp>
        <p:nvGrpSpPr>
          <p:cNvPr id="4" name="Google Shape;121;p17">
            <a:extLst>
              <a:ext uri="{FF2B5EF4-FFF2-40B4-BE49-F238E27FC236}">
                <a16:creationId xmlns:a16="http://schemas.microsoft.com/office/drawing/2014/main" id="{809947BD-5363-ACBB-EC3E-62389F9DDA65}"/>
              </a:ext>
            </a:extLst>
          </p:cNvPr>
          <p:cNvGrpSpPr/>
          <p:nvPr/>
        </p:nvGrpSpPr>
        <p:grpSpPr>
          <a:xfrm>
            <a:off x="6055115" y="239661"/>
            <a:ext cx="2777335" cy="496275"/>
            <a:chOff x="6025490" y="2091689"/>
            <a:chExt cx="2777335" cy="496275"/>
          </a:xfrm>
        </p:grpSpPr>
        <p:sp>
          <p:nvSpPr>
            <p:cNvPr id="5" name="Google Shape;122;p17">
              <a:extLst>
                <a:ext uri="{FF2B5EF4-FFF2-40B4-BE49-F238E27FC236}">
                  <a16:creationId xmlns:a16="http://schemas.microsoft.com/office/drawing/2014/main" id="{FD4349A1-6FA4-EBBB-ABCB-A4C0A19734FD}"/>
                </a:ext>
              </a:extLst>
            </p:cNvPr>
            <p:cNvSpPr txBox="1"/>
            <p:nvPr/>
          </p:nvSpPr>
          <p:spPr>
            <a:xfrm>
              <a:off x="6276525" y="2140925"/>
              <a:ext cx="2526300" cy="430857"/>
            </a:xfrm>
            <a:prstGeom prst="rect">
              <a:avLst/>
            </a:prstGeom>
            <a:solidFill>
              <a:schemeClr val="l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62000" tIns="91425" rIns="91425" bIns="91425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lang="pt-BR" sz="1600" b="1" dirty="0">
                  <a:solidFill>
                    <a:schemeClr val="dk1"/>
                  </a:solidFill>
                  <a:latin typeface="+mj-lt"/>
                  <a:ea typeface="Lato"/>
                  <a:cs typeface="Lato"/>
                  <a:sym typeface="Lato"/>
                </a:rPr>
                <a:t>TODOS JUNTOS</a:t>
              </a:r>
              <a:endParaRPr sz="1600" b="1" i="0" u="none" strike="noStrike" cap="none" dirty="0">
                <a:solidFill>
                  <a:schemeClr val="dk1"/>
                </a:solidFill>
                <a:latin typeface="+mj-lt"/>
                <a:ea typeface="Lato"/>
                <a:cs typeface="Lato"/>
                <a:sym typeface="Lato"/>
              </a:endParaRPr>
            </a:p>
          </p:txBody>
        </p:sp>
        <p:pic>
          <p:nvPicPr>
            <p:cNvPr id="7" name="Google Shape;123;p17">
              <a:extLst>
                <a:ext uri="{FF2B5EF4-FFF2-40B4-BE49-F238E27FC236}">
                  <a16:creationId xmlns:a16="http://schemas.microsoft.com/office/drawing/2014/main" id="{D4B18A76-77D4-FF5E-5FBB-DD6B5D429431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6025490" y="2091689"/>
              <a:ext cx="521436" cy="496275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8" name="Picture 2">
            <a:extLst>
              <a:ext uri="{FF2B5EF4-FFF2-40B4-BE49-F238E27FC236}">
                <a16:creationId xmlns:a16="http://schemas.microsoft.com/office/drawing/2014/main" id="{55A602C6-9069-87E1-A31D-C869FB6256B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/>
          <a:srcRect l="138" t="883" r="34218" b="-883"/>
          <a:stretch/>
        </p:blipFill>
        <p:spPr bwMode="auto">
          <a:xfrm>
            <a:off x="2637908" y="1219210"/>
            <a:ext cx="3582140" cy="36353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3"/>
          <p:cNvSpPr txBox="1">
            <a:spLocks noGrp="1"/>
          </p:cNvSpPr>
          <p:nvPr>
            <p:ph type="title"/>
          </p:nvPr>
        </p:nvSpPr>
        <p:spPr>
          <a:xfrm>
            <a:off x="712670" y="599965"/>
            <a:ext cx="7718659" cy="9232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</a:pPr>
            <a:r>
              <a:rPr lang="pt-BR" dirty="0"/>
              <a:t>EM GRUPOS, </a:t>
            </a:r>
            <a:br>
              <a:rPr lang="pt-BR" dirty="0"/>
            </a:br>
            <a:r>
              <a:rPr lang="pt-BR" dirty="0"/>
              <a:t>VAMOS ENCONTRAR NÚMEROS NA REVISTA?</a:t>
            </a:r>
          </a:p>
        </p:txBody>
      </p:sp>
      <p:sp>
        <p:nvSpPr>
          <p:cNvPr id="130" name="Google Shape;130;p3"/>
          <p:cNvSpPr txBox="1">
            <a:spLocks noGrp="1"/>
          </p:cNvSpPr>
          <p:nvPr>
            <p:ph type="subTitle" idx="2"/>
          </p:nvPr>
        </p:nvSpPr>
        <p:spPr>
          <a:xfrm rot="-60000">
            <a:off x="131858" y="177518"/>
            <a:ext cx="2010857" cy="367500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45720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rPr lang="pt-BR" dirty="0"/>
              <a:t>VIVENCIANDO</a:t>
            </a:r>
            <a:endParaRPr dirty="0"/>
          </a:p>
        </p:txBody>
      </p:sp>
      <p:sp>
        <p:nvSpPr>
          <p:cNvPr id="6" name="Google Shape;129;p3">
            <a:extLst>
              <a:ext uri="{FF2B5EF4-FFF2-40B4-BE49-F238E27FC236}">
                <a16:creationId xmlns:a16="http://schemas.microsoft.com/office/drawing/2014/main" id="{A3A803DA-AF4D-90CC-ED82-CA1C5DEAEBE3}"/>
              </a:ext>
            </a:extLst>
          </p:cNvPr>
          <p:cNvSpPr txBox="1">
            <a:spLocks/>
          </p:cNvSpPr>
          <p:nvPr/>
        </p:nvSpPr>
        <p:spPr>
          <a:xfrm>
            <a:off x="2590240" y="1859755"/>
            <a:ext cx="6196414" cy="26468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r>
              <a:rPr lang="pt-BR" sz="2000" b="0" dirty="0">
                <a:latin typeface="+mn-lt"/>
              </a:rPr>
              <a:t>CADA GRUPO DEVERÁ ENCONTRAR NÚMEROS NA REVISTA E, DEPOIS, ESCOLHER UM DELES PARA EXPLICAR À TURMA: </a:t>
            </a:r>
          </a:p>
          <a:p>
            <a:endParaRPr lang="pt-BR" sz="2000" b="0" dirty="0">
              <a:latin typeface="+mn-lt"/>
            </a:endParaRPr>
          </a:p>
          <a:p>
            <a:pPr marL="342900" indent="-342900">
              <a:buClr>
                <a:srgbClr val="7030A0"/>
              </a:buClr>
              <a:buFont typeface="Arial" panose="020B0604020202020204" pitchFamily="34" charset="0"/>
              <a:buChar char="•"/>
            </a:pPr>
            <a:r>
              <a:rPr lang="pt-BR" sz="2000" spc="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QUE</a:t>
            </a:r>
            <a:r>
              <a:rPr lang="pt-BR" sz="2000" spc="-15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 </a:t>
            </a:r>
            <a:r>
              <a:rPr lang="pt-BR" sz="2000" spc="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NÚMERO</a:t>
            </a:r>
            <a:r>
              <a:rPr lang="pt-BR" sz="2000" spc="-2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 </a:t>
            </a:r>
            <a:r>
              <a:rPr lang="pt-BR" sz="2000" spc="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É</a:t>
            </a:r>
            <a:r>
              <a:rPr lang="pt-BR" sz="2000" spc="-15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 </a:t>
            </a:r>
            <a:r>
              <a:rPr lang="pt-BR" sz="2000" spc="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ESTE?</a:t>
            </a:r>
            <a:r>
              <a:rPr lang="pt-BR" sz="2000" spc="-15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 </a:t>
            </a:r>
          </a:p>
          <a:p>
            <a:pPr marL="342900" indent="-342900">
              <a:buClr>
                <a:srgbClr val="7030A0"/>
              </a:buClr>
              <a:buFont typeface="Arial" panose="020B0604020202020204" pitchFamily="34" charset="0"/>
              <a:buChar char="•"/>
            </a:pPr>
            <a:endParaRPr lang="pt-BR" sz="2000" spc="0" dirty="0">
              <a:solidFill>
                <a:srgbClr val="231F20"/>
              </a:solidFill>
              <a:effectLst/>
              <a:latin typeface="+mn-lt"/>
              <a:ea typeface="Times New Roman" panose="02020603050405020304" pitchFamily="18" charset="0"/>
              <a:cs typeface="Wingdings" panose="05000000000000000000" pitchFamily="2" charset="2"/>
            </a:endParaRPr>
          </a:p>
          <a:p>
            <a:pPr marL="342900" indent="-342900">
              <a:buClr>
                <a:srgbClr val="7030A0"/>
              </a:buClr>
              <a:buFont typeface="Arial" panose="020B0604020202020204" pitchFamily="34" charset="0"/>
              <a:buChar char="•"/>
            </a:pPr>
            <a:r>
              <a:rPr lang="pt-BR" sz="2000" spc="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O</a:t>
            </a:r>
            <a:r>
              <a:rPr lang="pt-BR" sz="2000" spc="-2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 </a:t>
            </a:r>
            <a:r>
              <a:rPr lang="pt-BR" sz="2000" spc="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QUE</a:t>
            </a:r>
            <a:r>
              <a:rPr lang="pt-BR" sz="2000" spc="-15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 </a:t>
            </a:r>
            <a:r>
              <a:rPr lang="pt-BR" sz="2000" spc="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ESSE</a:t>
            </a:r>
            <a:r>
              <a:rPr lang="pt-BR" sz="2000" spc="-15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 </a:t>
            </a:r>
            <a:r>
              <a:rPr lang="pt-BR" sz="2000" spc="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NÚMERO</a:t>
            </a:r>
            <a:r>
              <a:rPr lang="pt-BR" sz="2000" spc="-2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 </a:t>
            </a:r>
            <a:r>
              <a:rPr lang="pt-BR" sz="2000" spc="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ESTÁ</a:t>
            </a:r>
            <a:r>
              <a:rPr lang="pt-BR" sz="2000" spc="-15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 </a:t>
            </a:r>
            <a:r>
              <a:rPr lang="pt-BR" sz="2000" spc="-1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INDICANDO?</a:t>
            </a:r>
          </a:p>
          <a:p>
            <a:endParaRPr lang="pt-BR" sz="2000" dirty="0"/>
          </a:p>
        </p:txBody>
      </p:sp>
      <p:sp>
        <p:nvSpPr>
          <p:cNvPr id="14" name="Onda 13">
            <a:extLst>
              <a:ext uri="{FF2B5EF4-FFF2-40B4-BE49-F238E27FC236}">
                <a16:creationId xmlns:a16="http://schemas.microsoft.com/office/drawing/2014/main" id="{1BAFC184-156C-1F45-6EC4-D8C7D5C2BDF3}"/>
              </a:ext>
            </a:extLst>
          </p:cNvPr>
          <p:cNvSpPr/>
          <p:nvPr/>
        </p:nvSpPr>
        <p:spPr>
          <a:xfrm rot="5400000">
            <a:off x="710764" y="1677583"/>
            <a:ext cx="1443318" cy="1671297"/>
          </a:xfrm>
          <a:prstGeom prst="wave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CB37EECF-2B07-55B6-0937-1BD60A967811}"/>
              </a:ext>
            </a:extLst>
          </p:cNvPr>
          <p:cNvSpPr txBox="1"/>
          <p:nvPr/>
        </p:nvSpPr>
        <p:spPr>
          <a:xfrm>
            <a:off x="1147483" y="1889147"/>
            <a:ext cx="132677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/>
              <a:t>9 92114000</a:t>
            </a:r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B8BEA0BB-74C1-9742-B834-276ACA5CF30E}"/>
              </a:ext>
            </a:extLst>
          </p:cNvPr>
          <p:cNvSpPr txBox="1"/>
          <p:nvPr/>
        </p:nvSpPr>
        <p:spPr>
          <a:xfrm>
            <a:off x="872633" y="2270956"/>
            <a:ext cx="111958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b="1" dirty="0"/>
              <a:t>11.570-772</a:t>
            </a:r>
          </a:p>
        </p:txBody>
      </p:sp>
      <p:sp>
        <p:nvSpPr>
          <p:cNvPr id="19" name="CaixaDeTexto 18">
            <a:extLst>
              <a:ext uri="{FF2B5EF4-FFF2-40B4-BE49-F238E27FC236}">
                <a16:creationId xmlns:a16="http://schemas.microsoft.com/office/drawing/2014/main" id="{5ED2B704-8951-99E4-8BBE-47B1FF0BD7E6}"/>
              </a:ext>
            </a:extLst>
          </p:cNvPr>
          <p:cNvSpPr txBox="1"/>
          <p:nvPr/>
        </p:nvSpPr>
        <p:spPr>
          <a:xfrm>
            <a:off x="1251081" y="2640712"/>
            <a:ext cx="111958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b="1" dirty="0"/>
              <a:t>132</a:t>
            </a:r>
          </a:p>
        </p:txBody>
      </p:sp>
      <p:sp>
        <p:nvSpPr>
          <p:cNvPr id="20" name="CaixaDeTexto 19">
            <a:extLst>
              <a:ext uri="{FF2B5EF4-FFF2-40B4-BE49-F238E27FC236}">
                <a16:creationId xmlns:a16="http://schemas.microsoft.com/office/drawing/2014/main" id="{58D097E6-CC97-011C-D7C8-765F9BF6E226}"/>
              </a:ext>
            </a:extLst>
          </p:cNvPr>
          <p:cNvSpPr txBox="1"/>
          <p:nvPr/>
        </p:nvSpPr>
        <p:spPr>
          <a:xfrm>
            <a:off x="691291" y="2783913"/>
            <a:ext cx="111958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b="1" dirty="0"/>
              <a:t>2024</a:t>
            </a:r>
          </a:p>
        </p:txBody>
      </p:sp>
      <p:pic>
        <p:nvPicPr>
          <p:cNvPr id="12" name="Imagem 11" descr="Ícone&#10;&#10;Descrição gerada automaticamente">
            <a:extLst>
              <a:ext uri="{FF2B5EF4-FFF2-40B4-BE49-F238E27FC236}">
                <a16:creationId xmlns:a16="http://schemas.microsoft.com/office/drawing/2014/main" id="{3F0F33C9-A474-7600-1724-BDABD4EC32C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161257" y="3189809"/>
            <a:ext cx="982018" cy="1642256"/>
          </a:xfrm>
          <a:prstGeom prst="rect">
            <a:avLst/>
          </a:prstGeom>
        </p:spPr>
      </p:pic>
      <p:grpSp>
        <p:nvGrpSpPr>
          <p:cNvPr id="4" name="Google Shape;121;p17">
            <a:extLst>
              <a:ext uri="{FF2B5EF4-FFF2-40B4-BE49-F238E27FC236}">
                <a16:creationId xmlns:a16="http://schemas.microsoft.com/office/drawing/2014/main" id="{C5CC13E3-EA1D-4691-6D0D-4DA88D644CFE}"/>
              </a:ext>
            </a:extLst>
          </p:cNvPr>
          <p:cNvGrpSpPr/>
          <p:nvPr/>
        </p:nvGrpSpPr>
        <p:grpSpPr>
          <a:xfrm>
            <a:off x="6055115" y="239661"/>
            <a:ext cx="2777335" cy="496275"/>
            <a:chOff x="6025490" y="2091689"/>
            <a:chExt cx="2777335" cy="496275"/>
          </a:xfrm>
        </p:grpSpPr>
        <p:sp>
          <p:nvSpPr>
            <p:cNvPr id="5" name="Google Shape;122;p17">
              <a:extLst>
                <a:ext uri="{FF2B5EF4-FFF2-40B4-BE49-F238E27FC236}">
                  <a16:creationId xmlns:a16="http://schemas.microsoft.com/office/drawing/2014/main" id="{4B3418FC-CD22-7B9E-393B-802896AE8F5D}"/>
                </a:ext>
              </a:extLst>
            </p:cNvPr>
            <p:cNvSpPr txBox="1"/>
            <p:nvPr/>
          </p:nvSpPr>
          <p:spPr>
            <a:xfrm>
              <a:off x="6276525" y="2140925"/>
              <a:ext cx="2526300" cy="430857"/>
            </a:xfrm>
            <a:prstGeom prst="rect">
              <a:avLst/>
            </a:prstGeom>
            <a:solidFill>
              <a:schemeClr val="l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62000" tIns="91425" rIns="91425" bIns="91425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lang="pt-BR" sz="1600" b="1" dirty="0">
                  <a:solidFill>
                    <a:schemeClr val="dk1"/>
                  </a:solidFill>
                  <a:latin typeface="+mj-lt"/>
                  <a:ea typeface="Lato"/>
                  <a:cs typeface="Lato"/>
                  <a:sym typeface="Lato"/>
                </a:rPr>
                <a:t>TODOS JUNTOS</a:t>
              </a:r>
              <a:endParaRPr sz="1600" b="1" i="0" u="none" strike="noStrike" cap="none" dirty="0">
                <a:solidFill>
                  <a:schemeClr val="dk1"/>
                </a:solidFill>
                <a:latin typeface="+mj-lt"/>
                <a:ea typeface="Lato"/>
                <a:cs typeface="Lato"/>
                <a:sym typeface="Lato"/>
              </a:endParaRPr>
            </a:p>
          </p:txBody>
        </p:sp>
        <p:pic>
          <p:nvPicPr>
            <p:cNvPr id="7" name="Google Shape;123;p17">
              <a:extLst>
                <a:ext uri="{FF2B5EF4-FFF2-40B4-BE49-F238E27FC236}">
                  <a16:creationId xmlns:a16="http://schemas.microsoft.com/office/drawing/2014/main" id="{7309E8F0-9926-0EAF-7F37-A430B4F90E1E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6025490" y="2091689"/>
              <a:ext cx="521436" cy="496275"/>
            </a:xfrm>
            <a:prstGeom prst="rect">
              <a:avLst/>
            </a:prstGeom>
            <a:noFill/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15492344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>
            <a:extLst>
              <a:ext uri="{FF2B5EF4-FFF2-40B4-BE49-F238E27FC236}">
                <a16:creationId xmlns:a16="http://schemas.microsoft.com/office/drawing/2014/main" id="{2527F4B6-90C8-E92E-5DBF-C6148D2CF0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z="2400" dirty="0"/>
              <a:t>PARA QUE SERVEM OS NÚMEROS? </a:t>
            </a:r>
            <a:endParaRPr lang="pt-BR" dirty="0"/>
          </a:p>
        </p:txBody>
      </p:sp>
      <p:sp>
        <p:nvSpPr>
          <p:cNvPr id="4" name="Subtítulo 3">
            <a:extLst>
              <a:ext uri="{FF2B5EF4-FFF2-40B4-BE49-F238E27FC236}">
                <a16:creationId xmlns:a16="http://schemas.microsoft.com/office/drawing/2014/main" id="{3EC88BDB-CABA-6A64-B972-6B449628CDCF}"/>
              </a:ext>
            </a:extLst>
          </p:cNvPr>
          <p:cNvSpPr>
            <a:spLocks noGrp="1"/>
          </p:cNvSpPr>
          <p:nvPr>
            <p:ph type="subTitle" idx="2"/>
          </p:nvPr>
        </p:nvSpPr>
        <p:spPr>
          <a:xfrm rot="-60000">
            <a:off x="131808" y="171855"/>
            <a:ext cx="2659739" cy="367500"/>
          </a:xfrm>
        </p:spPr>
        <p:txBody>
          <a:bodyPr/>
          <a:lstStyle/>
          <a:p>
            <a:r>
              <a:rPr lang="pt-BR" dirty="0"/>
              <a:t>PARA SABER MAIS...</a:t>
            </a: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F2733DD3-ADFC-88AA-A955-A8EAC6BC94D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7513" y="1471310"/>
            <a:ext cx="4198819" cy="2155554"/>
          </a:xfrm>
          <a:prstGeom prst="rect">
            <a:avLst/>
          </a:prstGeom>
        </p:spPr>
      </p:pic>
      <p:grpSp>
        <p:nvGrpSpPr>
          <p:cNvPr id="7" name="Google Shape;133;p17">
            <a:extLst>
              <a:ext uri="{FF2B5EF4-FFF2-40B4-BE49-F238E27FC236}">
                <a16:creationId xmlns:a16="http://schemas.microsoft.com/office/drawing/2014/main" id="{891D84EC-6900-0BCA-3422-ADBAB4F3E8A5}"/>
              </a:ext>
            </a:extLst>
          </p:cNvPr>
          <p:cNvGrpSpPr/>
          <p:nvPr/>
        </p:nvGrpSpPr>
        <p:grpSpPr>
          <a:xfrm>
            <a:off x="2367621" y="3885655"/>
            <a:ext cx="4608732" cy="558036"/>
            <a:chOff x="3120931" y="3122343"/>
            <a:chExt cx="4608732" cy="558036"/>
          </a:xfrm>
        </p:grpSpPr>
        <p:sp>
          <p:nvSpPr>
            <p:cNvPr id="8" name="Google Shape;134;p17">
              <a:extLst>
                <a:ext uri="{FF2B5EF4-FFF2-40B4-BE49-F238E27FC236}">
                  <a16:creationId xmlns:a16="http://schemas.microsoft.com/office/drawing/2014/main" id="{D6FF34A1-BC38-914E-0EB2-4E165F6A5C85}"/>
                </a:ext>
              </a:extLst>
            </p:cNvPr>
            <p:cNvSpPr txBox="1"/>
            <p:nvPr/>
          </p:nvSpPr>
          <p:spPr>
            <a:xfrm>
              <a:off x="3357275" y="3280300"/>
              <a:ext cx="4372388" cy="400079"/>
            </a:xfrm>
            <a:prstGeom prst="rect">
              <a:avLst/>
            </a:prstGeom>
            <a:solidFill>
              <a:schemeClr val="l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62000" tIns="91425" rIns="91425" bIns="91425" anchor="t" anchorCtr="0">
              <a:spAutoFit/>
            </a:bodyPr>
            <a:lstStyle/>
            <a:p>
              <a:pPr algn="r">
                <a:buSzPts val="1600"/>
              </a:pPr>
              <a:r>
                <a:rPr lang="pt-BR" sz="1400" spc="-10" dirty="0">
                  <a:solidFill>
                    <a:srgbClr val="231F20"/>
                  </a:solidFill>
                  <a:effectLst/>
                  <a:latin typeface="+mn-lt"/>
                  <a:ea typeface="Times New Roman" panose="02020603050405020304" pitchFamily="18" charset="0"/>
                  <a:hlinkClick r:id="rId4"/>
                </a:rPr>
                <a:t>https://www.youtube.com/watch?v=75REbasFQts</a:t>
              </a:r>
              <a:endParaRPr lang="pt-BR" sz="1400" dirty="0">
                <a:effectLst/>
                <a:latin typeface="+mn-lt"/>
                <a:ea typeface="Times New Roman" panose="02020603050405020304" pitchFamily="18" charset="0"/>
              </a:endParaRPr>
            </a:p>
          </p:txBody>
        </p:sp>
        <p:pic>
          <p:nvPicPr>
            <p:cNvPr id="9" name="Google Shape;135;p17">
              <a:extLst>
                <a:ext uri="{FF2B5EF4-FFF2-40B4-BE49-F238E27FC236}">
                  <a16:creationId xmlns:a16="http://schemas.microsoft.com/office/drawing/2014/main" id="{5EAE8697-5C1A-FAFB-4713-6A937C08D72A}"/>
                </a:ext>
              </a:extLst>
            </p:cNvPr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3120931" y="3122343"/>
              <a:ext cx="500151" cy="496275"/>
            </a:xfrm>
            <a:prstGeom prst="rect">
              <a:avLst/>
            </a:prstGeom>
            <a:noFill/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8682888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tângulo 12">
            <a:extLst>
              <a:ext uri="{FF2B5EF4-FFF2-40B4-BE49-F238E27FC236}">
                <a16:creationId xmlns:a16="http://schemas.microsoft.com/office/drawing/2014/main" id="{F5945E63-8F76-440E-568A-5B3D4BAAF034}"/>
              </a:ext>
            </a:extLst>
          </p:cNvPr>
          <p:cNvSpPr/>
          <p:nvPr/>
        </p:nvSpPr>
        <p:spPr>
          <a:xfrm>
            <a:off x="4858158" y="1867223"/>
            <a:ext cx="3936808" cy="1384963"/>
          </a:xfrm>
          <a:prstGeom prst="rect">
            <a:avLst/>
          </a:prstGeom>
          <a:solidFill>
            <a:schemeClr val="bg1"/>
          </a:solidFill>
          <a:ln w="28575"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24000" rtlCol="0" anchor="ctr"/>
          <a:lstStyle/>
          <a:p>
            <a:r>
              <a:rPr lang="pt-BR" sz="2000" dirty="0">
                <a:solidFill>
                  <a:schemeClr val="tx1"/>
                </a:solidFill>
              </a:rPr>
              <a:t>O SAPO BATENDO PAPO</a:t>
            </a:r>
          </a:p>
          <a:p>
            <a:r>
              <a:rPr lang="pt-BR" sz="2000" dirty="0">
                <a:solidFill>
                  <a:schemeClr val="tx1"/>
                </a:solidFill>
              </a:rPr>
              <a:t>O PAPO CHEIO DE VENTO</a:t>
            </a:r>
          </a:p>
        </p:txBody>
      </p:sp>
      <p:sp>
        <p:nvSpPr>
          <p:cNvPr id="12" name="Retângulo 11">
            <a:extLst>
              <a:ext uri="{FF2B5EF4-FFF2-40B4-BE49-F238E27FC236}">
                <a16:creationId xmlns:a16="http://schemas.microsoft.com/office/drawing/2014/main" id="{0C6E7B7A-1C15-B730-590A-AF78BE95FC1D}"/>
              </a:ext>
            </a:extLst>
          </p:cNvPr>
          <p:cNvSpPr/>
          <p:nvPr/>
        </p:nvSpPr>
        <p:spPr>
          <a:xfrm>
            <a:off x="414459" y="1872011"/>
            <a:ext cx="4249570" cy="1384963"/>
          </a:xfrm>
          <a:prstGeom prst="rect">
            <a:avLst/>
          </a:prstGeom>
          <a:solidFill>
            <a:schemeClr val="bg1"/>
          </a:solidFill>
          <a:ln w="28575"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E152C294-29BD-9CB0-C10C-70DA6AD4C411}"/>
              </a:ext>
            </a:extLst>
          </p:cNvPr>
          <p:cNvSpPr txBox="1"/>
          <p:nvPr/>
        </p:nvSpPr>
        <p:spPr>
          <a:xfrm>
            <a:off x="456450" y="1897984"/>
            <a:ext cx="424957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PT" sz="2000" b="1" dirty="0">
                <a:solidFill>
                  <a:srgbClr val="231F20"/>
                </a:solidFill>
                <a:effectLst/>
                <a:latin typeface="+mn-lt"/>
                <a:ea typeface="Calibri" panose="020F0502020204030204" pitchFamily="34" charset="0"/>
              </a:rPr>
              <a:t>O SAPO DENTRO DO SACO</a:t>
            </a:r>
          </a:p>
          <a:p>
            <a:endParaRPr lang="pt-PT" sz="2000" dirty="0">
              <a:solidFill>
                <a:srgbClr val="231F20"/>
              </a:solidFill>
              <a:effectLst/>
              <a:latin typeface="+mn-lt"/>
              <a:ea typeface="Calibri" panose="020F0502020204030204" pitchFamily="34" charset="0"/>
            </a:endParaRPr>
          </a:p>
          <a:p>
            <a:r>
              <a:rPr lang="pt-PT" sz="2000" dirty="0">
                <a:solidFill>
                  <a:srgbClr val="231F20"/>
                </a:solidFill>
                <a:effectLst/>
                <a:latin typeface="+mn-lt"/>
                <a:ea typeface="Calibri" panose="020F0502020204030204" pitchFamily="34" charset="0"/>
              </a:rPr>
              <a:t>UM SAPO DENTRO DO SACO </a:t>
            </a:r>
          </a:p>
          <a:p>
            <a:r>
              <a:rPr lang="pt-PT" sz="2000" dirty="0">
                <a:solidFill>
                  <a:srgbClr val="231F20"/>
                </a:solidFill>
                <a:effectLst/>
                <a:latin typeface="+mn-lt"/>
                <a:ea typeface="Calibri" panose="020F0502020204030204" pitchFamily="34" charset="0"/>
              </a:rPr>
              <a:t>O</a:t>
            </a:r>
            <a:r>
              <a:rPr lang="pt-PT" sz="2000" spc="-50" dirty="0">
                <a:solidFill>
                  <a:srgbClr val="231F20"/>
                </a:solidFill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pt-PT" sz="2000" dirty="0">
                <a:solidFill>
                  <a:srgbClr val="231F20"/>
                </a:solidFill>
                <a:effectLst/>
                <a:latin typeface="+mn-lt"/>
                <a:ea typeface="Calibri" panose="020F0502020204030204" pitchFamily="34" charset="0"/>
              </a:rPr>
              <a:t>SACO COM</a:t>
            </a:r>
            <a:r>
              <a:rPr lang="pt-PT" sz="2000" spc="-50" dirty="0">
                <a:solidFill>
                  <a:srgbClr val="231F20"/>
                </a:solidFill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pt-PT" sz="2000" dirty="0">
                <a:solidFill>
                  <a:srgbClr val="231F20"/>
                </a:solidFill>
                <a:effectLst/>
                <a:latin typeface="+mn-lt"/>
                <a:ea typeface="Calibri" panose="020F0502020204030204" pitchFamily="34" charset="0"/>
              </a:rPr>
              <a:t>O</a:t>
            </a:r>
            <a:r>
              <a:rPr lang="pt-PT" sz="2000" spc="-50" dirty="0">
                <a:solidFill>
                  <a:srgbClr val="231F20"/>
                </a:solidFill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pt-PT" sz="2000" dirty="0">
                <a:solidFill>
                  <a:srgbClr val="231F20"/>
                </a:solidFill>
                <a:effectLst/>
                <a:latin typeface="+mn-lt"/>
                <a:ea typeface="Calibri" panose="020F0502020204030204" pitchFamily="34" charset="0"/>
              </a:rPr>
              <a:t>SAPO</a:t>
            </a:r>
            <a:r>
              <a:rPr lang="pt-PT" sz="2000" spc="-50" dirty="0">
                <a:solidFill>
                  <a:srgbClr val="231F20"/>
                </a:solidFill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pt-PT" sz="2000" dirty="0">
                <a:solidFill>
                  <a:srgbClr val="231F20"/>
                </a:solidFill>
                <a:effectLst/>
                <a:latin typeface="+mn-lt"/>
                <a:ea typeface="Calibri" panose="020F0502020204030204" pitchFamily="34" charset="0"/>
              </a:rPr>
              <a:t>DENTRO</a:t>
            </a:r>
            <a:endParaRPr lang="pt-BR" sz="2000" dirty="0">
              <a:latin typeface="+mn-lt"/>
            </a:endParaRPr>
          </a:p>
        </p:txBody>
      </p:sp>
      <p:pic>
        <p:nvPicPr>
          <p:cNvPr id="15" name="Imagem 14">
            <a:extLst>
              <a:ext uri="{FF2B5EF4-FFF2-40B4-BE49-F238E27FC236}">
                <a16:creationId xmlns:a16="http://schemas.microsoft.com/office/drawing/2014/main" id="{6B014E0D-533B-0F12-A6D5-1E5468C7A63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4470" y="1309731"/>
            <a:ext cx="883873" cy="788491"/>
          </a:xfrm>
          <a:prstGeom prst="rect">
            <a:avLst/>
          </a:prstGeom>
        </p:spPr>
      </p:pic>
      <p:sp>
        <p:nvSpPr>
          <p:cNvPr id="2" name="Google Shape;150;p10">
            <a:extLst>
              <a:ext uri="{FF2B5EF4-FFF2-40B4-BE49-F238E27FC236}">
                <a16:creationId xmlns:a16="http://schemas.microsoft.com/office/drawing/2014/main" id="{4B610FB8-595C-C9B3-87DC-2468C8C8C161}"/>
              </a:ext>
            </a:extLst>
          </p:cNvPr>
          <p:cNvSpPr txBox="1"/>
          <p:nvPr/>
        </p:nvSpPr>
        <p:spPr>
          <a:xfrm rot="897">
            <a:off x="7548337" y="4702920"/>
            <a:ext cx="1387137" cy="360900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62000" tIns="72000" rIns="91425" bIns="720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100"/>
              <a:buFont typeface="Lato"/>
              <a:buNone/>
            </a:pPr>
            <a:r>
              <a:rPr lang="pt-BR" sz="1400" b="1" i="0" u="none" strike="noStrike" cap="none" dirty="0">
                <a:solidFill>
                  <a:srgbClr val="666666"/>
                </a:solidFill>
                <a:latin typeface="Arial"/>
                <a:ea typeface="Arial"/>
                <a:cs typeface="Arial"/>
                <a:sym typeface="Arial"/>
              </a:rPr>
              <a:t>CONTINUA...</a:t>
            </a:r>
            <a:endParaRPr sz="1200" b="1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" name="Espaço Reservado para Texto 7">
            <a:extLst>
              <a:ext uri="{FF2B5EF4-FFF2-40B4-BE49-F238E27FC236}">
                <a16:creationId xmlns:a16="http://schemas.microsoft.com/office/drawing/2014/main" id="{164E111D-2C25-D58A-A702-F19227B1FD4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6450" y="673625"/>
            <a:ext cx="8258700" cy="867105"/>
          </a:xfrm>
        </p:spPr>
        <p:txBody>
          <a:bodyPr/>
          <a:lstStyle/>
          <a:p>
            <a:pPr marL="0" indent="0"/>
            <a:r>
              <a:rPr lang="pt-PT" sz="2000" b="1" dirty="0">
                <a:solidFill>
                  <a:srgbClr val="231F20"/>
                </a:solidFill>
                <a:effectLst/>
                <a:latin typeface="+mn-lt"/>
                <a:ea typeface="Calibri"/>
              </a:rPr>
              <a:t>VAMOS</a:t>
            </a:r>
            <a:r>
              <a:rPr lang="pt-PT" sz="2000" b="1" spc="-80" dirty="0">
                <a:solidFill>
                  <a:srgbClr val="231F20"/>
                </a:solidFill>
                <a:effectLst/>
                <a:latin typeface="+mn-lt"/>
                <a:ea typeface="Calibri"/>
              </a:rPr>
              <a:t> </a:t>
            </a:r>
            <a:r>
              <a:rPr lang="pt-PT" sz="2000" b="1" dirty="0">
                <a:solidFill>
                  <a:srgbClr val="231F20"/>
                </a:solidFill>
                <a:effectLst/>
                <a:latin typeface="+mn-lt"/>
                <a:ea typeface="Calibri"/>
              </a:rPr>
              <a:t>LER</a:t>
            </a:r>
            <a:r>
              <a:rPr lang="pt-PT" sz="2000" b="1" spc="-75" dirty="0">
                <a:solidFill>
                  <a:srgbClr val="231F20"/>
                </a:solidFill>
                <a:effectLst/>
                <a:latin typeface="+mn-lt"/>
                <a:ea typeface="Calibri"/>
              </a:rPr>
              <a:t> </a:t>
            </a:r>
            <a:r>
              <a:rPr lang="pt-PT" sz="2000" b="1" dirty="0">
                <a:solidFill>
                  <a:srgbClr val="231F20"/>
                </a:solidFill>
                <a:effectLst/>
                <a:latin typeface="+mn-lt"/>
                <a:ea typeface="Calibri"/>
              </a:rPr>
              <a:t>O</a:t>
            </a:r>
            <a:r>
              <a:rPr lang="pt-PT" sz="2000" b="1" spc="-70" dirty="0">
                <a:solidFill>
                  <a:srgbClr val="231F20"/>
                </a:solidFill>
                <a:effectLst/>
                <a:latin typeface="+mn-lt"/>
                <a:ea typeface="Calibri"/>
              </a:rPr>
              <a:t> </a:t>
            </a:r>
            <a:r>
              <a:rPr lang="pt-PT" sz="2000" b="1" dirty="0">
                <a:solidFill>
                  <a:srgbClr val="231F20"/>
                </a:solidFill>
                <a:effectLst/>
                <a:latin typeface="+mn-lt"/>
                <a:ea typeface="Calibri"/>
              </a:rPr>
              <a:t>TRAVA-LÍNGUA</a:t>
            </a:r>
            <a:r>
              <a:rPr lang="pt-PT" sz="2000" b="1" spc="-70" dirty="0">
                <a:solidFill>
                  <a:srgbClr val="231F20"/>
                </a:solidFill>
                <a:latin typeface="+mn-lt"/>
                <a:ea typeface="Calibri"/>
              </a:rPr>
              <a:t>.</a:t>
            </a:r>
            <a:br>
              <a:rPr lang="pt-PT" sz="2000" b="0" spc="-70" dirty="0">
                <a:latin typeface="+mn-lt"/>
                <a:ea typeface="Calibri" panose="020F0502020204030204" pitchFamily="34" charset="0"/>
              </a:rPr>
            </a:br>
            <a:r>
              <a:rPr lang="pt-PT" sz="2000" b="0" dirty="0">
                <a:solidFill>
                  <a:srgbClr val="231F20"/>
                </a:solidFill>
                <a:effectLst/>
                <a:latin typeface="+mn-lt"/>
                <a:ea typeface="Calibri"/>
              </a:rPr>
              <a:t>CONTE</a:t>
            </a:r>
            <a:r>
              <a:rPr lang="pt-PT" sz="2000" b="0" spc="-70" dirty="0">
                <a:solidFill>
                  <a:srgbClr val="231F20"/>
                </a:solidFill>
                <a:effectLst/>
                <a:latin typeface="+mn-lt"/>
                <a:ea typeface="Calibri"/>
              </a:rPr>
              <a:t> </a:t>
            </a:r>
            <a:r>
              <a:rPr lang="pt-PT" sz="2000" b="0" dirty="0">
                <a:solidFill>
                  <a:srgbClr val="231F20"/>
                </a:solidFill>
                <a:effectLst/>
                <a:latin typeface="+mn-lt"/>
                <a:ea typeface="Calibri"/>
              </a:rPr>
              <a:t>QUANTAS</a:t>
            </a:r>
            <a:r>
              <a:rPr lang="pt-PT" sz="2000" b="0" spc="-75" dirty="0">
                <a:solidFill>
                  <a:srgbClr val="231F20"/>
                </a:solidFill>
                <a:effectLst/>
                <a:latin typeface="+mn-lt"/>
                <a:ea typeface="Calibri"/>
              </a:rPr>
              <a:t> </a:t>
            </a:r>
            <a:r>
              <a:rPr lang="pt-PT" sz="2000" b="0" dirty="0">
                <a:solidFill>
                  <a:srgbClr val="231F20"/>
                </a:solidFill>
                <a:effectLst/>
                <a:latin typeface="+mn-lt"/>
                <a:ea typeface="Calibri"/>
              </a:rPr>
              <a:t>VEZES</a:t>
            </a:r>
            <a:r>
              <a:rPr lang="pt-PT" sz="2000" b="0" spc="-75" dirty="0">
                <a:solidFill>
                  <a:srgbClr val="231F20"/>
                </a:solidFill>
                <a:effectLst/>
                <a:latin typeface="+mn-lt"/>
                <a:ea typeface="Calibri"/>
              </a:rPr>
              <a:t> </a:t>
            </a:r>
            <a:r>
              <a:rPr lang="pt-PT" sz="2000" b="0" dirty="0">
                <a:solidFill>
                  <a:srgbClr val="231F20"/>
                </a:solidFill>
                <a:effectLst/>
                <a:latin typeface="+mn-lt"/>
                <a:ea typeface="Calibri"/>
              </a:rPr>
              <a:t>APARECE</a:t>
            </a:r>
            <a:r>
              <a:rPr lang="pt-PT" sz="2000" b="0" spc="-70" dirty="0">
                <a:solidFill>
                  <a:srgbClr val="231F20"/>
                </a:solidFill>
                <a:effectLst/>
                <a:latin typeface="+mn-lt"/>
                <a:ea typeface="Calibri"/>
              </a:rPr>
              <a:t> </a:t>
            </a:r>
            <a:r>
              <a:rPr lang="pt-PT" sz="2000" b="0" dirty="0">
                <a:solidFill>
                  <a:srgbClr val="231F20"/>
                </a:solidFill>
                <a:effectLst/>
                <a:latin typeface="+mn-lt"/>
                <a:ea typeface="Calibri"/>
              </a:rPr>
              <a:t>A</a:t>
            </a:r>
            <a:r>
              <a:rPr lang="pt-PT" sz="2000" b="0" spc="-70" dirty="0">
                <a:solidFill>
                  <a:srgbClr val="231F20"/>
                </a:solidFill>
                <a:effectLst/>
                <a:latin typeface="+mn-lt"/>
                <a:ea typeface="Calibri"/>
              </a:rPr>
              <a:t> </a:t>
            </a:r>
            <a:r>
              <a:rPr lang="pt-PT" sz="2000" b="0" dirty="0">
                <a:solidFill>
                  <a:srgbClr val="231F20"/>
                </a:solidFill>
                <a:effectLst/>
                <a:latin typeface="+mn-lt"/>
                <a:ea typeface="Calibri"/>
              </a:rPr>
              <a:t>PALAVRA</a:t>
            </a:r>
            <a:r>
              <a:rPr lang="pt-PT" sz="2000" b="0" spc="-70" dirty="0">
                <a:solidFill>
                  <a:srgbClr val="231F20"/>
                </a:solidFill>
                <a:effectLst/>
                <a:latin typeface="+mn-lt"/>
                <a:ea typeface="Calibri"/>
              </a:rPr>
              <a:t> “</a:t>
            </a:r>
            <a:r>
              <a:rPr lang="pt-PT" sz="2000" b="0" spc="-10" dirty="0">
                <a:solidFill>
                  <a:srgbClr val="231F20"/>
                </a:solidFill>
                <a:effectLst/>
                <a:latin typeface="+mn-lt"/>
                <a:ea typeface="Calibri"/>
              </a:rPr>
              <a:t>SAPO”:</a:t>
            </a:r>
            <a:br>
              <a:rPr lang="pt-BR" sz="2000" b="0" dirty="0">
                <a:effectLst/>
                <a:latin typeface="+mn-lt"/>
                <a:ea typeface="Calibri" panose="020F0502020204030204" pitchFamily="34" charset="0"/>
              </a:rPr>
            </a:br>
            <a:endParaRPr lang="pt-BR" dirty="0"/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D41EC7C2-3D41-5048-A0E0-4E058D511BF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58901" y="232893"/>
            <a:ext cx="662669" cy="542926"/>
          </a:xfrm>
          <a:prstGeom prst="rect">
            <a:avLst/>
          </a:prstGeom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FD18D4DE-6734-1EA3-03EB-08115B263FF5}"/>
              </a:ext>
            </a:extLst>
          </p:cNvPr>
          <p:cNvSpPr txBox="1"/>
          <p:nvPr/>
        </p:nvSpPr>
        <p:spPr>
          <a:xfrm>
            <a:off x="7548290" y="3252186"/>
            <a:ext cx="1398814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000" dirty="0"/>
              <a:t>DOMÍNIO PÚBLICO</a:t>
            </a:r>
          </a:p>
        </p:txBody>
      </p:sp>
    </p:spTree>
    <p:extLst>
      <p:ext uri="{BB962C8B-B14F-4D97-AF65-F5344CB8AC3E}">
        <p14:creationId xmlns:p14="http://schemas.microsoft.com/office/powerpoint/2010/main" val="7983674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tângulo 12">
            <a:extLst>
              <a:ext uri="{FF2B5EF4-FFF2-40B4-BE49-F238E27FC236}">
                <a16:creationId xmlns:a16="http://schemas.microsoft.com/office/drawing/2014/main" id="{F5945E63-8F76-440E-568A-5B3D4BAAF034}"/>
              </a:ext>
            </a:extLst>
          </p:cNvPr>
          <p:cNvSpPr/>
          <p:nvPr/>
        </p:nvSpPr>
        <p:spPr>
          <a:xfrm>
            <a:off x="4858158" y="1867223"/>
            <a:ext cx="3936808" cy="1384963"/>
          </a:xfrm>
          <a:prstGeom prst="rect">
            <a:avLst/>
          </a:prstGeom>
          <a:solidFill>
            <a:schemeClr val="bg1"/>
          </a:solidFill>
          <a:ln w="28575"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24000" rtlCol="0" anchor="ctr"/>
          <a:lstStyle/>
          <a:p>
            <a:r>
              <a:rPr lang="pt-BR" sz="2000" dirty="0">
                <a:solidFill>
                  <a:schemeClr val="tx1"/>
                </a:solidFill>
              </a:rPr>
              <a:t>O SAPO BATENDO PAPO</a:t>
            </a:r>
          </a:p>
          <a:p>
            <a:r>
              <a:rPr lang="pt-BR" sz="2000" dirty="0">
                <a:solidFill>
                  <a:schemeClr val="tx1"/>
                </a:solidFill>
              </a:rPr>
              <a:t>O PAPO CHEIO DE VENTO</a:t>
            </a:r>
          </a:p>
        </p:txBody>
      </p:sp>
      <p:sp>
        <p:nvSpPr>
          <p:cNvPr id="12" name="Retângulo 11">
            <a:extLst>
              <a:ext uri="{FF2B5EF4-FFF2-40B4-BE49-F238E27FC236}">
                <a16:creationId xmlns:a16="http://schemas.microsoft.com/office/drawing/2014/main" id="{0C6E7B7A-1C15-B730-590A-AF78BE95FC1D}"/>
              </a:ext>
            </a:extLst>
          </p:cNvPr>
          <p:cNvSpPr/>
          <p:nvPr/>
        </p:nvSpPr>
        <p:spPr>
          <a:xfrm>
            <a:off x="414459" y="1872011"/>
            <a:ext cx="4249570" cy="1384963"/>
          </a:xfrm>
          <a:prstGeom prst="rect">
            <a:avLst/>
          </a:prstGeom>
          <a:solidFill>
            <a:schemeClr val="bg1"/>
          </a:solidFill>
          <a:ln w="28575"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E152C294-29BD-9CB0-C10C-70DA6AD4C411}"/>
              </a:ext>
            </a:extLst>
          </p:cNvPr>
          <p:cNvSpPr txBox="1"/>
          <p:nvPr/>
        </p:nvSpPr>
        <p:spPr>
          <a:xfrm>
            <a:off x="456450" y="1897984"/>
            <a:ext cx="424957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PT" sz="2000" b="1" dirty="0">
                <a:solidFill>
                  <a:srgbClr val="231F20"/>
                </a:solidFill>
                <a:effectLst/>
                <a:latin typeface="+mn-lt"/>
                <a:ea typeface="Calibri" panose="020F0502020204030204" pitchFamily="34" charset="0"/>
              </a:rPr>
              <a:t>O SAPO DENTRO DO SACO</a:t>
            </a:r>
          </a:p>
          <a:p>
            <a:endParaRPr lang="pt-PT" sz="2000" dirty="0">
              <a:solidFill>
                <a:srgbClr val="231F20"/>
              </a:solidFill>
              <a:effectLst/>
              <a:latin typeface="+mn-lt"/>
              <a:ea typeface="Calibri" panose="020F0502020204030204" pitchFamily="34" charset="0"/>
            </a:endParaRPr>
          </a:p>
          <a:p>
            <a:r>
              <a:rPr lang="pt-PT" sz="2000" dirty="0">
                <a:solidFill>
                  <a:srgbClr val="231F20"/>
                </a:solidFill>
                <a:effectLst/>
                <a:latin typeface="+mn-lt"/>
                <a:ea typeface="Calibri" panose="020F0502020204030204" pitchFamily="34" charset="0"/>
              </a:rPr>
              <a:t>UM SAPO DENTRO DO SACO </a:t>
            </a:r>
          </a:p>
          <a:p>
            <a:r>
              <a:rPr lang="pt-PT" sz="2000" dirty="0">
                <a:solidFill>
                  <a:srgbClr val="231F20"/>
                </a:solidFill>
                <a:effectLst/>
                <a:latin typeface="+mn-lt"/>
                <a:ea typeface="Calibri" panose="020F0502020204030204" pitchFamily="34" charset="0"/>
              </a:rPr>
              <a:t>O</a:t>
            </a:r>
            <a:r>
              <a:rPr lang="pt-PT" sz="2000" spc="-50" dirty="0">
                <a:solidFill>
                  <a:srgbClr val="231F20"/>
                </a:solidFill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pt-PT" sz="2000" dirty="0">
                <a:solidFill>
                  <a:srgbClr val="231F20"/>
                </a:solidFill>
                <a:effectLst/>
                <a:latin typeface="+mn-lt"/>
                <a:ea typeface="Calibri" panose="020F0502020204030204" pitchFamily="34" charset="0"/>
              </a:rPr>
              <a:t>SACO COM</a:t>
            </a:r>
            <a:r>
              <a:rPr lang="pt-PT" sz="2000" spc="-50" dirty="0">
                <a:solidFill>
                  <a:srgbClr val="231F20"/>
                </a:solidFill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pt-PT" sz="2000" dirty="0">
                <a:solidFill>
                  <a:srgbClr val="231F20"/>
                </a:solidFill>
                <a:effectLst/>
                <a:latin typeface="+mn-lt"/>
                <a:ea typeface="Calibri" panose="020F0502020204030204" pitchFamily="34" charset="0"/>
              </a:rPr>
              <a:t>O</a:t>
            </a:r>
            <a:r>
              <a:rPr lang="pt-PT" sz="2000" spc="-50" dirty="0">
                <a:solidFill>
                  <a:srgbClr val="231F20"/>
                </a:solidFill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pt-PT" sz="2000" dirty="0">
                <a:solidFill>
                  <a:srgbClr val="231F20"/>
                </a:solidFill>
                <a:effectLst/>
                <a:latin typeface="+mn-lt"/>
                <a:ea typeface="Calibri" panose="020F0502020204030204" pitchFamily="34" charset="0"/>
              </a:rPr>
              <a:t>SAPO</a:t>
            </a:r>
            <a:r>
              <a:rPr lang="pt-PT" sz="2000" spc="-50" dirty="0">
                <a:solidFill>
                  <a:srgbClr val="231F20"/>
                </a:solidFill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pt-PT" sz="2000" dirty="0">
                <a:solidFill>
                  <a:srgbClr val="231F20"/>
                </a:solidFill>
                <a:effectLst/>
                <a:latin typeface="+mn-lt"/>
                <a:ea typeface="Calibri" panose="020F0502020204030204" pitchFamily="34" charset="0"/>
              </a:rPr>
              <a:t>DENTRO</a:t>
            </a:r>
            <a:endParaRPr lang="pt-BR" sz="2000" dirty="0">
              <a:latin typeface="+mn-lt"/>
            </a:endParaRPr>
          </a:p>
        </p:txBody>
      </p:sp>
      <p:pic>
        <p:nvPicPr>
          <p:cNvPr id="15" name="Imagem 14">
            <a:extLst>
              <a:ext uri="{FF2B5EF4-FFF2-40B4-BE49-F238E27FC236}">
                <a16:creationId xmlns:a16="http://schemas.microsoft.com/office/drawing/2014/main" id="{6B014E0D-533B-0F12-A6D5-1E5468C7A63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4470" y="1309731"/>
            <a:ext cx="883873" cy="788491"/>
          </a:xfrm>
          <a:prstGeom prst="rect">
            <a:avLst/>
          </a:prstGeom>
        </p:spPr>
      </p:pic>
      <p:sp>
        <p:nvSpPr>
          <p:cNvPr id="2" name="Google Shape;150;p10">
            <a:extLst>
              <a:ext uri="{FF2B5EF4-FFF2-40B4-BE49-F238E27FC236}">
                <a16:creationId xmlns:a16="http://schemas.microsoft.com/office/drawing/2014/main" id="{4B610FB8-595C-C9B3-87DC-2468C8C8C161}"/>
              </a:ext>
            </a:extLst>
          </p:cNvPr>
          <p:cNvSpPr txBox="1"/>
          <p:nvPr/>
        </p:nvSpPr>
        <p:spPr>
          <a:xfrm rot="897">
            <a:off x="7548337" y="4702920"/>
            <a:ext cx="1387137" cy="360900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62000" tIns="72000" rIns="91425" bIns="720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100"/>
              <a:buFont typeface="Lato"/>
              <a:buNone/>
            </a:pPr>
            <a:r>
              <a:rPr lang="pt-BR" sz="1400" b="1" i="0" u="none" strike="noStrike" cap="none" dirty="0">
                <a:solidFill>
                  <a:srgbClr val="666666"/>
                </a:solidFill>
                <a:latin typeface="Arial"/>
                <a:ea typeface="Arial"/>
                <a:cs typeface="Arial"/>
                <a:sym typeface="Arial"/>
              </a:rPr>
              <a:t>CONTINUA...</a:t>
            </a:r>
            <a:endParaRPr sz="1200" b="1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" name="Espaço Reservado para Texto 7">
            <a:extLst>
              <a:ext uri="{FF2B5EF4-FFF2-40B4-BE49-F238E27FC236}">
                <a16:creationId xmlns:a16="http://schemas.microsoft.com/office/drawing/2014/main" id="{164E111D-2C25-D58A-A702-F19227B1FD4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6450" y="673625"/>
            <a:ext cx="8258700" cy="867105"/>
          </a:xfrm>
        </p:spPr>
        <p:txBody>
          <a:bodyPr/>
          <a:lstStyle/>
          <a:p>
            <a:pPr marL="0" indent="0"/>
            <a:r>
              <a:rPr lang="pt-PT" sz="2000" b="1" dirty="0">
                <a:solidFill>
                  <a:srgbClr val="231F20"/>
                </a:solidFill>
                <a:effectLst/>
                <a:latin typeface="+mn-lt"/>
                <a:ea typeface="Calibri"/>
              </a:rPr>
              <a:t>VAMOS</a:t>
            </a:r>
            <a:r>
              <a:rPr lang="pt-PT" sz="2000" b="1" spc="-80" dirty="0">
                <a:solidFill>
                  <a:srgbClr val="231F20"/>
                </a:solidFill>
                <a:effectLst/>
                <a:latin typeface="+mn-lt"/>
                <a:ea typeface="Calibri"/>
              </a:rPr>
              <a:t> </a:t>
            </a:r>
            <a:r>
              <a:rPr lang="pt-PT" sz="2000" b="1" dirty="0">
                <a:solidFill>
                  <a:srgbClr val="231F20"/>
                </a:solidFill>
                <a:effectLst/>
                <a:latin typeface="+mn-lt"/>
                <a:ea typeface="Calibri"/>
              </a:rPr>
              <a:t>LER</a:t>
            </a:r>
            <a:r>
              <a:rPr lang="pt-PT" sz="2000" b="1" spc="-75" dirty="0">
                <a:solidFill>
                  <a:srgbClr val="231F20"/>
                </a:solidFill>
                <a:effectLst/>
                <a:latin typeface="+mn-lt"/>
                <a:ea typeface="Calibri"/>
              </a:rPr>
              <a:t> </a:t>
            </a:r>
            <a:r>
              <a:rPr lang="pt-PT" sz="2000" b="1" dirty="0">
                <a:solidFill>
                  <a:srgbClr val="231F20"/>
                </a:solidFill>
                <a:effectLst/>
                <a:latin typeface="+mn-lt"/>
                <a:ea typeface="Calibri"/>
              </a:rPr>
              <a:t>O</a:t>
            </a:r>
            <a:r>
              <a:rPr lang="pt-PT" sz="2000" b="1" spc="-70" dirty="0">
                <a:solidFill>
                  <a:srgbClr val="231F20"/>
                </a:solidFill>
                <a:effectLst/>
                <a:latin typeface="+mn-lt"/>
                <a:ea typeface="Calibri"/>
              </a:rPr>
              <a:t> </a:t>
            </a:r>
            <a:r>
              <a:rPr lang="pt-PT" sz="2000" b="1" dirty="0">
                <a:solidFill>
                  <a:srgbClr val="231F20"/>
                </a:solidFill>
                <a:effectLst/>
                <a:latin typeface="+mn-lt"/>
                <a:ea typeface="Calibri"/>
              </a:rPr>
              <a:t>TRAVA-LÍNGUA</a:t>
            </a:r>
            <a:r>
              <a:rPr lang="pt-PT" sz="2000" b="1" spc="-70" dirty="0">
                <a:solidFill>
                  <a:srgbClr val="231F20"/>
                </a:solidFill>
                <a:latin typeface="+mn-lt"/>
                <a:ea typeface="Calibri"/>
              </a:rPr>
              <a:t>.</a:t>
            </a:r>
            <a:br>
              <a:rPr lang="pt-PT" sz="2000" b="0" spc="-70" dirty="0">
                <a:latin typeface="+mn-lt"/>
                <a:ea typeface="Calibri" panose="020F0502020204030204" pitchFamily="34" charset="0"/>
              </a:rPr>
            </a:br>
            <a:r>
              <a:rPr lang="pt-PT" sz="2000" b="0" dirty="0">
                <a:solidFill>
                  <a:srgbClr val="231F20"/>
                </a:solidFill>
                <a:effectLst/>
                <a:latin typeface="+mn-lt"/>
                <a:ea typeface="Calibri"/>
              </a:rPr>
              <a:t>CONTE</a:t>
            </a:r>
            <a:r>
              <a:rPr lang="pt-PT" sz="2000" b="0" spc="-70" dirty="0">
                <a:solidFill>
                  <a:srgbClr val="231F20"/>
                </a:solidFill>
                <a:effectLst/>
                <a:latin typeface="+mn-lt"/>
                <a:ea typeface="Calibri"/>
              </a:rPr>
              <a:t> </a:t>
            </a:r>
            <a:r>
              <a:rPr lang="pt-PT" sz="2000" b="0" dirty="0">
                <a:solidFill>
                  <a:srgbClr val="231F20"/>
                </a:solidFill>
                <a:effectLst/>
                <a:latin typeface="+mn-lt"/>
                <a:ea typeface="Calibri"/>
              </a:rPr>
              <a:t>QUANTAS</a:t>
            </a:r>
            <a:r>
              <a:rPr lang="pt-PT" sz="2000" b="0" spc="-75" dirty="0">
                <a:solidFill>
                  <a:srgbClr val="231F20"/>
                </a:solidFill>
                <a:effectLst/>
                <a:latin typeface="+mn-lt"/>
                <a:ea typeface="Calibri"/>
              </a:rPr>
              <a:t> </a:t>
            </a:r>
            <a:r>
              <a:rPr lang="pt-PT" sz="2000" b="0" dirty="0">
                <a:solidFill>
                  <a:srgbClr val="231F20"/>
                </a:solidFill>
                <a:effectLst/>
                <a:latin typeface="+mn-lt"/>
                <a:ea typeface="Calibri"/>
              </a:rPr>
              <a:t>VEZES</a:t>
            </a:r>
            <a:r>
              <a:rPr lang="pt-PT" sz="2000" b="0" spc="-75" dirty="0">
                <a:solidFill>
                  <a:srgbClr val="231F20"/>
                </a:solidFill>
                <a:effectLst/>
                <a:latin typeface="+mn-lt"/>
                <a:ea typeface="Calibri"/>
              </a:rPr>
              <a:t> </a:t>
            </a:r>
            <a:r>
              <a:rPr lang="pt-PT" sz="2000" b="0" dirty="0">
                <a:solidFill>
                  <a:srgbClr val="231F20"/>
                </a:solidFill>
                <a:effectLst/>
                <a:latin typeface="+mn-lt"/>
                <a:ea typeface="Calibri"/>
              </a:rPr>
              <a:t>APARECE</a:t>
            </a:r>
            <a:r>
              <a:rPr lang="pt-PT" sz="2000" b="0" spc="-70" dirty="0">
                <a:solidFill>
                  <a:srgbClr val="231F20"/>
                </a:solidFill>
                <a:effectLst/>
                <a:latin typeface="+mn-lt"/>
                <a:ea typeface="Calibri"/>
              </a:rPr>
              <a:t> </a:t>
            </a:r>
            <a:r>
              <a:rPr lang="pt-PT" sz="2000" b="0" dirty="0">
                <a:solidFill>
                  <a:srgbClr val="231F20"/>
                </a:solidFill>
                <a:effectLst/>
                <a:latin typeface="+mn-lt"/>
                <a:ea typeface="Calibri"/>
              </a:rPr>
              <a:t>A</a:t>
            </a:r>
            <a:r>
              <a:rPr lang="pt-PT" sz="2000" b="0" spc="-70" dirty="0">
                <a:solidFill>
                  <a:srgbClr val="231F20"/>
                </a:solidFill>
                <a:effectLst/>
                <a:latin typeface="+mn-lt"/>
                <a:ea typeface="Calibri"/>
              </a:rPr>
              <a:t> </a:t>
            </a:r>
            <a:r>
              <a:rPr lang="pt-PT" sz="2000" b="0" dirty="0">
                <a:solidFill>
                  <a:srgbClr val="231F20"/>
                </a:solidFill>
                <a:effectLst/>
                <a:latin typeface="+mn-lt"/>
                <a:ea typeface="Calibri"/>
              </a:rPr>
              <a:t>PALAVRA</a:t>
            </a:r>
            <a:r>
              <a:rPr lang="pt-PT" sz="2000" b="0" spc="-70" dirty="0">
                <a:solidFill>
                  <a:srgbClr val="231F20"/>
                </a:solidFill>
                <a:effectLst/>
                <a:latin typeface="+mn-lt"/>
                <a:ea typeface="Calibri"/>
              </a:rPr>
              <a:t> “</a:t>
            </a:r>
            <a:r>
              <a:rPr lang="pt-PT" sz="2000" b="0" spc="-10" dirty="0">
                <a:solidFill>
                  <a:srgbClr val="231F20"/>
                </a:solidFill>
                <a:effectLst/>
                <a:latin typeface="+mn-lt"/>
                <a:ea typeface="Calibri"/>
              </a:rPr>
              <a:t>SAPO”:</a:t>
            </a:r>
            <a:br>
              <a:rPr lang="pt-BR" sz="2000" b="0" dirty="0">
                <a:effectLst/>
                <a:latin typeface="+mn-lt"/>
                <a:ea typeface="Calibri" panose="020F0502020204030204" pitchFamily="34" charset="0"/>
              </a:rPr>
            </a:br>
            <a:endParaRPr lang="pt-BR" dirty="0"/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FD18D4DE-6734-1EA3-03EB-08115B263FF5}"/>
              </a:ext>
            </a:extLst>
          </p:cNvPr>
          <p:cNvSpPr txBox="1"/>
          <p:nvPr/>
        </p:nvSpPr>
        <p:spPr>
          <a:xfrm>
            <a:off x="7548290" y="3252186"/>
            <a:ext cx="1398814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000" dirty="0"/>
              <a:t>DOMÍNIO PÚBLICO</a:t>
            </a:r>
          </a:p>
        </p:txBody>
      </p:sp>
      <p:sp>
        <p:nvSpPr>
          <p:cNvPr id="11" name="Título 10">
            <a:extLst>
              <a:ext uri="{FF2B5EF4-FFF2-40B4-BE49-F238E27FC236}">
                <a16:creationId xmlns:a16="http://schemas.microsoft.com/office/drawing/2014/main" id="{7C1CC050-3A63-168D-51F9-A9F05C8E3B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30611" y="102427"/>
            <a:ext cx="2373836" cy="584745"/>
          </a:xfrm>
        </p:spPr>
        <p:txBody>
          <a:bodyPr/>
          <a:lstStyle/>
          <a:p>
            <a:r>
              <a:rPr lang="pt-BR" sz="2600" dirty="0"/>
              <a:t>CORREÇÃO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090B4D5A-78E6-6B8B-A98F-69A31DD86A7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70423" y="291375"/>
            <a:ext cx="424543" cy="478972"/>
          </a:xfrm>
          <a:prstGeom prst="rect">
            <a:avLst/>
          </a:prstGeo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085E0171-774C-0235-A2E7-CCCE08CC7927}"/>
              </a:ext>
            </a:extLst>
          </p:cNvPr>
          <p:cNvSpPr txBox="1"/>
          <p:nvPr/>
        </p:nvSpPr>
        <p:spPr>
          <a:xfrm>
            <a:off x="456450" y="4149007"/>
            <a:ext cx="708211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/>
              <a:t>A PALAVRA SAPO APARECE 3 VEZES NO TEXTO.</a:t>
            </a:r>
          </a:p>
        </p:txBody>
      </p:sp>
    </p:spTree>
    <p:extLst>
      <p:ext uri="{BB962C8B-B14F-4D97-AF65-F5344CB8AC3E}">
        <p14:creationId xmlns:p14="http://schemas.microsoft.com/office/powerpoint/2010/main" val="7159592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ângulo 5">
            <a:extLst>
              <a:ext uri="{FF2B5EF4-FFF2-40B4-BE49-F238E27FC236}">
                <a16:creationId xmlns:a16="http://schemas.microsoft.com/office/drawing/2014/main" id="{BC5F77E5-4778-0A4E-EB86-880A60389E68}"/>
              </a:ext>
            </a:extLst>
          </p:cNvPr>
          <p:cNvSpPr/>
          <p:nvPr/>
        </p:nvSpPr>
        <p:spPr>
          <a:xfrm>
            <a:off x="817517" y="4185372"/>
            <a:ext cx="519609" cy="473013"/>
          </a:xfrm>
          <a:prstGeom prst="rect">
            <a:avLst/>
          </a:prstGeom>
          <a:solidFill>
            <a:schemeClr val="bg1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307E104F-ABEB-73AE-BB63-E54550CAB06B}"/>
              </a:ext>
            </a:extLst>
          </p:cNvPr>
          <p:cNvSpPr/>
          <p:nvPr/>
        </p:nvSpPr>
        <p:spPr>
          <a:xfrm>
            <a:off x="1508931" y="4185372"/>
            <a:ext cx="519609" cy="473013"/>
          </a:xfrm>
          <a:prstGeom prst="rect">
            <a:avLst/>
          </a:prstGeom>
          <a:solidFill>
            <a:schemeClr val="bg1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000" b="1" dirty="0">
              <a:solidFill>
                <a:schemeClr val="tx1"/>
              </a:solidFill>
            </a:endParaRPr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id="{10CA6160-83C5-BB64-35FA-FC0F1E3C9A68}"/>
              </a:ext>
            </a:extLst>
          </p:cNvPr>
          <p:cNvSpPr/>
          <p:nvPr/>
        </p:nvSpPr>
        <p:spPr>
          <a:xfrm>
            <a:off x="3979598" y="4185372"/>
            <a:ext cx="519609" cy="473013"/>
          </a:xfrm>
          <a:prstGeom prst="rect">
            <a:avLst/>
          </a:prstGeom>
          <a:solidFill>
            <a:schemeClr val="bg1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000" b="1" dirty="0">
              <a:solidFill>
                <a:schemeClr val="tx1"/>
              </a:solidFill>
            </a:endParaRPr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EC966634-F61F-6893-6B83-4017FF344BD2}"/>
              </a:ext>
            </a:extLst>
          </p:cNvPr>
          <p:cNvSpPr/>
          <p:nvPr/>
        </p:nvSpPr>
        <p:spPr>
          <a:xfrm>
            <a:off x="5389479" y="4185372"/>
            <a:ext cx="519609" cy="473013"/>
          </a:xfrm>
          <a:prstGeom prst="rect">
            <a:avLst/>
          </a:prstGeom>
          <a:solidFill>
            <a:schemeClr val="bg1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000" b="1" dirty="0">
              <a:solidFill>
                <a:schemeClr val="tx1"/>
              </a:solidFill>
            </a:endParaRPr>
          </a:p>
        </p:txBody>
      </p:sp>
      <p:sp>
        <p:nvSpPr>
          <p:cNvPr id="11" name="Retângulo 10">
            <a:extLst>
              <a:ext uri="{FF2B5EF4-FFF2-40B4-BE49-F238E27FC236}">
                <a16:creationId xmlns:a16="http://schemas.microsoft.com/office/drawing/2014/main" id="{FB4D3B9F-E139-CB14-40FE-57785850DBE3}"/>
              </a:ext>
            </a:extLst>
          </p:cNvPr>
          <p:cNvSpPr/>
          <p:nvPr/>
        </p:nvSpPr>
        <p:spPr>
          <a:xfrm>
            <a:off x="6110253" y="4185372"/>
            <a:ext cx="519609" cy="473013"/>
          </a:xfrm>
          <a:prstGeom prst="rect">
            <a:avLst/>
          </a:prstGeom>
          <a:solidFill>
            <a:schemeClr val="bg1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000" b="1" dirty="0">
              <a:solidFill>
                <a:schemeClr val="tx1"/>
              </a:solidFill>
            </a:endParaRPr>
          </a:p>
        </p:txBody>
      </p:sp>
      <p:sp>
        <p:nvSpPr>
          <p:cNvPr id="12" name="Retângulo 11">
            <a:extLst>
              <a:ext uri="{FF2B5EF4-FFF2-40B4-BE49-F238E27FC236}">
                <a16:creationId xmlns:a16="http://schemas.microsoft.com/office/drawing/2014/main" id="{CEC01E07-CAAA-2080-1B16-BA22F64F0D8D}"/>
              </a:ext>
            </a:extLst>
          </p:cNvPr>
          <p:cNvSpPr/>
          <p:nvPr/>
        </p:nvSpPr>
        <p:spPr>
          <a:xfrm>
            <a:off x="4719730" y="4185372"/>
            <a:ext cx="519609" cy="473013"/>
          </a:xfrm>
          <a:prstGeom prst="rect">
            <a:avLst/>
          </a:prstGeom>
          <a:solidFill>
            <a:schemeClr val="bg1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000" b="1" dirty="0">
              <a:solidFill>
                <a:schemeClr val="tx1"/>
              </a:solidFill>
            </a:endParaRPr>
          </a:p>
        </p:txBody>
      </p:sp>
      <p:sp>
        <p:nvSpPr>
          <p:cNvPr id="13" name="Retângulo 12">
            <a:extLst>
              <a:ext uri="{FF2B5EF4-FFF2-40B4-BE49-F238E27FC236}">
                <a16:creationId xmlns:a16="http://schemas.microsoft.com/office/drawing/2014/main" id="{F386AF23-5049-0AC4-F5D3-5C38E2B5CF9F}"/>
              </a:ext>
            </a:extLst>
          </p:cNvPr>
          <p:cNvSpPr/>
          <p:nvPr/>
        </p:nvSpPr>
        <p:spPr>
          <a:xfrm>
            <a:off x="2262644" y="4185372"/>
            <a:ext cx="519609" cy="473013"/>
          </a:xfrm>
          <a:prstGeom prst="rect">
            <a:avLst/>
          </a:prstGeom>
          <a:solidFill>
            <a:schemeClr val="bg1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000" b="1" dirty="0">
              <a:solidFill>
                <a:schemeClr val="tx1"/>
              </a:solidFill>
            </a:endParaRPr>
          </a:p>
        </p:txBody>
      </p:sp>
      <p:sp>
        <p:nvSpPr>
          <p:cNvPr id="14" name="Retângulo 13">
            <a:extLst>
              <a:ext uri="{FF2B5EF4-FFF2-40B4-BE49-F238E27FC236}">
                <a16:creationId xmlns:a16="http://schemas.microsoft.com/office/drawing/2014/main" id="{E3F4BAAF-9472-0DBC-5F03-53FEDACA40CA}"/>
              </a:ext>
            </a:extLst>
          </p:cNvPr>
          <p:cNvSpPr/>
          <p:nvPr/>
        </p:nvSpPr>
        <p:spPr>
          <a:xfrm>
            <a:off x="3145035" y="4185372"/>
            <a:ext cx="519609" cy="473013"/>
          </a:xfrm>
          <a:prstGeom prst="rect">
            <a:avLst/>
          </a:prstGeom>
          <a:solidFill>
            <a:schemeClr val="bg1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000" b="1" dirty="0">
              <a:solidFill>
                <a:schemeClr val="tx1"/>
              </a:solidFill>
            </a:endParaRPr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0E257143-2E2B-D5BF-9FFC-01BD252759DE}"/>
              </a:ext>
            </a:extLst>
          </p:cNvPr>
          <p:cNvSpPr txBox="1"/>
          <p:nvPr/>
        </p:nvSpPr>
        <p:spPr>
          <a:xfrm>
            <a:off x="7924800" y="619760"/>
            <a:ext cx="422388" cy="3962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BR" dirty="0"/>
          </a:p>
        </p:txBody>
      </p:sp>
      <p:pic>
        <p:nvPicPr>
          <p:cNvPr id="20" name="Imagem 19">
            <a:extLst>
              <a:ext uri="{FF2B5EF4-FFF2-40B4-BE49-F238E27FC236}">
                <a16:creationId xmlns:a16="http://schemas.microsoft.com/office/drawing/2014/main" id="{79220E44-95D0-1A80-4709-CE48A8452054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79916" y="2745165"/>
            <a:ext cx="5991225" cy="1362075"/>
          </a:xfrm>
          <a:prstGeom prst="rect">
            <a:avLst/>
          </a:prstGeom>
        </p:spPr>
      </p:pic>
      <p:sp>
        <p:nvSpPr>
          <p:cNvPr id="2" name="Google Shape;150;p10">
            <a:extLst>
              <a:ext uri="{FF2B5EF4-FFF2-40B4-BE49-F238E27FC236}">
                <a16:creationId xmlns:a16="http://schemas.microsoft.com/office/drawing/2014/main" id="{D99BF044-A849-D822-3839-EC4D4E5B84DE}"/>
              </a:ext>
            </a:extLst>
          </p:cNvPr>
          <p:cNvSpPr txBox="1"/>
          <p:nvPr/>
        </p:nvSpPr>
        <p:spPr>
          <a:xfrm rot="897">
            <a:off x="7592963" y="4760739"/>
            <a:ext cx="1387137" cy="360900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62000" tIns="72000" rIns="91425" bIns="720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100"/>
              <a:buFont typeface="Lato"/>
              <a:buNone/>
            </a:pPr>
            <a:r>
              <a:rPr lang="pt-BR" sz="1400" b="1" i="0" u="none" strike="noStrike" cap="none" dirty="0">
                <a:solidFill>
                  <a:srgbClr val="666666"/>
                </a:solidFill>
                <a:latin typeface="Arial"/>
                <a:ea typeface="Arial"/>
                <a:cs typeface="Arial"/>
                <a:sym typeface="Arial"/>
              </a:rPr>
              <a:t>CONTINUA...</a:t>
            </a:r>
            <a:endParaRPr sz="1200" b="1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50C18BE7-99E1-0719-F3EF-CC99F837D75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6450" y="673625"/>
            <a:ext cx="8258700" cy="1697864"/>
          </a:xfrm>
        </p:spPr>
        <p:txBody>
          <a:bodyPr/>
          <a:lstStyle/>
          <a:p>
            <a:pPr indent="-457200">
              <a:buFont typeface="+mj-lt"/>
              <a:buAutoNum type="arabicPeriod"/>
            </a:pPr>
            <a:r>
              <a:rPr lang="pt-PT" sz="2000" b="0" spc="0" dirty="0">
                <a:solidFill>
                  <a:srgbClr val="231F20"/>
                </a:solidFill>
                <a:effectLst/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VOCÊ CONSEGUE FALAR O TRAVA-LÍNGUA BEM RÁPIDO? </a:t>
            </a:r>
            <a:br>
              <a:rPr lang="pt-PT" sz="2000" b="0" dirty="0"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</a:br>
            <a:br>
              <a:rPr lang="pt-PT" sz="2000" b="0" dirty="0"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</a:br>
            <a:r>
              <a:rPr lang="pt-PT" sz="2000" b="0" spc="0" dirty="0">
                <a:solidFill>
                  <a:srgbClr val="231F20"/>
                </a:solidFill>
                <a:effectLst/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A PROFESSORA DO 2</a:t>
            </a:r>
            <a:r>
              <a:rPr lang="pt-PT" sz="2000" b="0" u="sng" spc="0" baseline="30000" dirty="0">
                <a:solidFill>
                  <a:srgbClr val="231F20"/>
                </a:solidFill>
                <a:effectLst/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º</a:t>
            </a:r>
            <a:r>
              <a:rPr lang="pt-PT" sz="2000" b="0" spc="0" dirty="0">
                <a:solidFill>
                  <a:srgbClr val="231F20"/>
                </a:solidFill>
                <a:effectLst/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 ANO </a:t>
            </a:r>
            <a:r>
              <a:rPr lang="pt-PT" sz="2000" b="0" spc="-10" dirty="0">
                <a:solidFill>
                  <a:srgbClr val="231F20"/>
                </a:solidFill>
                <a:effectLst/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ORGANIZOU</a:t>
            </a:r>
            <a:r>
              <a:rPr lang="pt-PT" sz="2000" b="0" spc="-45" dirty="0">
                <a:solidFill>
                  <a:srgbClr val="231F20"/>
                </a:solidFill>
                <a:effectLst/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 </a:t>
            </a:r>
            <a:r>
              <a:rPr lang="pt-PT" sz="2000" b="0" spc="-10" dirty="0">
                <a:solidFill>
                  <a:srgbClr val="231F20"/>
                </a:solidFill>
                <a:effectLst/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OS</a:t>
            </a:r>
            <a:r>
              <a:rPr lang="pt-PT" sz="2000" b="0" spc="-45" dirty="0">
                <a:solidFill>
                  <a:srgbClr val="231F20"/>
                </a:solidFill>
                <a:effectLst/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 </a:t>
            </a:r>
            <a:r>
              <a:rPr lang="pt-PT" spc="-10" dirty="0">
                <a:solidFill>
                  <a:srgbClr val="231F20"/>
                </a:solidFill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ESTUDANTES</a:t>
            </a:r>
            <a:r>
              <a:rPr lang="pt-PT" sz="2000" b="0" spc="-50" dirty="0">
                <a:solidFill>
                  <a:srgbClr val="231F20"/>
                </a:solidFill>
                <a:effectLst/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 </a:t>
            </a:r>
            <a:r>
              <a:rPr lang="pt-PT" sz="2000" b="0" spc="-10" dirty="0">
                <a:solidFill>
                  <a:srgbClr val="231F20"/>
                </a:solidFill>
                <a:effectLst/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PARA</a:t>
            </a:r>
            <a:r>
              <a:rPr lang="pt-PT" sz="2000" b="0" spc="-50" dirty="0">
                <a:solidFill>
                  <a:srgbClr val="231F20"/>
                </a:solidFill>
                <a:effectLst/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 </a:t>
            </a:r>
            <a:r>
              <a:rPr lang="pt-PT" sz="2000" b="0" spc="-10" dirty="0">
                <a:solidFill>
                  <a:srgbClr val="231F20"/>
                </a:solidFill>
                <a:effectLst/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UM</a:t>
            </a:r>
            <a:r>
              <a:rPr lang="pt-PT" sz="2000" b="0" spc="-50" dirty="0">
                <a:solidFill>
                  <a:srgbClr val="231F20"/>
                </a:solidFill>
                <a:effectLst/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 </a:t>
            </a:r>
            <a:r>
              <a:rPr lang="pt-PT" sz="2000" b="0" spc="-10" dirty="0">
                <a:solidFill>
                  <a:srgbClr val="231F20"/>
                </a:solidFill>
                <a:effectLst/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DESAFIO:</a:t>
            </a:r>
            <a:r>
              <a:rPr lang="pt-PT" sz="2000" b="0" spc="-45" dirty="0">
                <a:solidFill>
                  <a:srgbClr val="231F20"/>
                </a:solidFill>
                <a:effectLst/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 </a:t>
            </a:r>
            <a:r>
              <a:rPr lang="pt-PT" sz="2000" b="0" spc="-10" dirty="0">
                <a:solidFill>
                  <a:srgbClr val="231F20"/>
                </a:solidFill>
                <a:effectLst/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RECITAR</a:t>
            </a:r>
            <a:r>
              <a:rPr lang="pt-PT" sz="2000" b="0" spc="-45" dirty="0">
                <a:solidFill>
                  <a:srgbClr val="231F20"/>
                </a:solidFill>
                <a:effectLst/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 </a:t>
            </a:r>
            <a:r>
              <a:rPr lang="pt-PT" sz="2000" b="0" spc="-10" dirty="0">
                <a:solidFill>
                  <a:srgbClr val="231F20"/>
                </a:solidFill>
                <a:effectLst/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O</a:t>
            </a:r>
            <a:r>
              <a:rPr lang="pt-PT" sz="2000" b="0" spc="-45" dirty="0">
                <a:solidFill>
                  <a:srgbClr val="231F20"/>
                </a:solidFill>
                <a:effectLst/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 </a:t>
            </a:r>
            <a:r>
              <a:rPr lang="pt-PT" sz="2000" b="0" spc="-10" dirty="0">
                <a:solidFill>
                  <a:srgbClr val="231F20"/>
                </a:solidFill>
                <a:effectLst/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TRAVA-LÍNGUA</a:t>
            </a:r>
            <a:r>
              <a:rPr lang="pt-PT" sz="2000" b="0" spc="-45" dirty="0">
                <a:solidFill>
                  <a:srgbClr val="231F20"/>
                </a:solidFill>
                <a:effectLst/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 </a:t>
            </a:r>
            <a:r>
              <a:rPr lang="pt-PT" sz="2000" b="0" spc="-10" dirty="0">
                <a:solidFill>
                  <a:srgbClr val="231F20"/>
                </a:solidFill>
                <a:effectLst/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DO</a:t>
            </a:r>
            <a:r>
              <a:rPr lang="pt-PT" sz="2000" b="0" spc="-45" dirty="0">
                <a:solidFill>
                  <a:srgbClr val="231F20"/>
                </a:solidFill>
                <a:effectLst/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 </a:t>
            </a:r>
            <a:r>
              <a:rPr lang="pt-PT" sz="2000" b="0" spc="-10" dirty="0">
                <a:solidFill>
                  <a:srgbClr val="231F20"/>
                </a:solidFill>
                <a:effectLst/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SAPO.</a:t>
            </a:r>
            <a:r>
              <a:rPr lang="pt-PT" sz="2000" b="0" spc="-45" dirty="0">
                <a:solidFill>
                  <a:srgbClr val="231F20"/>
                </a:solidFill>
                <a:effectLst/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 </a:t>
            </a:r>
            <a:br>
              <a:rPr lang="pt-PT" sz="2000" b="0" spc="-45" dirty="0">
                <a:effectLst/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</a:br>
            <a:r>
              <a:rPr lang="pt-PT" sz="2000" b="0" spc="-10" dirty="0">
                <a:solidFill>
                  <a:srgbClr val="231F20"/>
                </a:solidFill>
                <a:effectLst/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ENUMERE </a:t>
            </a:r>
            <a:r>
              <a:rPr lang="pt-PT" sz="2000" b="0" spc="0" dirty="0">
                <a:solidFill>
                  <a:srgbClr val="231F20"/>
                </a:solidFill>
                <a:effectLst/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AS CRIANÇAS E RESPONDA.</a:t>
            </a:r>
            <a:endParaRPr lang="pt-BR" dirty="0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1F440937-C4DA-42FD-BA71-997F76942D7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05278" y="305567"/>
            <a:ext cx="651783" cy="485776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7700c5b6-cec6-4932-ab65-4424302d85df">
      <Terms xmlns="http://schemas.microsoft.com/office/infopath/2007/PartnerControls"/>
    </lcf76f155ced4ddcb4097134ff3c332f>
    <TaxCatchAll xmlns="6fbeb102-8e9f-472b-adc1-a7108b369a00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7F21DD28DD41C34BB26B27A198B61028" ma:contentTypeVersion="15" ma:contentTypeDescription="Crie um novo documento." ma:contentTypeScope="" ma:versionID="8be0c53f8159811f2ebfb5b8c4e5c077">
  <xsd:schema xmlns:xsd="http://www.w3.org/2001/XMLSchema" xmlns:xs="http://www.w3.org/2001/XMLSchema" xmlns:p="http://schemas.microsoft.com/office/2006/metadata/properties" xmlns:ns2="7700c5b6-cec6-4932-ab65-4424302d85df" xmlns:ns3="6fbeb102-8e9f-472b-adc1-a7108b369a00" targetNamespace="http://schemas.microsoft.com/office/2006/metadata/properties" ma:root="true" ma:fieldsID="5a24e8a8d305135857aa5cc5cf0c6ecb" ns2:_="" ns3:_="">
    <xsd:import namespace="7700c5b6-cec6-4932-ab65-4424302d85df"/>
    <xsd:import namespace="6fbeb102-8e9f-472b-adc1-a7108b369a0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700c5b6-cec6-4932-ab65-4424302d85d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5" nillable="true" ma:taxonomy="true" ma:internalName="lcf76f155ced4ddcb4097134ff3c332f" ma:taxonomyFieldName="MediaServiceImageTags" ma:displayName="Marcações de imagem" ma:readOnly="false" ma:fieldId="{5cf76f15-5ced-4ddc-b409-7134ff3c332f}" ma:taxonomyMulti="true" ma:sspId="a85b3961-dbc6-48b8-bc39-d3804789286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7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9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0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2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fbeb102-8e9f-472b-adc1-a7108b369a00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Compartilhado com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Detalhes de Compartilhado Com" ma:internalName="SharedWithDetails" ma:readOnly="true">
      <xsd:simpleType>
        <xsd:restriction base="dms:Note">
          <xsd:maxLength value="255"/>
        </xsd:restriction>
      </xsd:simpleType>
    </xsd:element>
    <xsd:element name="TaxCatchAll" ma:index="16" nillable="true" ma:displayName="Taxonomy Catch All Column" ma:hidden="true" ma:list="{86da8504-40be-47e3-b753-f2039a36043c}" ma:internalName="TaxCatchAll" ma:showField="CatchAllData" ma:web="6fbeb102-8e9f-472b-adc1-a7108b369a0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ú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31481235-4AED-4BAE-BF1B-AB8FB79ED127}">
  <ds:schemaRefs>
    <ds:schemaRef ds:uri="http://purl.org/dc/terms/"/>
    <ds:schemaRef ds:uri="http://purl.org/dc/elements/1.1/"/>
    <ds:schemaRef ds:uri="http://purl.org/dc/dcmitype/"/>
    <ds:schemaRef ds:uri="http://www.w3.org/XML/1998/namespace"/>
    <ds:schemaRef ds:uri="http://schemas.microsoft.com/office/infopath/2007/PartnerControls"/>
    <ds:schemaRef ds:uri="http://schemas.microsoft.com/office/2006/documentManagement/types"/>
    <ds:schemaRef ds:uri="http://schemas.openxmlformats.org/package/2006/metadata/core-properties"/>
    <ds:schemaRef ds:uri="9107e5d7-11fb-4fc5-a87e-036300f47142"/>
    <ds:schemaRef ds:uri="daee7dba-315e-4e15-9bf0-9209d8ae9fd2"/>
    <ds:schemaRef ds:uri="http://schemas.microsoft.com/office/2006/metadata/properties"/>
  </ds:schemaRefs>
</ds:datastoreItem>
</file>

<file path=customXml/itemProps2.xml><?xml version="1.0" encoding="utf-8"?>
<ds:datastoreItem xmlns:ds="http://schemas.openxmlformats.org/officeDocument/2006/customXml" ds:itemID="{ED2158DF-AB09-437E-B314-28AEC3FC3ADB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3E69538A-D9DD-45DD-9FED-A9089171FC2A}"/>
</file>

<file path=docProps/app.xml><?xml version="1.0" encoding="utf-8"?>
<Properties xmlns="http://schemas.openxmlformats.org/officeDocument/2006/extended-properties" xmlns:vt="http://schemas.openxmlformats.org/officeDocument/2006/docPropsVTypes">
  <TotalTime>3335</TotalTime>
  <Words>1834</Words>
  <Application>Microsoft Office PowerPoint</Application>
  <PresentationFormat>Apresentação na tela (16:9)</PresentationFormat>
  <Paragraphs>216</Paragraphs>
  <Slides>27</Slides>
  <Notes>27</Notes>
  <HiddenSlides>0</HiddenSlides>
  <MMClips>0</MMClips>
  <ScaleCrop>false</ScaleCrop>
  <HeadingPairs>
    <vt:vector size="6" baseType="variant">
      <vt:variant>
        <vt:lpstr>Fontes usadas</vt:lpstr>
      </vt:variant>
      <vt:variant>
        <vt:i4>8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27</vt:i4>
      </vt:variant>
    </vt:vector>
  </HeadingPairs>
  <TitlesOfParts>
    <vt:vector size="36" baseType="lpstr">
      <vt:lpstr>Arial</vt:lpstr>
      <vt:lpstr>Calibri</vt:lpstr>
      <vt:lpstr>Grandstander</vt:lpstr>
      <vt:lpstr>Grandstander Medium</vt:lpstr>
      <vt:lpstr>Grandstander SemiBold</vt:lpstr>
      <vt:lpstr>Lato</vt:lpstr>
      <vt:lpstr>Segoe UI</vt:lpstr>
      <vt:lpstr>Wingdings</vt:lpstr>
      <vt:lpstr>Simple Light</vt:lpstr>
      <vt:lpstr>Apresentação do PowerPoint</vt:lpstr>
      <vt:lpstr>Apresentação do PowerPoint</vt:lpstr>
      <vt:lpstr>      CONVERSE COM A TURMA</vt:lpstr>
      <vt:lpstr>Apresentação do PowerPoint</vt:lpstr>
      <vt:lpstr>EM GRUPOS,  VAMOS ENCONTRAR NÚMEROS NA REVISTA?</vt:lpstr>
      <vt:lpstr>PARA QUE SERVEM OS NÚMEROS? </vt:lpstr>
      <vt:lpstr>Apresentação do PowerPoint</vt:lpstr>
      <vt:lpstr>CORREÇÃO</vt:lpstr>
      <vt:lpstr>Apresentação do PowerPoint</vt:lpstr>
      <vt:lpstr>CORREÇÃO</vt:lpstr>
      <vt:lpstr>Apresentação do PowerPoint</vt:lpstr>
      <vt:lpstr>CORREÇÃO</vt:lpstr>
      <vt:lpstr>OBSERVE OS NÚMEROS DAS CASAS DOS SAPINHOS ABAIXO E COMPLETE COM OS NÚMEROS QUE ESTÃO FALTANDO. </vt:lpstr>
      <vt:lpstr>CORREÇÃO</vt:lpstr>
      <vt:lpstr>Apresentação do PowerPoint</vt:lpstr>
      <vt:lpstr>Apresentação do PowerPoint</vt:lpstr>
      <vt:lpstr>Apresentação do PowerPoint</vt:lpstr>
      <vt:lpstr>BOLO DE FUBÁ</vt:lpstr>
      <vt:lpstr>Apresentação do PowerPoint</vt:lpstr>
      <vt:lpstr>CORREÇÃO</vt:lpstr>
      <vt:lpstr>Apresentação do PowerPoint</vt:lpstr>
      <vt:lpstr>CORREÇÃO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subject/>
  <dc:creator>Viviane Da Costa Batista Pereira</dc:creator>
  <cp:keywords/>
  <dc:description/>
  <cp:lastModifiedBy>Viviane Da Costa Batista Pereira</cp:lastModifiedBy>
  <cp:revision>97</cp:revision>
  <dcterms:modified xsi:type="dcterms:W3CDTF">2024-11-22T14:38:19Z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0x0101007F21DD28DD41C34BB26B27A198B61028</vt:lpwstr>
  </property>
  <property fmtid="{D5CDD505-2E9C-101B-9397-08002B2CF9AE}" pid="3" name="MediaServiceImageTags">
    <vt:lpwstr/>
  </property>
</Properties>
</file>