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71" r:id="rId2"/>
    <p:sldId id="272" r:id="rId3"/>
    <p:sldId id="273" r:id="rId4"/>
    <p:sldId id="287" r:id="rId5"/>
    <p:sldId id="274" r:id="rId6"/>
    <p:sldId id="275" r:id="rId7"/>
    <p:sldId id="288" r:id="rId8"/>
    <p:sldId id="279" r:id="rId9"/>
    <p:sldId id="281" r:id="rId10"/>
    <p:sldId id="289" r:id="rId11"/>
    <p:sldId id="290" r:id="rId12"/>
    <p:sldId id="282" r:id="rId13"/>
    <p:sldId id="283" r:id="rId14"/>
    <p:sldId id="284" r:id="rId15"/>
    <p:sldId id="286" r:id="rId16"/>
  </p:sldIdLst>
  <p:sldSz cx="9144000" cy="5143500" type="screen16x9"/>
  <p:notesSz cx="6858000" cy="9144000"/>
  <p:embeddedFontLst>
    <p:embeddedFont>
      <p:font typeface="Grandstander" pitchFamily="2" charset="0"/>
      <p:regular r:id="rId18"/>
      <p:bold r:id="rId19"/>
      <p:italic r:id="rId20"/>
      <p:boldItalic r:id="rId21"/>
    </p:embeddedFont>
    <p:embeddedFont>
      <p:font typeface="Grandstander Medium" pitchFamily="2" charset="0"/>
      <p:regular r:id="rId22"/>
      <p:bold r:id="rId23"/>
      <p:italic r:id="rId24"/>
      <p:boldItalic r:id="rId25"/>
    </p:embeddedFont>
    <p:embeddedFont>
      <p:font typeface="Grandstander SemiBold" pitchFamily="2" charset="0"/>
      <p:regular r:id="rId26"/>
      <p:bold r:id="rId27"/>
      <p:italic r:id="rId28"/>
      <p:boldItalic r:id="rId29"/>
    </p:embeddedFont>
    <p:embeddedFont>
      <p:font typeface="Lato" panose="020F0502020204030203" pitchFamily="34" charset="0"/>
      <p:regular r:id="rId30"/>
      <p:bold r:id="rId31"/>
      <p:italic r:id="rId32"/>
      <p:boldItalic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37" userDrawn="1">
          <p15:clr>
            <a:srgbClr val="A4A3A4"/>
          </p15:clr>
        </p15:guide>
        <p15:guide id="2" pos="291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3" roundtripDataSignature="AMtx7mjo4aSWb+nsTjTSuXuFgPL8hMZ08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F91949B-5C61-DE5A-B016-EEF493E9302F}" name="Cíntia Leitão" initials="CL" userId="Cíntia Leitão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ISE ONCKEN" initials="DO" lastIdx="2" clrIdx="0">
    <p:extLst>
      <p:ext uri="{19B8F6BF-5375-455C-9EA6-DF929625EA0E}">
        <p15:presenceInfo xmlns:p15="http://schemas.microsoft.com/office/powerpoint/2012/main" userId="6cace8f68071a6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61" autoAdjust="0"/>
  </p:normalViewPr>
  <p:slideViewPr>
    <p:cSldViewPr snapToGrid="0">
      <p:cViewPr varScale="1">
        <p:scale>
          <a:sx n="87" d="100"/>
          <a:sy n="87" d="100"/>
        </p:scale>
        <p:origin x="906" y="72"/>
      </p:cViewPr>
      <p:guideLst>
        <p:guide orient="horz" pos="1637"/>
        <p:guide pos="291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242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49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customschemas.google.com/relationships/presentationmetadata" Target="meta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4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ikyZK8tKrA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tras.mus.br/heitor-villa-lobos/507893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youtube.com/watch?v=FikyZK8tKrA" TargetMode="External"/><Relationship Id="rId4" Type="http://schemas.openxmlformats.org/officeDocument/2006/relationships/hyperlink" Target="https://br.freepik.com/vetores-premium/trem-ferroviaria-paisagem-florestal-com-por-do-sol-ilustracao-plana-do-vetor_1308663.htm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train-railway-forest-landscape-with-sunset-ilustra%C3%A7%C3%A3o-royalty-free/494673116?adppopup=true" TargetMode="External"/><Relationship Id="rId3" Type="http://schemas.openxmlformats.org/officeDocument/2006/relationships/hyperlink" Target="https://www.gettyimages.com.br/detail/ilustra%C3%A7%C3%A3o/children-music-ilustra%C3%A7%C3%A3o-royalty-free/956256350" TargetMode="External"/><Relationship Id="rId7" Type="http://schemas.openxmlformats.org/officeDocument/2006/relationships/hyperlink" Target="https://www.gettyimages.com.br/detail/ilustra%C3%A7%C3%A3o/little-girl-use-headphones-ilustra%C3%A7%C3%A3o-royalty-free/1148989633?phrase=musica&amp;adppopup=true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boy-playing-guitar-ilustra%C3%A7%C3%A3o-royalty-free/1097667192" TargetMode="External"/><Relationship Id="rId5" Type="http://schemas.openxmlformats.org/officeDocument/2006/relationships/hyperlink" Target="https://www.gettyimages.com.br/detail/ilustra%C3%A7%C3%A3o/children-singing-ilustra%C3%A7%C3%A3o-royalty-free/950300456?phrase=musica+e+crian%C3%A7a&amp;adppopup=true" TargetMode="External"/><Relationship Id="rId4" Type="http://schemas.openxmlformats.org/officeDocument/2006/relationships/hyperlink" Target="https://br.freepik.com/fotos-gratis/retrato-de-crianca-ouvindo-musica_26202763.htm#query=m%C3%BAsica&amp;position=10&amp;from_view=search&amp;track=sph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hildren-music-ilustra%C3%A7%C3%A3o-royalty-free/956256350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br.freepik.com/fotos-gratis/retrato-de-crianca-ouvindo-musica_26202763.htm#query=m%C3%BAsica&amp;position=10&amp;from_view=search&amp;track=sph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hildren-singing-ilustra%C3%A7%C3%A3o-royalty-free/950300456?phrase=musica+e+crian%C3%A7a&amp;adppopup=tru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boy-playing-guitar-ilustra%C3%A7%C3%A3o-royalty-free/1097667192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little-girl-use-headphones-ilustra%C3%A7%C3%A3o-royalty-free/1148989633?phrase=musica&amp;adppopup=true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IG4h7lvj4Y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Caro professor, esta é a primeira aula de um bimestre dedicado à música como linguagem artística. Destacamos a importância de você, professor, apropriar-se dos conteúdos, conceitos e procedimentos apresentados neste material, com a finalidade de ensinar seus alunos com segurança, tornando a realização de atividades musicais um momento único e lúdico, oportunizando aos estudantes vivências significativas e agradáveis. </a:t>
            </a:r>
            <a:endParaRPr lang="pt-BR" b="0" dirty="0">
              <a:effectLst/>
            </a:endParaRPr>
          </a:p>
          <a:p>
            <a:pPr marL="15875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Além disso, a aprendizagem de música na escola envolve ouvir, apreciar, improvisar e experimentar, num processo contínuo que dependerá também da sua dedicação.</a:t>
            </a:r>
            <a:endParaRPr lang="pt-BR" b="0" dirty="0">
              <a:effectLst/>
            </a:endParaRPr>
          </a:p>
          <a:p>
            <a:pPr marL="15875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Refletir sobre o que é realizado durante as atividades, ajudará você a conhecer o estudante musicalmente. </a:t>
            </a:r>
            <a:endParaRPr lang="pt-BR" b="0" dirty="0">
              <a:effectLst/>
            </a:endParaRPr>
          </a:p>
          <a:p>
            <a:pPr marL="158750" indent="0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b="0" dirty="0">
                <a:effectLst/>
              </a:rPr>
            </a:b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Bom trabalho!</a:t>
            </a:r>
            <a:endParaRPr lang="pt-BR" b="0" dirty="0">
              <a:effectLst/>
            </a:endParaRPr>
          </a:p>
          <a:p>
            <a:pPr marL="15875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67715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Letra da canção disponível em: https://www.letras.mus.br/heitor-villa-lobos/507893/ </a:t>
            </a:r>
            <a:endParaRPr lang="pt-BR" sz="3200" b="0" dirty="0">
              <a:effectLst/>
            </a:endParaRPr>
          </a:p>
          <a:p>
            <a:r>
              <a:rPr lang="pt-BR" sz="18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https://www.youtube.com/watch?v=FikyZK8tKrA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br>
              <a:rPr lang="pt-BR" sz="3200" dirty="0"/>
            </a:br>
            <a:endParaRPr lang="pt-BR" sz="1800" b="0" i="0" u="sng" strike="noStrike" dirty="0">
              <a:solidFill>
                <a:srgbClr val="000000"/>
              </a:solidFill>
              <a:effectLst/>
              <a:latin typeface="Arial" panose="020B0604020202020204" pitchFamily="34" charset="0"/>
              <a:hlinkClick r:id="rId3"/>
            </a:endParaRPr>
          </a:p>
        </p:txBody>
      </p:sp>
    </p:spTree>
    <p:extLst>
      <p:ext uri="{BB962C8B-B14F-4D97-AF65-F5344CB8AC3E}">
        <p14:creationId xmlns:p14="http://schemas.microsoft.com/office/powerpoint/2010/main" val="2902375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Caro professor, proponha uma escuta ativa da canção com a turma, se possível forneça a letra para que as crianças possam acompanhar. É importante que, ao ouvir a segunda versão da música, os estudantes possam compreender, mesmo que de forma simplória, a contribuição de Gullar no que se refere à dimensão lírica da peça, descrevendo poeticamente a cena de um trenzinho que atravessa o sertão nordestino.</a:t>
            </a:r>
            <a:endParaRPr lang="pt-BR" b="0" dirty="0">
              <a:effectLst/>
            </a:endParaRPr>
          </a:p>
          <a:p>
            <a:pPr marL="158750" indent="0">
              <a:buNone/>
            </a:pPr>
            <a:endParaRPr lang="pt-BR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5875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Letra da canção disponível em: 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https://www.letras.mus.br/heitor-villa-lobos/507893/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Acesso em: 3 nov. 2024.</a:t>
            </a:r>
          </a:p>
          <a:p>
            <a:pPr marL="158750" indent="0" rtl="0">
              <a:spcBef>
                <a:spcPts val="0"/>
              </a:spcBef>
              <a:spcAft>
                <a:spcPts val="0"/>
              </a:spcAft>
              <a:buNone/>
            </a:pPr>
            <a:endParaRPr lang="pt-BR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15875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Imagem: 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4"/>
              </a:rPr>
              <a:t>https://br.freepik.com/vetores-premium/trem-ferroviaria-paisagem-florestal-com-por-do-sol-ilustracao-plana-do-vetor_1308663.htm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158750" indent="0">
              <a:buNone/>
            </a:pPr>
            <a:br>
              <a:rPr lang="pt-BR" dirty="0"/>
            </a:br>
            <a:endParaRPr lang="pt-BR" b="0" i="0" u="sng" strike="noStrike" dirty="0">
              <a:solidFill>
                <a:srgbClr val="000000"/>
              </a:solidFill>
              <a:effectLst/>
              <a:latin typeface="Arial" panose="020B0604020202020204" pitchFamily="34" charset="0"/>
              <a:hlinkClick r:id="rId5"/>
            </a:endParaRPr>
          </a:p>
        </p:txBody>
      </p:sp>
    </p:spTree>
    <p:extLst>
      <p:ext uri="{BB962C8B-B14F-4D97-AF65-F5344CB8AC3E}">
        <p14:creationId xmlns:p14="http://schemas.microsoft.com/office/powerpoint/2010/main" val="15901857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21123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83359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Aft>
                <a:spcPts val="1200"/>
              </a:spcAft>
              <a:buSzPts val="2400"/>
            </a:pPr>
            <a:r>
              <a:rPr lang="da-DK" sz="1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Slide 3 – </a:t>
            </a:r>
            <a:r>
              <a:rPr lang="da-DK" sz="12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https://www.gettyimages.com.br/detail/ilustra%C3%A7%C3%A3o/children-music-ilustra%C3%A7%C3%A3o-royalty-free/956256350</a:t>
            </a:r>
            <a:r>
              <a:rPr lang="da-DK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>
              <a:spcAft>
                <a:spcPts val="1200"/>
              </a:spcAft>
              <a:buSzPts val="2400"/>
            </a:pPr>
            <a:r>
              <a:rPr lang="da-DK" sz="1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Slide 4 – </a:t>
            </a:r>
            <a:r>
              <a:rPr lang="da-DK" sz="1100" b="0" i="0" u="sng" strike="noStrike" dirty="0">
                <a:solidFill>
                  <a:srgbClr val="2200CC"/>
                </a:solidFill>
                <a:effectLst/>
                <a:latin typeface="Arial" panose="020B0604020202020204" pitchFamily="34" charset="0"/>
                <a:hlinkClick r:id="rId4"/>
              </a:rPr>
              <a:t>https://br.freepik.com/fotos-gratis/retrato-de-crianca-ouvindo-musica_26202763.htm#query=m%C3%BAsica&amp;position=10&amp;from_view=search&amp;track=sph</a:t>
            </a:r>
            <a:endParaRPr lang="da-DK" sz="1100" b="0" i="0" u="sng" strike="noStrike" dirty="0">
              <a:solidFill>
                <a:srgbClr val="2200CC"/>
              </a:solidFill>
              <a:effectLst/>
              <a:latin typeface="Arial" panose="020B0604020202020204" pitchFamily="34" charset="0"/>
            </a:endParaRPr>
          </a:p>
          <a:p>
            <a:pPr>
              <a:spcAft>
                <a:spcPts val="1200"/>
              </a:spcAft>
              <a:buSzPts val="2400"/>
            </a:pPr>
            <a:r>
              <a:rPr lang="da-DK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a-DK" sz="1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Slide 5 – </a:t>
            </a:r>
            <a:r>
              <a:rPr lang="da-DK" sz="11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5"/>
              </a:rPr>
              <a:t>https://www.gettyimages.com.br/detail/ilustra%C3%A7%C3%A3o/children-singing-ilustra%C3%A7%C3%A3o-royalty-free/950300456?phrase=musica+e+crian%C3%A7a&amp;adppopup=true</a:t>
            </a:r>
            <a:endParaRPr lang="da-DK" sz="1100" b="0" i="0" u="sng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>
              <a:spcAft>
                <a:spcPts val="1200"/>
              </a:spcAft>
              <a:buSzPts val="2400"/>
            </a:pPr>
            <a:r>
              <a:rPr lang="da-DK" sz="11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Slide 6 – </a:t>
            </a:r>
            <a:r>
              <a:rPr lang="da-DK" sz="11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6"/>
              </a:rPr>
              <a:t>https://www.gettyimages.com.br/detail/ilustra%C3%A7%C3%A3o/boy-playing-guitar-ilustra%C3%A7%C3%A3o-royalty-free/1097667192</a:t>
            </a:r>
            <a:r>
              <a:rPr lang="da-DK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rtl="0">
              <a:spcBef>
                <a:spcPts val="600"/>
              </a:spcBef>
              <a:spcAft>
                <a:spcPts val="0"/>
              </a:spcAft>
            </a:pPr>
            <a:r>
              <a:rPr lang="da-DK" sz="1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Slide 7 – </a:t>
            </a:r>
            <a:r>
              <a:rPr lang="da-DK" sz="12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7"/>
              </a:rPr>
              <a:t>https://www.gettyimages.com.br/detail/ilustra%C3%A7%C3%A3o/little-girl-use-headphones-ilustra%C3%A7%C3%A3o-royalty-free/1148989633?phrase=musica&amp;adppopup=true</a:t>
            </a:r>
            <a:r>
              <a:rPr lang="da-DK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endParaRPr lang="da-DK" sz="1200" b="0" dirty="0">
              <a:effectLst/>
            </a:endParaRPr>
          </a:p>
          <a:p>
            <a:r>
              <a:rPr lang="da-DK" sz="1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Slide 11 – </a:t>
            </a:r>
            <a:r>
              <a:rPr lang="da-DK" sz="12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8"/>
              </a:rPr>
              <a:t>https://www.gettyimages.com.br/detail/ilustra%C3%A7%C3%A3o/train-railway-forest-landscape-with-sunset-ilustra%C3%A7%C3%A3o-royalty-free/494673116?adppopup=true</a:t>
            </a:r>
            <a:r>
              <a:rPr lang="da-DK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da-DK" sz="1200" dirty="0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402502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1196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bff5210c6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bff5210c6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(EF03AR13) Experimentar, identificar e apreciar músicas próprias da cultura popular brasileira de diferentes épocas, incluindo suas matrizes indígenas, africanas e europeias.</a:t>
            </a:r>
            <a:endParaRPr lang="pt-BR" b="0" dirty="0">
              <a:effectLst/>
            </a:endParaRPr>
          </a:p>
          <a:p>
            <a:pPr marL="15875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5635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Slide 3 – </a:t>
            </a:r>
            <a:r>
              <a:rPr lang="da-DK" sz="18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https://www.gettyimages.com.br/detail/ilustra%C3%A7%C3%A3o/children-music-ilustra%C3%A7%C3%A3o-royalty-free/956256350</a:t>
            </a:r>
            <a:r>
              <a:rPr lang="da-DK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0330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a-DK" sz="1800" b="0" i="0" u="sng" strike="noStrike" dirty="0">
                <a:solidFill>
                  <a:srgbClr val="2200CC"/>
                </a:solidFill>
                <a:effectLst/>
                <a:latin typeface="Arial" panose="020B0604020202020204" pitchFamily="34" charset="0"/>
                <a:hlinkClick r:id="rId3"/>
              </a:rPr>
              <a:t>https://br.freepik.com/fotos-gratis/retrato-de-crianca-ouvindo-musica_26202763.htm#query=m%C3%BAsica&amp;position=10&amp;from_view=search&amp;track=sph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84121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https://www.gettyimages.com.br/detail/ilustra%C3%A7%C3%A3o/children-singing-ilustra%C3%A7%C3%A3o-royalty-free/950300456?phrase=musica+e+crian%C3%A7a&amp;adppopup=true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4452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1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https://www.gettyimages.com.br/detail/ilustra%C3%A7%C3%A3o/boy-playing-guitar-ilustra%C3%A7%C3%A3o-royalty-free/1097667192</a:t>
            </a:r>
            <a:r>
              <a:rPr lang="da-DK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4195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da-DK" sz="11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https://www.gettyimages.com.br/detail/ilustra%C3%A7%C3%A3o/little-girl-use-headphones-ilustra%C3%A7%C3%A3o-royalty-free/1148989633?phrase=musica&amp;adppopup=true</a:t>
            </a:r>
            <a:r>
              <a:rPr lang="da-DK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endParaRPr lang="da-DK" sz="1400" b="0" dirty="0"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2831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3"/>
              </a:rPr>
              <a:t> https://www.youtube.com/watch?v=wIG4h7lvj4Y</a:t>
            </a:r>
            <a:r>
              <a:rPr lang="pt-BR" sz="11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9166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Caro Professor, promova uma discussão ordenada e focada, garantindo que os alunos mantenham o foco no tema central, definindo claramente os critérios e o foco da discussão, orientando os alunos a darem respostas concisas, com base em evidências, e evitando desvios irrelevantes durante a conversa.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150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5"/>
          <p:cNvSpPr txBox="1">
            <a:spLocks noGrp="1"/>
          </p:cNvSpPr>
          <p:nvPr>
            <p:ph type="title"/>
          </p:nvPr>
        </p:nvSpPr>
        <p:spPr>
          <a:xfrm>
            <a:off x="540266" y="2150850"/>
            <a:ext cx="6734723" cy="841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9pPr>
          </a:lstStyle>
          <a:p>
            <a:endParaRPr dirty="0"/>
          </a:p>
        </p:txBody>
      </p:sp>
      <p:sp>
        <p:nvSpPr>
          <p:cNvPr id="47" name="Google Shape;47;p25"/>
          <p:cNvSpPr txBox="1">
            <a:spLocks noGrp="1"/>
          </p:cNvSpPr>
          <p:nvPr>
            <p:ph type="sldNum" idx="12"/>
          </p:nvPr>
        </p:nvSpPr>
        <p:spPr>
          <a:xfrm>
            <a:off x="8472188" y="4663217"/>
            <a:ext cx="548704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 userDrawn="1">
  <p:cSld name="1_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pPr/>
              <a:t>‹nº›</a:t>
            </a:fld>
            <a:endParaRPr dirty="0"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0C52B847-6557-AC9E-A225-E599D06B1FE7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1800" baseline="0">
                <a:solidFill>
                  <a:schemeClr val="bg1"/>
                </a:solidFill>
                <a:latin typeface="Grandstander SemiBold" panose="020B060402020202020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4" name="Google Shape;26;p9">
            <a:extLst>
              <a:ext uri="{FF2B5EF4-FFF2-40B4-BE49-F238E27FC236}">
                <a16:creationId xmlns:a16="http://schemas.microsoft.com/office/drawing/2014/main" id="{C4C5E9E2-0819-9562-77BA-9C1B564BF619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953711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>
  <p:cSld name="1_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pPr/>
              <a:t>‹nº›</a:t>
            </a:fld>
            <a:endParaRPr dirty="0"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7F0E414C-EF15-3C08-0F27-93FD10B2544D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564315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 preserve="1">
  <p:cSld name="9. Referência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pPr/>
              <a:t>‹nº›</a:t>
            </a:fld>
            <a:endParaRPr dirty="0"/>
          </a:p>
        </p:txBody>
      </p:sp>
      <p:sp>
        <p:nvSpPr>
          <p:cNvPr id="79" name="Google Shape;79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270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7E1F964D-32C6-08A2-458B-3232F41F3C4B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2962694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29" name="Google Shape;29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58407F59-D761-E72F-14BB-0B565E10A184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410513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3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305"/>
            <a:ext cx="5487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6" y="4630551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3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90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8015"/>
            <a:ext cx="884100" cy="292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89" tIns="91389" rIns="91389" bIns="91389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89" tIns="91389" rIns="91389" bIns="91389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530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38" y="133250"/>
            <a:ext cx="3795681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</a:t>
            </a:r>
            <a:r>
              <a:rPr lang="pt-BR" sz="1800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</a:t>
            </a: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6" name="Google Shape;26;p9"/>
          <p:cNvSpPr txBox="1"/>
          <p:nvPr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104797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 userDrawn="1">
  <p:cSld name="7. O que aprendemos hoje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65" name="Google Shape;65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16701A82-343E-661A-492F-F89843F16D00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" name="Google Shape;38;p13">
            <a:extLst>
              <a:ext uri="{FF2B5EF4-FFF2-40B4-BE49-F238E27FC236}">
                <a16:creationId xmlns:a16="http://schemas.microsoft.com/office/drawing/2014/main" id="{15B7DBBE-8B87-4845-91CE-C84FF0E412EA}"/>
              </a:ext>
            </a:extLst>
          </p:cNvPr>
          <p:cNvSpPr txBox="1"/>
          <p:nvPr userDrawn="1"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" name="Google Shape;40;p13">
            <a:extLst>
              <a:ext uri="{FF2B5EF4-FFF2-40B4-BE49-F238E27FC236}">
                <a16:creationId xmlns:a16="http://schemas.microsoft.com/office/drawing/2014/main" id="{4CE9CE07-1DDF-3FD3-E32F-FED91524D6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5" name="Google Shape;41;p13">
            <a:extLst>
              <a:ext uri="{FF2B5EF4-FFF2-40B4-BE49-F238E27FC236}">
                <a16:creationId xmlns:a16="http://schemas.microsoft.com/office/drawing/2014/main" id="{205DB796-DD78-5928-7F6E-F5EF813196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748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 preserve="1">
  <p:cSld name="4. O que é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pPr/>
              <a:t>‹nº›</a:t>
            </a:fld>
            <a:endParaRPr dirty="0"/>
          </a:p>
        </p:txBody>
      </p:sp>
      <p:sp>
        <p:nvSpPr>
          <p:cNvPr id="44" name="Google Shape;44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48" name="Google Shape;48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DF5B7BE3-43BD-A0B0-E496-9D11D6FD68EE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51715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 preserve="1">
  <p:cSld name="5. Pratic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pPr/>
              <a:t>‹nº›</a:t>
            </a:fld>
            <a:endParaRPr dirty="0"/>
          </a:p>
        </p:txBody>
      </p:sp>
      <p:sp>
        <p:nvSpPr>
          <p:cNvPr id="51" name="Google Shape;51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4" name="Google Shape;54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0EBAE17F-85A8-2B90-25F2-31EEA3B6D5D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84871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pPr/>
              <a:t>‹nº›</a:t>
            </a:fld>
            <a:endParaRPr dirty="0"/>
          </a:p>
        </p:txBody>
      </p:sp>
      <p:sp>
        <p:nvSpPr>
          <p:cNvPr id="58" name="Google Shape;5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D1073A22-DB28-DA86-10D8-900740F9C446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408070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 preserve="1">
  <p:cSld name="1_7. O que aprendemos hoje?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pPr/>
              <a:t>‹nº›</a:t>
            </a:fld>
            <a:endParaRPr dirty="0"/>
          </a:p>
        </p:txBody>
      </p:sp>
      <p:sp>
        <p:nvSpPr>
          <p:cNvPr id="65" name="Google Shape;65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68" name="Google Shape;68;p17"/>
          <p:cNvPicPr preferRelativeResize="0"/>
          <p:nvPr/>
        </p:nvPicPr>
        <p:blipFill rotWithShape="1">
          <a:blip r:embed="rId3">
            <a:alphaModFix/>
          </a:blip>
          <a:srcRect l="15588" r="14096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64B8EE43-3CD4-3386-8987-8726ECA7FC67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768166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>
  <p:cSld name="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pPr/>
              <a:t>‹nº›</a:t>
            </a:fld>
            <a:endParaRPr dirty="0"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74A8DC26-B5F5-09E3-0383-9D7743D403C8}"/>
              </a:ext>
            </a:extLst>
          </p:cNvPr>
          <p:cNvSpPr txBox="1"/>
          <p:nvPr userDrawn="1"/>
        </p:nvSpPr>
        <p:spPr>
          <a:xfrm rot="-5400000">
            <a:off x="8622225" y="36205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190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6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693382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8" name="Google Shape;8;p16"/>
          <p:cNvSpPr txBox="1">
            <a:spLocks noGrp="1"/>
          </p:cNvSpPr>
          <p:nvPr>
            <p:ph type="body" idx="1"/>
          </p:nvPr>
        </p:nvSpPr>
        <p:spPr>
          <a:xfrm>
            <a:off x="540267" y="1705031"/>
            <a:ext cx="6933822" cy="28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40" userDrawn="1">
          <p15:clr>
            <a:srgbClr val="EA4335"/>
          </p15:clr>
        </p15:guide>
        <p15:guide id="2" orient="horz" pos="765" userDrawn="1">
          <p15:clr>
            <a:srgbClr val="EA4335"/>
          </p15:clr>
        </p15:guide>
        <p15:guide id="3" pos="5420" userDrawn="1">
          <p15:clr>
            <a:srgbClr val="EA4335"/>
          </p15:clr>
        </p15:guide>
        <p15:guide id="4" pos="4564" userDrawn="1">
          <p15:clr>
            <a:srgbClr val="EA4335"/>
          </p15:clr>
        </p15:guide>
        <p15:guide id="5" orient="horz" pos="2964" userDrawn="1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hyperlink" Target="https://www.youtube.com/watch?v=FikyZK8tKrA" TargetMode="Externa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3/01/EFAI_prof_Arte_1sem_web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letras.mus.br/heitor-villa-lobos/507893/" TargetMode="Externa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IG4h7lvj4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youtube.com/watch?v=FikyZK8tKrA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s://www.youtube.com/watch?v=wIG4h7lvj4Y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"/>
          <p:cNvSpPr/>
          <p:nvPr/>
        </p:nvSpPr>
        <p:spPr>
          <a:xfrm rot="49167">
            <a:off x="237621" y="4556462"/>
            <a:ext cx="4333953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89" tIns="91389" rIns="91389" bIns="91389" anchor="ctr" anchorCtr="0">
            <a:noAutofit/>
          </a:bodyPr>
          <a:lstStyle/>
          <a:p>
            <a:pPr algn="ctr">
              <a:buSzPts val="1200"/>
            </a:pPr>
            <a:r>
              <a:rPr lang="pt-BR" sz="16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 – ANOS INICIAIS</a:t>
            </a:r>
            <a:endParaRPr sz="1600" dirty="0">
              <a:latin typeface="Grandstander Medium"/>
              <a:ea typeface="Grandstander Medium"/>
              <a:cs typeface="Grandstander Medium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463005" y="1877383"/>
            <a:ext cx="8217990" cy="1480221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89964" tIns="17992" rIns="91389" bIns="17992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MÚSICA: UM SOM ENCANTADO</a:t>
            </a:r>
          </a:p>
        </p:txBody>
      </p:sp>
      <p:sp>
        <p:nvSpPr>
          <p:cNvPr id="168" name="Google Shape;168;p1"/>
          <p:cNvSpPr/>
          <p:nvPr/>
        </p:nvSpPr>
        <p:spPr>
          <a:xfrm rot="-48481" flipH="1">
            <a:off x="7971852" y="298542"/>
            <a:ext cx="893140" cy="685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389" tIns="91389" rIns="91389" bIns="91389" anchor="ctr" anchorCtr="0">
            <a:noAutofit/>
          </a:bodyPr>
          <a:lstStyle/>
          <a:p>
            <a:pPr algn="ctr">
              <a:buSzPts val="1200"/>
            </a:pPr>
            <a:r>
              <a:rPr lang="pt-BR" sz="41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1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199" u="sng" baseline="30000" dirty="0">
              <a:solidFill>
                <a:schemeClr val="lt1"/>
              </a:solidFill>
            </a:endParaRPr>
          </a:p>
        </p:txBody>
      </p:sp>
      <p:sp>
        <p:nvSpPr>
          <p:cNvPr id="169" name="Google Shape;169;p1"/>
          <p:cNvSpPr txBox="1"/>
          <p:nvPr/>
        </p:nvSpPr>
        <p:spPr>
          <a:xfrm rot="-59535">
            <a:off x="3221274" y="3582669"/>
            <a:ext cx="2701449" cy="386011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64" tIns="53979" rIns="91389" bIns="53979" anchor="t" anchorCtr="0">
            <a:spAutoFit/>
          </a:bodyPr>
          <a:lstStyle/>
          <a:p>
            <a:pPr algn="ctr">
              <a:buSzPts val="1600"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sz="1800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0" name="Google Shape;170;p1"/>
          <p:cNvSpPr txBox="1"/>
          <p:nvPr/>
        </p:nvSpPr>
        <p:spPr>
          <a:xfrm rot="-59878">
            <a:off x="4021077" y="1699824"/>
            <a:ext cx="1230082" cy="355118"/>
          </a:xfrm>
          <a:prstGeom prst="rect">
            <a:avLst/>
          </a:prstGeom>
          <a:solidFill>
            <a:srgbClr val="DE6328"/>
          </a:solidFill>
          <a:ln>
            <a:noFill/>
          </a:ln>
        </p:spPr>
        <p:txBody>
          <a:bodyPr spcFirstLastPara="1" wrap="square" lIns="89964" tIns="53979" rIns="91389" bIns="53979" anchor="t" anchorCtr="0">
            <a:noAutofit/>
          </a:bodyPr>
          <a:lstStyle/>
          <a:p>
            <a:pPr algn="ctr">
              <a:buSzPts val="1600"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</a:t>
            </a:r>
            <a:endParaRPr sz="1800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" name="Google Shape;43;p26">
            <a:extLst>
              <a:ext uri="{FF2B5EF4-FFF2-40B4-BE49-F238E27FC236}">
                <a16:creationId xmlns:a16="http://schemas.microsoft.com/office/drawing/2014/main" id="{C0F4043E-68A9-D296-FF9F-5AF560DE5B92}"/>
              </a:ext>
            </a:extLst>
          </p:cNvPr>
          <p:cNvSpPr/>
          <p:nvPr/>
        </p:nvSpPr>
        <p:spPr>
          <a:xfrm rot="-48394" flipH="1">
            <a:off x="238252" y="4088596"/>
            <a:ext cx="1511849" cy="32990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375" tIns="91375" rIns="91375" bIns="91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7381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9;p11"/>
          <p:cNvSpPr txBox="1"/>
          <p:nvPr/>
        </p:nvSpPr>
        <p:spPr>
          <a:xfrm>
            <a:off x="353449" y="1445806"/>
            <a:ext cx="3705204" cy="310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Vamos ouvir uma canção?</a:t>
            </a:r>
            <a:endParaRPr lang="pt-BR" sz="2000" b="0" dirty="0">
              <a:effectLst/>
              <a:latin typeface="+mn-lt"/>
            </a:endParaRPr>
          </a:p>
          <a:p>
            <a:pPr rtl="0">
              <a:spcBef>
                <a:spcPts val="1200"/>
              </a:spcBef>
              <a:spcAft>
                <a:spcPts val="0"/>
              </a:spcAft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Preste atenção na melodia e na letra.</a:t>
            </a:r>
            <a:endParaRPr lang="pt-BR" sz="2000" b="0" dirty="0">
              <a:effectLst/>
              <a:latin typeface="+mn-lt"/>
            </a:endParaRPr>
          </a:p>
          <a:p>
            <a:pPr marL="342900" indent="-342900" rtl="0" fontAlgn="base"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 Você já tinha ouvido essa música?</a:t>
            </a:r>
            <a:endParaRPr lang="pt-BR" sz="2000" b="0" i="0" u="none" strike="noStrike" dirty="0">
              <a:solidFill>
                <a:srgbClr val="5097C0"/>
              </a:solidFill>
              <a:effectLst/>
              <a:latin typeface="+mn-lt"/>
            </a:endParaRPr>
          </a:p>
          <a:p>
            <a:pPr marL="342900" indent="-342900" rtl="0" fontAlgn="base"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 Essa melodia aparenta ser familiar para você?</a:t>
            </a:r>
            <a:endParaRPr lang="pt-BR" sz="2000" b="0" i="0" u="none" strike="noStrike" dirty="0">
              <a:solidFill>
                <a:srgbClr val="5097C0"/>
              </a:solidFill>
              <a:effectLst/>
              <a:latin typeface="+mn-lt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endParaRPr lang="pt-BR" sz="2000" b="0" i="0" u="none" strike="noStrike" dirty="0">
              <a:solidFill>
                <a:srgbClr val="5097C0"/>
              </a:solidFill>
              <a:effectLst/>
              <a:latin typeface="+mn-lt"/>
            </a:endParaRPr>
          </a:p>
        </p:txBody>
      </p:sp>
      <p:sp>
        <p:nvSpPr>
          <p:cNvPr id="9" name="Google Shape;140;p11"/>
          <p:cNvSpPr txBox="1"/>
          <p:nvPr/>
        </p:nvSpPr>
        <p:spPr>
          <a:xfrm>
            <a:off x="560923" y="814902"/>
            <a:ext cx="2880109" cy="63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t-BR" sz="2600" b="1" i="0" u="none" strike="noStrike" dirty="0">
                <a:solidFill>
                  <a:schemeClr val="tx1"/>
                </a:solidFill>
                <a:effectLst/>
                <a:latin typeface="+mj-lt"/>
              </a:rPr>
              <a:t>Para apreciar</a:t>
            </a:r>
            <a:endParaRPr lang="pt-BR" sz="2600" b="0" dirty="0">
              <a:solidFill>
                <a:schemeClr val="tx1"/>
              </a:solidFill>
              <a:effectLst/>
              <a:latin typeface="+mj-lt"/>
            </a:endParaRPr>
          </a:p>
          <a:p>
            <a:endParaRPr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DB992F66-5A4D-45F7-B42E-76922545F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107" y="1010906"/>
            <a:ext cx="4509439" cy="254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oogle Shape;348;p5">
            <a:extLst>
              <a:ext uri="{FF2B5EF4-FFF2-40B4-BE49-F238E27FC236}">
                <a16:creationId xmlns:a16="http://schemas.microsoft.com/office/drawing/2014/main" id="{F82B459F-1904-40D4-9F47-8816296D129A}"/>
              </a:ext>
            </a:extLst>
          </p:cNvPr>
          <p:cNvGrpSpPr/>
          <p:nvPr/>
        </p:nvGrpSpPr>
        <p:grpSpPr>
          <a:xfrm>
            <a:off x="4318607" y="3755036"/>
            <a:ext cx="4471942" cy="558036"/>
            <a:chOff x="3082821" y="3122343"/>
            <a:chExt cx="2963954" cy="558036"/>
          </a:xfrm>
        </p:grpSpPr>
        <p:sp>
          <p:nvSpPr>
            <p:cNvPr id="12" name="Google Shape;349;p5">
              <a:extLst>
                <a:ext uri="{FF2B5EF4-FFF2-40B4-BE49-F238E27FC236}">
                  <a16:creationId xmlns:a16="http://schemas.microsoft.com/office/drawing/2014/main" id="{697276BE-2311-4BB4-9183-E1E6EC148121}"/>
                </a:ext>
              </a:extLst>
            </p:cNvPr>
            <p:cNvSpPr txBox="1"/>
            <p:nvPr/>
          </p:nvSpPr>
          <p:spPr>
            <a:xfrm>
              <a:off x="3357275" y="3280300"/>
              <a:ext cx="2689500" cy="400079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" name="Google Shape;350;p5">
              <a:extLst>
                <a:ext uri="{FF2B5EF4-FFF2-40B4-BE49-F238E27FC236}">
                  <a16:creationId xmlns:a16="http://schemas.microsoft.com/office/drawing/2014/main" id="{F0655AF8-ECDB-463A-825A-B4286C6F051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82821" y="3122343"/>
              <a:ext cx="370315" cy="4962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C893F7B-3566-48F6-9F6A-E3D97EC8F41F}"/>
              </a:ext>
            </a:extLst>
          </p:cNvPr>
          <p:cNvSpPr txBox="1"/>
          <p:nvPr/>
        </p:nvSpPr>
        <p:spPr>
          <a:xfrm>
            <a:off x="4859163" y="3970122"/>
            <a:ext cx="40578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0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hlinkClick r:id="rId5"/>
              </a:rPr>
              <a:t>https://www.youtube.com/watch?v=FikyZK8tKrA</a:t>
            </a:r>
            <a:r>
              <a:rPr lang="pt-BR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pt-BR" sz="1400" dirty="0"/>
          </a:p>
        </p:txBody>
      </p:sp>
      <p:pic>
        <p:nvPicPr>
          <p:cNvPr id="15" name="Google Shape;373;p27">
            <a:extLst>
              <a:ext uri="{FF2B5EF4-FFF2-40B4-BE49-F238E27FC236}">
                <a16:creationId xmlns:a16="http://schemas.microsoft.com/office/drawing/2014/main" id="{88600C38-9433-4C28-9341-918CE3872F1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03415" y="302348"/>
            <a:ext cx="487136" cy="50482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55;p5">
            <a:extLst>
              <a:ext uri="{FF2B5EF4-FFF2-40B4-BE49-F238E27FC236}">
                <a16:creationId xmlns:a16="http://schemas.microsoft.com/office/drawing/2014/main" id="{33C68C96-6819-C1F3-2DB2-3007D6B8113B}"/>
              </a:ext>
            </a:extLst>
          </p:cNvPr>
          <p:cNvSpPr txBox="1"/>
          <p:nvPr/>
        </p:nvSpPr>
        <p:spPr>
          <a:xfrm rot="897">
            <a:off x="7603985" y="458960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5476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9;p11"/>
          <p:cNvSpPr txBox="1"/>
          <p:nvPr/>
        </p:nvSpPr>
        <p:spPr>
          <a:xfrm>
            <a:off x="353450" y="1156102"/>
            <a:ext cx="8437102" cy="1569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“Trenzinho do Caipira” é uma peça musical composta por Heitor Villa-Lobos, parte de sua obra "Bachianas Brasileiras nº 2”.</a:t>
            </a:r>
            <a:endParaRPr lang="pt-BR" sz="2000" b="0" dirty="0">
              <a:effectLst/>
              <a:latin typeface="+mn-lt"/>
            </a:endParaRPr>
          </a:p>
          <a:p>
            <a:pPr rtl="0">
              <a:spcBef>
                <a:spcPts val="1200"/>
              </a:spcBef>
              <a:spcAft>
                <a:spcPts val="0"/>
              </a:spcAft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A letra para "Trenzinho do Caipira" foi adicionada posteriormente por Ferreira Gullar, um renomado poeta brasileiro. </a:t>
            </a:r>
            <a:endParaRPr lang="pt-BR" sz="2000" b="0" i="0" u="none" strike="noStrike" dirty="0">
              <a:solidFill>
                <a:srgbClr val="5097C0"/>
              </a:solidFill>
              <a:effectLst/>
              <a:latin typeface="+mn-lt"/>
            </a:endParaRPr>
          </a:p>
        </p:txBody>
      </p:sp>
      <p:sp>
        <p:nvSpPr>
          <p:cNvPr id="9" name="Google Shape;140;p11"/>
          <p:cNvSpPr txBox="1"/>
          <p:nvPr/>
        </p:nvSpPr>
        <p:spPr>
          <a:xfrm>
            <a:off x="496755" y="616266"/>
            <a:ext cx="2880109" cy="63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t-BR" sz="2600" b="1" i="0" u="none" strike="noStrike" dirty="0">
                <a:solidFill>
                  <a:schemeClr val="tx1"/>
                </a:solidFill>
                <a:effectLst/>
                <a:latin typeface="+mj-lt"/>
              </a:rPr>
              <a:t>Para apreciar</a:t>
            </a:r>
            <a:endParaRPr lang="pt-BR" sz="2600" b="0" dirty="0">
              <a:solidFill>
                <a:schemeClr val="tx1"/>
              </a:solidFill>
              <a:effectLst/>
              <a:latin typeface="+mj-lt"/>
            </a:endParaRPr>
          </a:p>
          <a:p>
            <a:endParaRPr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167578B-E756-4DC0-9471-41C40829FAFD}"/>
              </a:ext>
            </a:extLst>
          </p:cNvPr>
          <p:cNvSpPr txBox="1"/>
          <p:nvPr/>
        </p:nvSpPr>
        <p:spPr>
          <a:xfrm>
            <a:off x="353450" y="2815389"/>
            <a:ext cx="4186466" cy="210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A melodia de Villa-Lobos e a poesia de Ferreira Gullar resultam em uma expressiva representação musical da cultura brasileira.</a:t>
            </a:r>
            <a:endParaRPr lang="pt-BR" sz="2000" b="0" dirty="0">
              <a:effectLst/>
              <a:latin typeface="+mn-lt"/>
            </a:endParaRPr>
          </a:p>
          <a:p>
            <a:pPr rtl="0">
              <a:spcBef>
                <a:spcPts val="1200"/>
              </a:spcBef>
              <a:spcAft>
                <a:spcPts val="0"/>
              </a:spcAft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Vamos cantar esta canção? </a:t>
            </a:r>
            <a:endParaRPr lang="pt-BR" sz="2000" b="0" dirty="0">
              <a:effectLst/>
              <a:latin typeface="+mn-lt"/>
            </a:endParaRPr>
          </a:p>
          <a:p>
            <a:br>
              <a:rPr lang="pt-BR" dirty="0"/>
            </a:br>
            <a:endParaRPr lang="pt-BR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0A607472-4219-4FF5-BD86-BCD154BD5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651" y="2673390"/>
            <a:ext cx="3236495" cy="225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839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45;p12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214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356400" indent="-356400">
              <a:spcAft>
                <a:spcPts val="1200"/>
              </a:spcAft>
              <a:buClr>
                <a:srgbClr val="7030A0"/>
              </a:buClr>
              <a:buSzPct val="150000"/>
              <a:buFont typeface="Arial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  <a:latin typeface="+mn-lt"/>
              </a:rPr>
              <a:t>Aprendemos sobre a linguagem musical e percebemos as variações do ritmo, entre o silêncio e o som, por meio da apreciação. </a:t>
            </a:r>
            <a:endParaRPr lang="pt-BR" dirty="0">
              <a:latin typeface="+mn-lt"/>
            </a:endParaRPr>
          </a:p>
          <a:p>
            <a:pPr indent="0">
              <a:spcBef>
                <a:spcPts val="900"/>
              </a:spcBef>
              <a:spcAft>
                <a:spcPts val="1200"/>
              </a:spcAft>
              <a:buNone/>
            </a:pPr>
            <a:endParaRPr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245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1;p13"/>
          <p:cNvSpPr txBox="1">
            <a:spLocks noGrp="1"/>
          </p:cNvSpPr>
          <p:nvPr>
            <p:ph type="body" idx="1"/>
          </p:nvPr>
        </p:nvSpPr>
        <p:spPr>
          <a:xfrm>
            <a:off x="406399" y="559977"/>
            <a:ext cx="8444089" cy="3939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>
              <a:spcAft>
                <a:spcPts val="600"/>
              </a:spcAft>
            </a:pP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LEMOV, D. </a:t>
            </a:r>
            <a:r>
              <a:rPr lang="pt-BR" sz="16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Aula nota 10 3.0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: 63 Técnicas para Melhorar a Gestão da Sala de Aula. Porto Alegre: Editora Penso, 2022.</a:t>
            </a:r>
          </a:p>
          <a:p>
            <a:pPr marL="0">
              <a:spcAft>
                <a:spcPts val="600"/>
              </a:spcAft>
            </a:pP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SÃO PAULO (Estado). SECRETARIA DA EDUCAÇÃO. </a:t>
            </a:r>
            <a:r>
              <a:rPr lang="pt-BR" sz="16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Currículo em Ação, 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2023. Caderno do Professor, Arte – Ensino Fundamental – Anos Iniciais – v.1. </a:t>
            </a:r>
            <a:b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Disponível em: </a:t>
            </a:r>
            <a:r>
              <a:rPr lang="pt-BR" sz="1600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https://efape.educacao.sp.gov.br/</a:t>
            </a:r>
            <a:r>
              <a:rPr lang="pt-BR" sz="1600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curriculopaulista</a:t>
            </a:r>
            <a:r>
              <a:rPr lang="pt-BR" sz="1600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/</a:t>
            </a:r>
            <a:r>
              <a:rPr lang="pt-BR" sz="1600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wp-content</a:t>
            </a:r>
            <a:r>
              <a:rPr lang="pt-BR" sz="1600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/uploads/2023/01/EFAI_prof_Arte_1sem_web.pdf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Acesso em: 20 set. 2023.</a:t>
            </a:r>
          </a:p>
          <a:p>
            <a:pPr marL="0">
              <a:spcAft>
                <a:spcPts val="600"/>
              </a:spcAft>
            </a:pP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SÃO PAULO (Estado). Secretaria da Educação. </a:t>
            </a:r>
            <a:r>
              <a:rPr lang="pt-BR" sz="16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Currículo Paulista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: etapas Educação Infantil e Ensino Fundamental, 2019. Disponível em: </a:t>
            </a:r>
            <a:r>
              <a:rPr lang="pt-BR" sz="1600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https://efape.educacao.sp.gov.br/</a:t>
            </a:r>
            <a:r>
              <a:rPr lang="pt-BR" sz="1600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curriculopaulista</a:t>
            </a:r>
            <a:r>
              <a:rPr lang="pt-BR" sz="1600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/</a:t>
            </a:r>
            <a:r>
              <a:rPr lang="pt-BR" sz="1600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wp-content</a:t>
            </a:r>
            <a:r>
              <a:rPr lang="pt-BR" sz="1600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/uploads/2023/02/Curriculo_Paulista-etapas-Educa%C3%A7%C3%A3o-Infantil-e-Ensino-Fundamental-ISBN.pdf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Acesso em: 7 mar. 2023.</a:t>
            </a:r>
          </a:p>
          <a:p>
            <a:pPr marL="0">
              <a:spcAft>
                <a:spcPts val="600"/>
              </a:spcAft>
            </a:pPr>
            <a:r>
              <a:rPr lang="pt-BR" sz="16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Slide 11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pt-BR" sz="1600" b="1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Letras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Trenzinho do Caipira. Composição instrumental: Heitor Villa-Lobos; Letra: Ferreira Gullar. Disponível em: </a:t>
            </a:r>
            <a:r>
              <a:rPr lang="pt-BR" sz="16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https://www.letras.mus.br/</a:t>
            </a:r>
            <a:r>
              <a:rPr lang="pt-BR" sz="16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heitor-villa-lobos</a:t>
            </a:r>
            <a:r>
              <a:rPr lang="pt-BR" sz="16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/507893/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Acesso em: 3 out. 2024.</a:t>
            </a:r>
          </a:p>
        </p:txBody>
      </p:sp>
    </p:spTree>
    <p:extLst>
      <p:ext uri="{BB962C8B-B14F-4D97-AF65-F5344CB8AC3E}">
        <p14:creationId xmlns:p14="http://schemas.microsoft.com/office/powerpoint/2010/main" val="3100080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56;p14"/>
          <p:cNvSpPr txBox="1"/>
          <p:nvPr/>
        </p:nvSpPr>
        <p:spPr>
          <a:xfrm>
            <a:off x="341634" y="768531"/>
            <a:ext cx="8053211" cy="367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spcAft>
                <a:spcPts val="1200"/>
              </a:spcAft>
              <a:buSzPts val="2400"/>
            </a:pPr>
            <a:r>
              <a:rPr lang="pt-BR" sz="1600" b="1" dirty="0">
                <a:latin typeface="+mj-lt"/>
                <a:ea typeface="Verdana"/>
                <a:cs typeface="Arial" panose="020B0604020202020204" pitchFamily="34" charset="0"/>
                <a:sym typeface="Verdana"/>
              </a:rPr>
              <a:t>Lista de imagens e vídeos</a:t>
            </a:r>
            <a:endParaRPr sz="1600" dirty="0">
              <a:latin typeface="+mj-lt"/>
            </a:endParaRPr>
          </a:p>
          <a:p>
            <a:pPr>
              <a:spcAft>
                <a:spcPts val="1200"/>
              </a:spcAft>
            </a:pPr>
            <a:r>
              <a:rPr lang="pt-BR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Slide 1 – 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Imagem de capa: SEDUC-SP</a:t>
            </a:r>
          </a:p>
          <a:p>
            <a:pPr>
              <a:spcAft>
                <a:spcPts val="1200"/>
              </a:spcAft>
            </a:pPr>
            <a:r>
              <a:rPr lang="pt-BR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Slides 3, 5, 6, 7 e 11 – </a:t>
            </a:r>
            <a:r>
              <a:rPr lang="pt-BR" sz="1600" b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© </a:t>
            </a:r>
            <a:r>
              <a:rPr lang="pt-BR" sz="16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Getty Images</a:t>
            </a:r>
            <a:endParaRPr lang="pt-B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pt-BR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Slide 4 – © 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Freepik</a:t>
            </a:r>
          </a:p>
          <a:p>
            <a:pPr lvl="0">
              <a:lnSpc>
                <a:spcPct val="106000"/>
              </a:lnSpc>
              <a:spcAft>
                <a:spcPts val="800"/>
              </a:spcAft>
              <a:tabLst>
                <a:tab pos="228600" algn="l"/>
              </a:tabLst>
            </a:pPr>
            <a:r>
              <a:rPr lang="da-DK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Slide 8 –</a:t>
            </a:r>
            <a:r>
              <a:rPr lang="da-DK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Heitor Villa-Lobos. Bachianas Brasileiras Nº 2 – IV. Tocata. </a:t>
            </a:r>
            <a:r>
              <a:rPr lang="pt-BR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 trenzinho do caipira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Maestro Roberto Minczuk rege a Orquestra Sinfônica Brasileira. Cidade das Artes, Rio de Janeiro, março 2015. Disponível em: </a:t>
            </a:r>
            <a:r>
              <a:rPr lang="pt-BR" sz="16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</a:t>
            </a:r>
            <a:r>
              <a:rPr lang="pt-BR" sz="1600" u="sng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watch?v</a:t>
            </a:r>
            <a:r>
              <a:rPr lang="pt-BR" sz="1600" u="sng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=wIG4h7lvj4Y</a:t>
            </a:r>
            <a:r>
              <a:rPr lang="pt-BR" sz="1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Acesso em: 3 nov. 2024.</a:t>
            </a:r>
          </a:p>
          <a:p>
            <a:r>
              <a:rPr lang="pt-BR" sz="1600" b="1" kern="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Slide 10</a:t>
            </a:r>
            <a:r>
              <a:rPr lang="pt-BR" sz="1600" kern="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– Adriana Calcanhoto. Trenzinho do caipira. </a:t>
            </a:r>
            <a:r>
              <a:rPr lang="pt-BR" sz="1600" b="1" kern="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Adriana Partimpim Dois</a:t>
            </a:r>
            <a:r>
              <a:rPr lang="pt-BR" sz="1600" kern="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600" u="sng" kern="0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https://www.youtube.com/</a:t>
            </a:r>
            <a:r>
              <a:rPr lang="pt-BR" sz="1600" u="sng" kern="0" dirty="0" err="1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watch?v</a:t>
            </a:r>
            <a:r>
              <a:rPr lang="pt-BR" sz="1600" u="sng" kern="0" dirty="0">
                <a:solidFill>
                  <a:srgbClr val="0563C1"/>
                </a:solidFill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=FikyZK8tKrA</a:t>
            </a:r>
            <a:r>
              <a:rPr lang="pt-BR" sz="1600" kern="0" dirty="0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. Acesso em: 3 out. 2024.</a:t>
            </a:r>
            <a:endParaRPr lang="pt-B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037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9249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8;p2"/>
          <p:cNvSpPr txBox="1"/>
          <p:nvPr/>
        </p:nvSpPr>
        <p:spPr>
          <a:xfrm>
            <a:off x="321276" y="875280"/>
            <a:ext cx="3464549" cy="1588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342892" indent="-285750">
              <a:lnSpc>
                <a:spcPct val="114000"/>
              </a:lnSpc>
              <a:buClr>
                <a:srgbClr val="74489D"/>
              </a:buClr>
              <a:buSzPct val="100000"/>
              <a:buFont typeface="Arial" panose="020B0604020202020204" pitchFamily="34" charset="0"/>
              <a:buChar char="●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Apresentação da linguagem da musical;</a:t>
            </a:r>
          </a:p>
          <a:p>
            <a:pPr marL="57142">
              <a:lnSpc>
                <a:spcPct val="114000"/>
              </a:lnSpc>
              <a:buClr>
                <a:srgbClr val="74489D"/>
              </a:buClr>
              <a:buSzPct val="100000"/>
            </a:pPr>
            <a:endParaRPr lang="pt-BR" sz="2000" b="0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pPr marL="342892" indent="-285750">
              <a:lnSpc>
                <a:spcPct val="114000"/>
              </a:lnSpc>
              <a:buClr>
                <a:srgbClr val="74489D"/>
              </a:buClr>
              <a:buSzPct val="100000"/>
              <a:buFont typeface="Arial" panose="020B0604020202020204" pitchFamily="34" charset="0"/>
              <a:buChar char="●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Escuta ativa de música</a:t>
            </a:r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sz="2000" dirty="0">
              <a:latin typeface="+mj-lt"/>
            </a:endParaRPr>
          </a:p>
        </p:txBody>
      </p:sp>
      <p:sp>
        <p:nvSpPr>
          <p:cNvPr id="5" name="Google Shape;69;p2"/>
          <p:cNvSpPr txBox="1"/>
          <p:nvPr/>
        </p:nvSpPr>
        <p:spPr>
          <a:xfrm>
            <a:off x="4838828" y="875280"/>
            <a:ext cx="4085716" cy="185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 marL="342900" indent="-342900">
              <a:lnSpc>
                <a:spcPct val="114000"/>
              </a:lnSpc>
              <a:buClr>
                <a:srgbClr val="74489D"/>
              </a:buClr>
              <a:buSzPct val="100000"/>
              <a:buFont typeface="Arial" panose="020B0604020202020204" pitchFamily="34" charset="0"/>
              <a:buChar char="●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Reconhecer a música como linguagem artística;</a:t>
            </a:r>
          </a:p>
          <a:p>
            <a:pPr>
              <a:lnSpc>
                <a:spcPct val="114000"/>
              </a:lnSpc>
              <a:buClr>
                <a:srgbClr val="74489D"/>
              </a:buClr>
              <a:buSzPct val="100000"/>
            </a:pPr>
            <a:endParaRPr lang="pt-BR" sz="2000" b="0" i="0" u="none" strike="noStrike" dirty="0">
              <a:solidFill>
                <a:srgbClr val="000000"/>
              </a:solidFill>
              <a:effectLst/>
              <a:latin typeface="+mn-lt"/>
            </a:endParaRPr>
          </a:p>
          <a:p>
            <a:pPr marL="342900" indent="-342900">
              <a:lnSpc>
                <a:spcPct val="114000"/>
              </a:lnSpc>
              <a:buClr>
                <a:srgbClr val="74489D"/>
              </a:buClr>
              <a:buSzPct val="100000"/>
              <a:buFont typeface="Arial" panose="020B0604020202020204" pitchFamily="34" charset="0"/>
              <a:buChar char="●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Apreciar e cantar música. </a:t>
            </a:r>
          </a:p>
          <a:p>
            <a:pPr>
              <a:lnSpc>
                <a:spcPct val="114000"/>
              </a:lnSpc>
              <a:buClr>
                <a:srgbClr val="74489D"/>
              </a:buClr>
              <a:buSzPct val="100000"/>
            </a:pPr>
            <a:endParaRPr lang="pt-BR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015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4;p3"/>
          <p:cNvSpPr txBox="1"/>
          <p:nvPr/>
        </p:nvSpPr>
        <p:spPr>
          <a:xfrm>
            <a:off x="398452" y="1767703"/>
            <a:ext cx="3387485" cy="160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O que é música?</a:t>
            </a:r>
            <a:endParaRPr lang="pt-BR" sz="2000" b="0" i="0" u="none" strike="noStrike" dirty="0">
              <a:solidFill>
                <a:srgbClr val="5097C0"/>
              </a:solidFill>
              <a:effectLst/>
              <a:latin typeface="+mn-lt"/>
            </a:endParaRPr>
          </a:p>
          <a:p>
            <a:pPr marL="342900" indent="-342900" rtl="0" fontAlgn="base">
              <a:spcBef>
                <a:spcPts val="1200"/>
              </a:spcBef>
              <a:spcAft>
                <a:spcPts val="120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O que é necessário para fazer música?</a:t>
            </a:r>
            <a:endParaRPr lang="pt-BR" sz="2000" b="0" i="0" u="none" strike="noStrike" dirty="0">
              <a:solidFill>
                <a:srgbClr val="5097C0"/>
              </a:solidFill>
              <a:effectLst/>
              <a:latin typeface="+mn-lt"/>
            </a:endParaRPr>
          </a:p>
          <a:p>
            <a:pPr marL="342900" indent="-342900">
              <a:buClr>
                <a:srgbClr val="7030A0"/>
              </a:buClr>
              <a:buSzPts val="2600"/>
              <a:buFont typeface="Verdana" panose="020B0604030504040204" pitchFamily="34" charset="0"/>
              <a:buChar char="●"/>
            </a:pPr>
            <a:endParaRPr sz="2000" dirty="0">
              <a:solidFill>
                <a:schemeClr val="tx1"/>
              </a:solidFill>
              <a:latin typeface="+mj-lt"/>
              <a:ea typeface="Verdana"/>
              <a:cs typeface="Arial" panose="020B0604020202020204" pitchFamily="34" charset="0"/>
              <a:sym typeface="Verdana"/>
            </a:endParaRPr>
          </a:p>
        </p:txBody>
      </p:sp>
      <p:sp>
        <p:nvSpPr>
          <p:cNvPr id="7" name="Google Shape;75;p3"/>
          <p:cNvSpPr txBox="1"/>
          <p:nvPr/>
        </p:nvSpPr>
        <p:spPr>
          <a:xfrm>
            <a:off x="361362" y="866300"/>
            <a:ext cx="4607680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buSzPts val="3400"/>
            </a:pPr>
            <a:r>
              <a:rPr lang="pt-BR" sz="2600" b="1" i="0" u="none" strike="noStrike" dirty="0">
                <a:solidFill>
                  <a:schemeClr val="tx1"/>
                </a:solidFill>
                <a:effectLst/>
                <a:latin typeface="+mj-lt"/>
              </a:rPr>
              <a:t>Vamos falar sobre música</a:t>
            </a:r>
            <a:endParaRPr lang="pt-BR" sz="26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CD6A99B-A6C9-4014-9DEE-C60B1A1F7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00" y="1652337"/>
            <a:ext cx="4670748" cy="262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355;p5">
            <a:extLst>
              <a:ext uri="{FF2B5EF4-FFF2-40B4-BE49-F238E27FC236}">
                <a16:creationId xmlns:a16="http://schemas.microsoft.com/office/drawing/2014/main" id="{6322546A-BEC5-4A14-A222-2310136A9659}"/>
              </a:ext>
            </a:extLst>
          </p:cNvPr>
          <p:cNvSpPr txBox="1"/>
          <p:nvPr/>
        </p:nvSpPr>
        <p:spPr>
          <a:xfrm rot="897">
            <a:off x="7603985" y="458960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8649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F70B029-1BBF-4B83-9326-DCB74ED30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07" y="1422996"/>
            <a:ext cx="4731902" cy="323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06C363B-513F-4E56-B73B-D736BC3E8BD8}"/>
              </a:ext>
            </a:extLst>
          </p:cNvPr>
          <p:cNvSpPr txBox="1"/>
          <p:nvPr/>
        </p:nvSpPr>
        <p:spPr>
          <a:xfrm>
            <a:off x="507519" y="615123"/>
            <a:ext cx="553201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i="0" u="none" strike="noStrike" dirty="0">
                <a:solidFill>
                  <a:schemeClr val="accent2"/>
                </a:solidFill>
                <a:effectLst/>
                <a:latin typeface="+mj-lt"/>
              </a:rPr>
              <a:t>A música em nosso dia a dia</a:t>
            </a:r>
            <a:endParaRPr lang="pt-BR" sz="26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F8F6678-C884-4FA6-95C9-6B38B19FAAA6}"/>
              </a:ext>
            </a:extLst>
          </p:cNvPr>
          <p:cNvSpPr txBox="1"/>
          <p:nvPr/>
        </p:nvSpPr>
        <p:spPr>
          <a:xfrm>
            <a:off x="5213685" y="1917983"/>
            <a:ext cx="322446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7030A0"/>
              </a:buClr>
              <a:buFont typeface="Verdana" panose="020B0604030504040204" pitchFamily="34" charset="0"/>
              <a:buChar char="●"/>
              <a:tabLst>
                <a:tab pos="1524000" algn="l"/>
              </a:tabLst>
            </a:pPr>
            <a:r>
              <a:rPr lang="pt-BR" sz="2000" b="0" i="0" u="none" strike="noStrike" dirty="0">
                <a:solidFill>
                  <a:schemeClr val="tx1"/>
                </a:solidFill>
                <a:effectLst/>
                <a:latin typeface="+mn-lt"/>
              </a:rPr>
              <a:t>A música mexe com os nossos sentimentos</a:t>
            </a:r>
            <a:r>
              <a:rPr lang="pt-BR" sz="2000" dirty="0">
                <a:solidFill>
                  <a:schemeClr val="tx1"/>
                </a:solidFill>
                <a:latin typeface="+mn-lt"/>
              </a:rPr>
              <a:t>. V</a:t>
            </a:r>
            <a:r>
              <a:rPr lang="pt-BR" sz="2000" b="0" i="0" u="none" strike="noStrike" dirty="0">
                <a:solidFill>
                  <a:schemeClr val="tx1"/>
                </a:solidFill>
                <a:effectLst/>
                <a:latin typeface="+mn-lt"/>
              </a:rPr>
              <a:t>ocê sabe por quê?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262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407D5AA3-6AF1-4B1C-931D-BD5076D90154}"/>
              </a:ext>
            </a:extLst>
          </p:cNvPr>
          <p:cNvSpPr txBox="1"/>
          <p:nvPr/>
        </p:nvSpPr>
        <p:spPr>
          <a:xfrm>
            <a:off x="592554" y="717252"/>
            <a:ext cx="460809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600" b="1" dirty="0">
                <a:solidFill>
                  <a:schemeClr val="tx1"/>
                </a:solidFill>
                <a:latin typeface="+mj-lt"/>
              </a:rPr>
              <a:t>C</a:t>
            </a:r>
            <a:r>
              <a:rPr lang="pt-BR" sz="2600" b="1" i="0" u="none" strike="noStrike" dirty="0">
                <a:solidFill>
                  <a:schemeClr val="tx1"/>
                </a:solidFill>
                <a:effectLst/>
                <a:latin typeface="+mj-lt"/>
              </a:rPr>
              <a:t>onhecendo a música</a:t>
            </a:r>
            <a:endParaRPr lang="pt-BR" sz="26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6BFB658-737C-4D10-B4C0-CD8183E3E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163" y="2010900"/>
            <a:ext cx="4588282" cy="257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0D257D7D-FBED-4EF5-8642-0337E3F453AD}"/>
              </a:ext>
            </a:extLst>
          </p:cNvPr>
          <p:cNvSpPr txBox="1"/>
          <p:nvPr/>
        </p:nvSpPr>
        <p:spPr>
          <a:xfrm>
            <a:off x="633422" y="2416233"/>
            <a:ext cx="332974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A música se expressa por meio do som organizado, na intenção de ser ouvido.</a:t>
            </a:r>
            <a:endParaRPr lang="pt-BR" sz="2000" dirty="0">
              <a:latin typeface="+mn-lt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527008C-5756-47DB-9909-88106C6E5F7F}"/>
              </a:ext>
            </a:extLst>
          </p:cNvPr>
          <p:cNvSpPr txBox="1"/>
          <p:nvPr/>
        </p:nvSpPr>
        <p:spPr>
          <a:xfrm>
            <a:off x="592554" y="1333317"/>
            <a:ext cx="79588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A música é uma das quatro linguagens artísticas, assim como a </a:t>
            </a:r>
            <a:r>
              <a:rPr lang="pt-BR" sz="2000" b="1" i="0" u="none" strike="noStrike" dirty="0">
                <a:solidFill>
                  <a:srgbClr val="7030A0"/>
                </a:solidFill>
                <a:effectLst/>
                <a:latin typeface="+mn-lt"/>
              </a:rPr>
              <a:t>dança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, o </a:t>
            </a:r>
            <a:r>
              <a:rPr lang="pt-BR" sz="2000" b="1" i="0" u="none" strike="noStrike" dirty="0">
                <a:solidFill>
                  <a:srgbClr val="7030A0"/>
                </a:solidFill>
                <a:effectLst/>
                <a:latin typeface="+mn-lt"/>
              </a:rPr>
              <a:t>teatro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 e as </a:t>
            </a:r>
            <a:r>
              <a:rPr lang="pt-BR" sz="2000" b="1" i="0" u="none" strike="noStrike" dirty="0">
                <a:solidFill>
                  <a:srgbClr val="7030A0"/>
                </a:solidFill>
                <a:effectLst/>
                <a:latin typeface="+mn-lt"/>
              </a:rPr>
              <a:t>artes</a:t>
            </a:r>
            <a:r>
              <a:rPr lang="pt-BR" sz="2000" b="0" i="0" u="none" strike="noStrike" dirty="0">
                <a:solidFill>
                  <a:srgbClr val="7030A0"/>
                </a:solidFill>
                <a:effectLst/>
                <a:latin typeface="+mn-lt"/>
              </a:rPr>
              <a:t> </a:t>
            </a:r>
            <a:r>
              <a:rPr lang="pt-BR" sz="2000" b="1" i="0" u="none" strike="noStrike" dirty="0">
                <a:solidFill>
                  <a:srgbClr val="7030A0"/>
                </a:solidFill>
                <a:effectLst/>
                <a:latin typeface="+mn-lt"/>
              </a:rPr>
              <a:t>visuais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.</a:t>
            </a:r>
            <a:endParaRPr lang="pt-BR" sz="2000" dirty="0">
              <a:latin typeface="+mn-lt"/>
            </a:endParaRPr>
          </a:p>
        </p:txBody>
      </p:sp>
      <p:sp>
        <p:nvSpPr>
          <p:cNvPr id="17" name="Google Shape;355;p5">
            <a:extLst>
              <a:ext uri="{FF2B5EF4-FFF2-40B4-BE49-F238E27FC236}">
                <a16:creationId xmlns:a16="http://schemas.microsoft.com/office/drawing/2014/main" id="{AC4ADB99-A397-4CF5-9686-C2AEBD1ED09C}"/>
              </a:ext>
            </a:extLst>
          </p:cNvPr>
          <p:cNvSpPr txBox="1"/>
          <p:nvPr/>
        </p:nvSpPr>
        <p:spPr>
          <a:xfrm rot="897">
            <a:off x="7603985" y="458960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9533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9;p5"/>
          <p:cNvSpPr txBox="1"/>
          <p:nvPr/>
        </p:nvSpPr>
        <p:spPr>
          <a:xfrm>
            <a:off x="733925" y="1323749"/>
            <a:ext cx="7920689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buSzPts val="2400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Fazer música é como criar um quebra-cabeça de sons e silêncios para serem ouvidos. Para fazer música, podemos usar instrumentos, nosso corpo, ou até mesmo meios eletrônicos.</a:t>
            </a:r>
            <a:endParaRPr lang="pt-BR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Google Shape;94;p5"/>
          <p:cNvSpPr txBox="1"/>
          <p:nvPr/>
        </p:nvSpPr>
        <p:spPr>
          <a:xfrm>
            <a:off x="733925" y="785198"/>
            <a:ext cx="3754253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buSzPts val="3400"/>
            </a:pPr>
            <a:r>
              <a:rPr lang="pt-BR" sz="2600" b="1" i="0" u="none" strike="noStrike" dirty="0">
                <a:solidFill>
                  <a:schemeClr val="tx1"/>
                </a:solidFill>
                <a:effectLst/>
                <a:latin typeface="+mj-lt"/>
              </a:rPr>
              <a:t>Conhecendo a música</a:t>
            </a:r>
            <a:endParaRPr sz="2600" b="1" dirty="0">
              <a:solidFill>
                <a:schemeClr val="tx1"/>
              </a:solidFill>
              <a:latin typeface="+mj-lt"/>
              <a:ea typeface="Verdana"/>
              <a:cs typeface="Arial" panose="020B0604020202020204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70F8F55-4B0F-4B90-81C1-7BE14988C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15" y="2584034"/>
            <a:ext cx="5747183" cy="214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4A852FC-6DCC-49CE-BD2A-90BE149AA58B}"/>
              </a:ext>
            </a:extLst>
          </p:cNvPr>
          <p:cNvSpPr txBox="1"/>
          <p:nvPr/>
        </p:nvSpPr>
        <p:spPr>
          <a:xfrm>
            <a:off x="6160168" y="2716392"/>
            <a:ext cx="23742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A música é uma linguagem artística presente em todo o mundo.</a:t>
            </a:r>
            <a:endParaRPr lang="pt-BR" sz="2000" dirty="0">
              <a:latin typeface="+mn-lt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AA95299-606A-43FB-BB08-32E52E6592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2237" y="2324840"/>
            <a:ext cx="1359526" cy="493819"/>
          </a:xfrm>
          <a:prstGeom prst="rect">
            <a:avLst/>
          </a:prstGeom>
        </p:spPr>
      </p:pic>
      <p:sp>
        <p:nvSpPr>
          <p:cNvPr id="10" name="Google Shape;355;p5">
            <a:extLst>
              <a:ext uri="{FF2B5EF4-FFF2-40B4-BE49-F238E27FC236}">
                <a16:creationId xmlns:a16="http://schemas.microsoft.com/office/drawing/2014/main" id="{3BD75207-429C-44EA-AF8A-2372F2498570}"/>
              </a:ext>
            </a:extLst>
          </p:cNvPr>
          <p:cNvSpPr txBox="1"/>
          <p:nvPr/>
        </p:nvSpPr>
        <p:spPr>
          <a:xfrm rot="897">
            <a:off x="7603985" y="458960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100"/>
              <a:buFont typeface="Lato"/>
              <a:buNone/>
            </a:pPr>
            <a:r>
              <a:rPr lang="pt-BR" sz="1400" b="1" i="0" u="none" strike="noStrike" cap="none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CONTINUA...</a:t>
            </a:r>
            <a:endParaRPr sz="12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7335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9;p5"/>
          <p:cNvSpPr txBox="1"/>
          <p:nvPr/>
        </p:nvSpPr>
        <p:spPr>
          <a:xfrm>
            <a:off x="853842" y="1384989"/>
            <a:ext cx="8121317" cy="119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lnSpc>
                <a:spcPct val="114000"/>
              </a:lnSpc>
              <a:buSzPts val="2400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A música traz memórias, mexe com nossos sentidos, com nossas emoções, nos faz rir, chorar, dançar e lembrar de alguns momentos que já vivemos.</a:t>
            </a:r>
            <a:endParaRPr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Google Shape;94;p5"/>
          <p:cNvSpPr txBox="1"/>
          <p:nvPr/>
        </p:nvSpPr>
        <p:spPr>
          <a:xfrm>
            <a:off x="853842" y="801082"/>
            <a:ext cx="5318358" cy="46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buSzPts val="3400"/>
            </a:pPr>
            <a:r>
              <a:rPr lang="pt-BR" sz="2600" b="1" i="0" u="none" strike="noStrike" dirty="0">
                <a:solidFill>
                  <a:schemeClr val="tx1"/>
                </a:solidFill>
                <a:effectLst/>
                <a:latin typeface="+mn-lt"/>
              </a:rPr>
              <a:t>A música e nossas emoções</a:t>
            </a:r>
            <a:endParaRPr sz="2600" b="1" dirty="0">
              <a:solidFill>
                <a:schemeClr val="tx1"/>
              </a:solidFill>
              <a:latin typeface="+mn-lt"/>
              <a:ea typeface="Verdana"/>
              <a:cs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4A852FC-6DCC-49CE-BD2A-90BE149AA58B}"/>
              </a:ext>
            </a:extLst>
          </p:cNvPr>
          <p:cNvSpPr txBox="1"/>
          <p:nvPr/>
        </p:nvSpPr>
        <p:spPr>
          <a:xfrm>
            <a:off x="853842" y="2893374"/>
            <a:ext cx="40907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Você já escutou uma música e se recordou de alguma situação que viveu?</a:t>
            </a:r>
            <a:endParaRPr lang="pt-BR" sz="2000" dirty="0">
              <a:latin typeface="+mn-lt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3A6D443-21E1-46CA-A2E8-0AB8ED9C5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611" y="2158641"/>
            <a:ext cx="2711116" cy="271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455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3;p9"/>
          <p:cNvSpPr txBox="1"/>
          <p:nvPr/>
        </p:nvSpPr>
        <p:spPr>
          <a:xfrm>
            <a:off x="423459" y="691701"/>
            <a:ext cx="3777708" cy="538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buSzPts val="3400"/>
            </a:pPr>
            <a:r>
              <a:rPr lang="pt-BR" sz="2600" b="1" i="0" u="none" strike="noStrike" dirty="0">
                <a:solidFill>
                  <a:schemeClr val="tx1"/>
                </a:solidFill>
                <a:effectLst/>
                <a:latin typeface="+mj-lt"/>
              </a:rPr>
              <a:t>Para apreciar </a:t>
            </a:r>
            <a:endParaRPr sz="2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Google Shape;126;p9"/>
          <p:cNvSpPr txBox="1"/>
          <p:nvPr/>
        </p:nvSpPr>
        <p:spPr>
          <a:xfrm>
            <a:off x="423459" y="1365382"/>
            <a:ext cx="3998700" cy="3200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Vamos apreciar uma apresentação musical? </a:t>
            </a:r>
            <a:endParaRPr lang="pt-BR" sz="2000" b="0" dirty="0">
              <a:effectLst/>
              <a:latin typeface="+mn-lt"/>
            </a:endParaRPr>
          </a:p>
          <a:p>
            <a:pPr rtl="0">
              <a:spcBef>
                <a:spcPts val="1200"/>
              </a:spcBef>
              <a:spcAft>
                <a:spcPts val="0"/>
              </a:spcAft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No vídeo a seguir, você verá um grande grupo musical executando uma obra de um compositor brasileiro chamado Villa-Lobos. </a:t>
            </a:r>
            <a:endParaRPr lang="pt-BR" sz="2000" b="0" dirty="0">
              <a:effectLst/>
              <a:latin typeface="+mn-lt"/>
            </a:endParaRPr>
          </a:p>
          <a:p>
            <a:pPr rtl="0">
              <a:spcBef>
                <a:spcPts val="1200"/>
              </a:spcBef>
              <a:spcAft>
                <a:spcPts val="0"/>
              </a:spcAft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Preste atenção nos instrumentos e nesta linda melodia. </a:t>
            </a:r>
            <a:endParaRPr lang="pt-BR" sz="2000" b="0" dirty="0">
              <a:effectLst/>
              <a:latin typeface="+mn-lt"/>
            </a:endParaRPr>
          </a:p>
          <a:p>
            <a:endParaRPr sz="1900" dirty="0">
              <a:solidFill>
                <a:schemeClr val="tx1"/>
              </a:solidFill>
              <a:latin typeface="+mj-lt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7A6283F-0821-4A07-89D9-055A609D8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653" y="1365383"/>
            <a:ext cx="4397738" cy="248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8A0874B-1599-4B3B-BA28-FF6608855570}"/>
              </a:ext>
            </a:extLst>
          </p:cNvPr>
          <p:cNvSpPr txBox="1"/>
          <p:nvPr/>
        </p:nvSpPr>
        <p:spPr>
          <a:xfrm>
            <a:off x="404859" y="4307305"/>
            <a:ext cx="3882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0" i="0" u="none" strike="noStrike" dirty="0">
                <a:solidFill>
                  <a:srgbClr val="131313"/>
                </a:solidFill>
                <a:effectLst/>
                <a:latin typeface="+mn-lt"/>
              </a:rPr>
              <a:t>Heitor Villa-Lobos – Bachianas Brasileiras Nº 2 </a:t>
            </a:r>
            <a:r>
              <a:rPr lang="pt-BR" sz="1400" dirty="0">
                <a:solidFill>
                  <a:srgbClr val="131313"/>
                </a:solidFill>
                <a:latin typeface="+mn-lt"/>
              </a:rPr>
              <a:t>–</a:t>
            </a:r>
            <a:r>
              <a:rPr lang="pt-BR" sz="1400" b="0" i="0" u="none" strike="noStrike" dirty="0">
                <a:solidFill>
                  <a:srgbClr val="131313"/>
                </a:solidFill>
                <a:effectLst/>
                <a:latin typeface="+mn-lt"/>
              </a:rPr>
              <a:t> IV. Tocata (O trenzinho do caipira)</a:t>
            </a:r>
            <a:endParaRPr lang="pt-BR" sz="1400" dirty="0">
              <a:latin typeface="+mn-lt"/>
            </a:endParaRPr>
          </a:p>
        </p:txBody>
      </p:sp>
      <p:grpSp>
        <p:nvGrpSpPr>
          <p:cNvPr id="7" name="Google Shape;348;p5">
            <a:extLst>
              <a:ext uri="{FF2B5EF4-FFF2-40B4-BE49-F238E27FC236}">
                <a16:creationId xmlns:a16="http://schemas.microsoft.com/office/drawing/2014/main" id="{5D331E12-3219-4989-8225-CB80CADA6EC9}"/>
              </a:ext>
            </a:extLst>
          </p:cNvPr>
          <p:cNvGrpSpPr/>
          <p:nvPr/>
        </p:nvGrpSpPr>
        <p:grpSpPr>
          <a:xfrm>
            <a:off x="4447363" y="4134657"/>
            <a:ext cx="4500023" cy="542441"/>
            <a:chOff x="3221527" y="3137938"/>
            <a:chExt cx="2825248" cy="542441"/>
          </a:xfrm>
        </p:grpSpPr>
        <p:sp>
          <p:nvSpPr>
            <p:cNvPr id="9" name="Google Shape;349;p5">
              <a:extLst>
                <a:ext uri="{FF2B5EF4-FFF2-40B4-BE49-F238E27FC236}">
                  <a16:creationId xmlns:a16="http://schemas.microsoft.com/office/drawing/2014/main" id="{D3057C4E-0687-4FF3-B17A-7C51455BCD14}"/>
                </a:ext>
              </a:extLst>
            </p:cNvPr>
            <p:cNvSpPr txBox="1"/>
            <p:nvPr/>
          </p:nvSpPr>
          <p:spPr>
            <a:xfrm>
              <a:off x="3357275" y="3280300"/>
              <a:ext cx="2689500" cy="400079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400" b="0" i="0" strike="noStrike" dirty="0"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</a:t>
              </a:r>
              <a:r>
                <a:rPr lang="pt-BR" sz="1400" b="0" i="0" u="sng" strike="noStrike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hlinkClick r:id="rId4"/>
                </a:rPr>
                <a:t>https://www.youtube.com/watch?v=wIG4h7lvj4Y</a:t>
              </a:r>
              <a:r>
                <a:rPr lang="pt-BR" sz="1400" b="0" i="0" u="none" strike="noStrike" dirty="0"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" name="Google Shape;350;p5">
              <a:extLst>
                <a:ext uri="{FF2B5EF4-FFF2-40B4-BE49-F238E27FC236}">
                  <a16:creationId xmlns:a16="http://schemas.microsoft.com/office/drawing/2014/main" id="{91676378-02E4-4861-B6A4-A2E8BF7A7E7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221527" y="3137938"/>
              <a:ext cx="335336" cy="4962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Google Shape;363;p27">
            <a:extLst>
              <a:ext uri="{FF2B5EF4-FFF2-40B4-BE49-F238E27FC236}">
                <a16:creationId xmlns:a16="http://schemas.microsoft.com/office/drawing/2014/main" id="{4879BD1F-F98C-4292-92FB-E0541FC0C4A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06290" y="325469"/>
            <a:ext cx="559254" cy="3741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0171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39;p11"/>
          <p:cNvSpPr txBox="1"/>
          <p:nvPr/>
        </p:nvSpPr>
        <p:spPr>
          <a:xfrm>
            <a:off x="353449" y="1357670"/>
            <a:ext cx="8437102" cy="3570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342900" indent="-342900" rtl="0" fontAlgn="base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A música que você ouviu foi executada por um grande grupo. Nele, temos muitos músicos e vários instrumentos. Você sabe qual nome se dá a um grupo com muitos músicos?</a:t>
            </a:r>
            <a:endParaRPr lang="pt-BR" sz="2000" b="0" i="0" u="none" strike="noStrike" dirty="0">
              <a:solidFill>
                <a:srgbClr val="5097C0"/>
              </a:solidFill>
              <a:effectLst/>
              <a:latin typeface="+mn-lt"/>
            </a:endParaRPr>
          </a:p>
          <a:p>
            <a:pPr marL="342900" indent="-342900" rtl="0" fontAlgn="base"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Você conseguiu ouvir os diferentes instrumentos na música? Quais são os seus favoritos?</a:t>
            </a:r>
            <a:endParaRPr lang="pt-BR" sz="2000" b="0" i="0" u="none" strike="noStrike" dirty="0">
              <a:solidFill>
                <a:srgbClr val="5097C0"/>
              </a:solidFill>
              <a:effectLst/>
              <a:latin typeface="+mn-lt"/>
            </a:endParaRPr>
          </a:p>
          <a:p>
            <a:pPr marL="342900" indent="-342900" rtl="0" fontAlgn="base"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Como a música "Trenzinho do Caipira" faz você se sentir?</a:t>
            </a:r>
            <a:endParaRPr lang="pt-BR" sz="2000" b="0" i="0" u="none" strike="noStrike" dirty="0">
              <a:solidFill>
                <a:srgbClr val="5097C0"/>
              </a:solidFill>
              <a:effectLst/>
              <a:latin typeface="+mn-lt"/>
            </a:endParaRPr>
          </a:p>
          <a:p>
            <a:pPr marL="342900" indent="-342900" rtl="0" fontAlgn="base"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Se a música fosse uma história, o que você acha que estaria acontecendo?</a:t>
            </a:r>
            <a:endParaRPr lang="pt-BR" sz="2000" b="0" i="0" u="none" strike="noStrike" dirty="0">
              <a:solidFill>
                <a:srgbClr val="5097C0"/>
              </a:solidFill>
              <a:effectLst/>
              <a:latin typeface="+mn-lt"/>
            </a:endParaRPr>
          </a:p>
          <a:p>
            <a:pPr marL="342900" indent="-342900" rtl="0" fontAlgn="base">
              <a:spcBef>
                <a:spcPts val="1200"/>
              </a:spcBef>
              <a:spcAft>
                <a:spcPts val="0"/>
              </a:spcAft>
              <a:buClr>
                <a:srgbClr val="7030A0"/>
              </a:buClr>
              <a:buFont typeface="Verdana" panose="020B0604030504040204" pitchFamily="34" charset="0"/>
              <a:buChar char="●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+mn-lt"/>
              </a:rPr>
              <a:t>A música te faz pensar em algum lugar específico?</a:t>
            </a:r>
            <a:endParaRPr lang="pt-BR" sz="2000" b="0" i="0" u="none" strike="noStrike" dirty="0">
              <a:solidFill>
                <a:srgbClr val="5097C0"/>
              </a:solidFill>
              <a:effectLst/>
              <a:latin typeface="+mn-lt"/>
            </a:endParaRPr>
          </a:p>
        </p:txBody>
      </p:sp>
      <p:sp>
        <p:nvSpPr>
          <p:cNvPr id="9" name="Google Shape;140;p11"/>
          <p:cNvSpPr txBox="1"/>
          <p:nvPr/>
        </p:nvSpPr>
        <p:spPr>
          <a:xfrm>
            <a:off x="560923" y="814902"/>
            <a:ext cx="4624687" cy="63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pt-BR" sz="2600" b="1" i="0" u="none" strike="noStrike" dirty="0">
                <a:solidFill>
                  <a:schemeClr val="tx1"/>
                </a:solidFill>
                <a:effectLst/>
                <a:latin typeface="+mj-lt"/>
              </a:rPr>
              <a:t>Refletindo sobre a escuta</a:t>
            </a:r>
            <a:endParaRPr lang="pt-BR" sz="2600" b="0" dirty="0">
              <a:solidFill>
                <a:schemeClr val="tx1"/>
              </a:solidFill>
              <a:effectLst/>
              <a:latin typeface="+mj-lt"/>
            </a:endParaRPr>
          </a:p>
          <a:p>
            <a:endParaRPr b="1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6" name="Google Shape;330;p5">
            <a:extLst>
              <a:ext uri="{FF2B5EF4-FFF2-40B4-BE49-F238E27FC236}">
                <a16:creationId xmlns:a16="http://schemas.microsoft.com/office/drawing/2014/main" id="{A4201BE3-32BD-4A1E-8176-65728C5755CB}"/>
              </a:ext>
            </a:extLst>
          </p:cNvPr>
          <p:cNvGrpSpPr/>
          <p:nvPr/>
        </p:nvGrpSpPr>
        <p:grpSpPr>
          <a:xfrm>
            <a:off x="5410257" y="279679"/>
            <a:ext cx="3380294" cy="831202"/>
            <a:chOff x="3298724" y="4150116"/>
            <a:chExt cx="3380294" cy="831202"/>
          </a:xfrm>
        </p:grpSpPr>
        <p:sp>
          <p:nvSpPr>
            <p:cNvPr id="7" name="Google Shape;331;p5">
              <a:extLst>
                <a:ext uri="{FF2B5EF4-FFF2-40B4-BE49-F238E27FC236}">
                  <a16:creationId xmlns:a16="http://schemas.microsoft.com/office/drawing/2014/main" id="{08C07139-53D9-41C9-9163-6E961B3525E7}"/>
                </a:ext>
              </a:extLst>
            </p:cNvPr>
            <p:cNvSpPr txBox="1"/>
            <p:nvPr/>
          </p:nvSpPr>
          <p:spPr>
            <a:xfrm>
              <a:off x="3548799" y="4550461"/>
              <a:ext cx="3130219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DISCUSSÃO DISCIPLINADA</a:t>
              </a:r>
              <a:endParaRPr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" name="Google Shape;332;p5">
              <a:extLst>
                <a:ext uri="{FF2B5EF4-FFF2-40B4-BE49-F238E27FC236}">
                  <a16:creationId xmlns:a16="http://schemas.microsoft.com/office/drawing/2014/main" id="{DC2EC249-F99E-4C3F-9069-3E557C0428A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298724" y="4150116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0682894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1683</Words>
  <Application>Microsoft Office PowerPoint</Application>
  <PresentationFormat>Apresentação na tela (16:9)</PresentationFormat>
  <Paragraphs>92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Grandstander Medium</vt:lpstr>
      <vt:lpstr>Arial</vt:lpstr>
      <vt:lpstr>Grandstander SemiBold</vt:lpstr>
      <vt:lpstr>Lato</vt:lpstr>
      <vt:lpstr>Grandstander</vt:lpstr>
      <vt:lpstr>Verdana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Neto</dc:creator>
  <cp:lastModifiedBy>Lucas Sampaio Lucena</cp:lastModifiedBy>
  <cp:revision>40</cp:revision>
  <dcterms:modified xsi:type="dcterms:W3CDTF">2024-11-04T13:57:47Z</dcterms:modified>
</cp:coreProperties>
</file>