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embeddedFontLst>
    <p:embeddedFont>
      <p:font typeface="Grandstander" pitchFamily="2" charset="0"/>
      <p:regular r:id="rId19"/>
      <p:bold r:id="rId20"/>
      <p:italic r:id="rId21"/>
      <p:boldItalic r:id="rId22"/>
    </p:embeddedFont>
    <p:embeddedFont>
      <p:font typeface="Grandstander Medium" pitchFamily="2" charset="0"/>
      <p:regular r:id="rId23"/>
      <p:italic r:id="rId24"/>
    </p:embeddedFont>
    <p:embeddedFont>
      <p:font typeface="Grandstander SemiBold" pitchFamily="2" charset="0"/>
      <p:bold r:id="rId25"/>
      <p:boldItalic r:id="rId26"/>
    </p:embeddedFont>
    <p:embeddedFont>
      <p:font typeface="Lato" panose="020F0502020204030203" pitchFamily="34" charset="0"/>
      <p:regular r:id="rId27"/>
      <p:bold r:id="rId28"/>
      <p:italic r:id="rId29"/>
      <p:boldItalic r:id="rId30"/>
    </p:embeddedFont>
    <p:embeddedFont>
      <p:font typeface="Verdana" panose="020B0604030504040204" pitchFamily="3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37">
          <p15:clr>
            <a:srgbClr val="A4A3A4"/>
          </p15:clr>
        </p15:guide>
        <p15:guide id="2" pos="291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9" roundtripDataSignature="AMtx7mhX/jFgF9vUKcISlcetsEHgAhGlhw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A37A08-69FF-1E87-5134-F146AC084A84}" name="Luã Santos Dias" initials="LS" userId="S::lua_dias@vanzolini-ead.org.br::5ba061cc-bd70-40d5-a037-2a2a362849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642" autoAdjust="0"/>
  </p:normalViewPr>
  <p:slideViewPr>
    <p:cSldViewPr snapToGrid="0">
      <p:cViewPr varScale="1">
        <p:scale>
          <a:sx n="125" d="100"/>
          <a:sy n="125" d="100"/>
        </p:scale>
        <p:origin x="1116" y="96"/>
      </p:cViewPr>
      <p:guideLst>
        <p:guide orient="horz" pos="1637"/>
        <p:guide pos="291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1164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customschemas.google.com/relationships/presentationmetadata" Target="meta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4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Mw7iIKDPw8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shorts/PvLePxjGNQk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xilofone-com-muitas-criancas-felizes-e-simbolos-de-melodia-na-mancha-verde_16853698.htm#page=7&amp;query=m%C3%BAsica&amp;position=22&amp;from_view=search&amp;track=sph&amp;uuid=86d86847-817b-4c97-825b-4cbe2734ee6a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um-ukulele-ou-guitarra-com-muitos-simbolos-de-melodia-infantil_19747354.htm#page=6&amp;query=m%C3%BAsica&amp;position=19&amp;from_view=search&amp;track=sph&amp;uuid=86d86847-817b-4c97-825b-4cbe2734ee6a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fundo-de-notas-musicais-de-ondas-sonoras-de-pentagrama_18786659.htm#query=m%C3%BAsica&amp;position=4&amp;from_view=search&amp;track=sph&amp;uuid=41215393-662c-43fa-8709-263c49accd7c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AGwAbe3Emc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Mw7iIKDPw8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" name="Google Shape;4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sng" strike="noStrike" cap="none" dirty="0">
                <a:solidFill>
                  <a:srgbClr val="0097A7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https://www.youtube.com/watch?v=5Mw7iIKDPw8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sng" strike="noStrike" cap="none" dirty="0">
                <a:solidFill>
                  <a:srgbClr val="0097A7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https://www.youtube.com/shorts/PvLePxjGNQk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sng" strike="noStrike" cap="none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https://br.freepik.com/vetores-gratis/xilofone-com-muitas-criancas-felizes-e-simbolos-de-melodia-na-mancha-verde_16853698.htm#page=7&amp;query=m%C3%BAsica&amp;position=22&amp;from_view=search&amp;track=sph&amp;uuid=86d86847-817b-4c97-825b-4cbe2734ee6a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u="sng" strike="noStrike" cap="none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https://br.freepik.com/vetores-gratis/um-ukulele-ou-guitarra-com-muitos-simbolos-de-melodia-infantil_19747354.htm#page=6&amp;query=m%C3%BAsica&amp;position=19&amp;from_view=search&amp;track=sph&amp;uuid=86d86847-817b-4c97-825b-4cbe2734ee6a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Google Shape;159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(EF03AR15) Explorar e perceber o próprio corpo (palmas, voz, percussão corporal) e objetos do cotidiano como fontes sonoras, considerando os elementos constitutivos da música.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https://www.gettyimages.com.br/detail/foto/thoughtful-girl-imagem-royalty-free/504685193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sng" strike="noStrike" cap="none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https://br.freepik.com/vetores-gratis/fundo-de-notas-musicais-de-ondas-sonoras-de-pentagrama_18786659.htm#query=m%C3%BAsica&amp;position=4&amp;from_view=search&amp;track=sph&amp;uuid=41215393-662c-43fa-8709-263c49accd7c</a:t>
            </a:r>
            <a:br>
              <a:rPr lang="pt-BR" dirty="0"/>
            </a:br>
            <a:br>
              <a:rPr lang="pt-BR" dirty="0"/>
            </a:br>
            <a:r>
              <a:rPr lang="pt-BR" sz="18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Hábitos de discussão – Técnica 28</a:t>
            </a:r>
            <a:endParaRPr b="1" dirty="0"/>
          </a:p>
          <a:p>
            <a:pPr marL="457200" lvl="0" indent="-2984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pt-BR" sz="18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Objetivo</a:t>
            </a: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estabelecer normas de comunicação produtiva e respeitosa durante as discussões em sala de aula.</a:t>
            </a:r>
            <a:endParaRPr dirty="0"/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pt-BR" sz="18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 funciona</a:t>
            </a:r>
            <a:r>
              <a:rPr lang="pt-BR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o professor ensina e reforça hábitos como escutar ativamente, responder às falas dos colegas, citar fontes e justificar argumentos, promovendo uma discussão ordenada e significativa.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" name="Google Shape;6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https://www.gettyimages.com.br/detail/foto/bring-the-noise-imagem-royalty-free/1150727326?phrase=1150727326&amp;searchscope=image%2Cfilm&amp;adppopup=true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</a:rPr>
              <a:t>https://br.freepik.com/vetores-gratis/musica-colorido-orador-fundo_827892.htm</a:t>
            </a:r>
            <a:br>
              <a:rPr lang="pt-BR" dirty="0"/>
            </a:b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br.freepik.com/fotos-gratis/argumente-discutindo-o-conceito-belo-retrato-feminino-de-meio-comprimento-isolado-em-rosa-jovem-adolescente-emocional-olhando-para-a-camera_11933514.htm#fromView=image_search&amp;page=1&amp;position=0&amp;uuid=1cb28c41-63e1-46c5-831c-984854ec12b1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sng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https://www.youtube.com/watch?v=aAGwAbe3Emc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sng" strike="noStrike" cap="none" dirty="0">
                <a:solidFill>
                  <a:srgbClr val="0097A7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https://www.youtube.com/watch?v=5Mw7iIKDPw8</a:t>
            </a:r>
            <a:r>
              <a:rPr lang="pt-BR" sz="11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/>
              <a:t>Caro professor, para saber mais: https://pt.wikipedia.org/wiki/</a:t>
            </a:r>
            <a:r>
              <a:rPr lang="pt-BR" dirty="0" err="1"/>
              <a:t>Stomp</a:t>
            </a:r>
            <a:r>
              <a:rPr lang="pt-BR" dirty="0"/>
              <a:t>.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3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42"/>
          <p:cNvSpPr txBox="1">
            <a:spLocks noGrp="1"/>
          </p:cNvSpPr>
          <p:nvPr>
            <p:ph type="sldNum" idx="12"/>
          </p:nvPr>
        </p:nvSpPr>
        <p:spPr>
          <a:xfrm>
            <a:off x="8472458" y="4663305"/>
            <a:ext cx="5487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" name="Google Shape;11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50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6" y="4630551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3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4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90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42"/>
          <p:cNvSpPr txBox="1"/>
          <p:nvPr/>
        </p:nvSpPr>
        <p:spPr>
          <a:xfrm rot="-5400000">
            <a:off x="8622225" y="1108015"/>
            <a:ext cx="884100" cy="292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" name="Google Shape;16;p42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9" name="Google Shape;19;p4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43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3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" name="Google Shape;22;p43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3" name="Google Shape;23;p43"/>
          <p:cNvSpPr txBox="1"/>
          <p:nvPr/>
        </p:nvSpPr>
        <p:spPr>
          <a:xfrm rot="-59789">
            <a:off x="4478338" y="133304"/>
            <a:ext cx="3795681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43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" name="Google Shape;25;p43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8" name="Google Shape;28;p4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44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5;p43">
            <a:extLst>
              <a:ext uri="{FF2B5EF4-FFF2-40B4-BE49-F238E27FC236}">
                <a16:creationId xmlns:a16="http://schemas.microsoft.com/office/drawing/2014/main" id="{BA834F78-0904-88DF-AF55-61A3CAE77460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45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33" name="Google Shape;33;p4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4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5;p43">
            <a:extLst>
              <a:ext uri="{FF2B5EF4-FFF2-40B4-BE49-F238E27FC236}">
                <a16:creationId xmlns:a16="http://schemas.microsoft.com/office/drawing/2014/main" id="{85BA3B19-01C1-A2B0-4CEA-B29B7E84CA4A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540266" y="2150850"/>
            <a:ext cx="6734723" cy="8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9pPr>
          </a:lstStyle>
          <a:p>
            <a:endParaRPr dirty="0"/>
          </a:p>
        </p:txBody>
      </p:sp>
      <p:sp>
        <p:nvSpPr>
          <p:cNvPr id="38" name="Google Shape;38;p25"/>
          <p:cNvSpPr txBox="1">
            <a:spLocks noGrp="1"/>
          </p:cNvSpPr>
          <p:nvPr>
            <p:ph type="sldNum" idx="12"/>
          </p:nvPr>
        </p:nvSpPr>
        <p:spPr>
          <a:xfrm>
            <a:off x="8472188" y="4663217"/>
            <a:ext cx="548704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540267" y="445031"/>
            <a:ext cx="693382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540267" y="1705031"/>
            <a:ext cx="6933822" cy="28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EA4335"/>
          </p15:clr>
        </p15:guide>
        <p15:guide id="2" orient="horz" pos="765">
          <p15:clr>
            <a:srgbClr val="EA4335"/>
          </p15:clr>
        </p15:guide>
        <p15:guide id="3" pos="5420">
          <p15:clr>
            <a:srgbClr val="EA4335"/>
          </p15:clr>
        </p15:guide>
        <p15:guide id="4" pos="4564">
          <p15:clr>
            <a:srgbClr val="EA4335"/>
          </p15:clr>
        </p15:guide>
        <p15:guide id="5" orient="horz" pos="2964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16.png"/><Relationship Id="rId4" Type="http://schemas.openxmlformats.org/officeDocument/2006/relationships/hyperlink" Target="https://www.youtube.com/watch?v=5Mw7iIKDPw8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hyperlink" Target="https://www.youtube.com/shorts/PvLePxjGNQk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2/06/PROF_miolo_EF_AI_ARTE_V2_01a05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AGwAbe3Emc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youtube.com/shorts/PvLePxjGNQk" TargetMode="External"/><Relationship Id="rId4" Type="http://schemas.openxmlformats.org/officeDocument/2006/relationships/hyperlink" Target="https://www.youtube.com/watch?v=5Mw7iIKDPw8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hyperlink" Target="https://www.youtube.com/watch?v=aAGwAbe3Emc" TargetMode="External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hyperlink" Target="https://www.youtube.com/watch?v=5Mw7iIKDPw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6"/>
          <p:cNvSpPr/>
          <p:nvPr/>
        </p:nvSpPr>
        <p:spPr>
          <a:xfrm rot="-48394" flipH="1">
            <a:off x="238252" y="4088596"/>
            <a:ext cx="1511849" cy="32990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6"/>
          <p:cNvSpPr/>
          <p:nvPr/>
        </p:nvSpPr>
        <p:spPr>
          <a:xfrm rot="49167">
            <a:off x="237621" y="4556462"/>
            <a:ext cx="4333953" cy="32990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 – ANOS INICIAIS</a:t>
            </a:r>
            <a:endParaRPr sz="16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26"/>
          <p:cNvSpPr txBox="1"/>
          <p:nvPr/>
        </p:nvSpPr>
        <p:spPr>
          <a:xfrm>
            <a:off x="527168" y="2064053"/>
            <a:ext cx="8217900" cy="14802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921"/>
              </a:srgbClr>
            </a:outerShdw>
          </a:effectLst>
        </p:spPr>
        <p:txBody>
          <a:bodyPr spcFirstLastPara="1" wrap="square" lIns="89950" tIns="17975" rIns="91375" bIns="17975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MÚSICA, CRIATIVIDADE E </a:t>
            </a:r>
            <a:r>
              <a:rPr lang="pt-BR" sz="3600" b="1" dirty="0">
                <a:latin typeface="Grandstander"/>
                <a:sym typeface="Grandstander"/>
              </a:rPr>
              <a:t>BRINCADEIRA</a:t>
            </a:r>
          </a:p>
        </p:txBody>
      </p:sp>
      <p:sp>
        <p:nvSpPr>
          <p:cNvPr id="46" name="Google Shape;46;p26"/>
          <p:cNvSpPr/>
          <p:nvPr/>
        </p:nvSpPr>
        <p:spPr>
          <a:xfrm rot="-48481" flipH="1">
            <a:off x="7971852" y="298542"/>
            <a:ext cx="893140" cy="685927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199" b="0" i="0" u="none" strike="noStrike" cap="non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3</a:t>
            </a:r>
            <a:r>
              <a:rPr lang="pt-BR" sz="4199" b="0" i="0" u="sng" strike="noStrike" cap="none" baseline="3000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199" b="0" i="0" u="sng" strike="noStrike" cap="none" baseline="30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6"/>
          <p:cNvSpPr txBox="1"/>
          <p:nvPr/>
        </p:nvSpPr>
        <p:spPr>
          <a:xfrm rot="-59535">
            <a:off x="3223632" y="3633846"/>
            <a:ext cx="2701449" cy="386011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89950" tIns="53975" rIns="91375" bIns="539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ARTE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8" name="Google Shape;48;p26"/>
          <p:cNvSpPr txBox="1"/>
          <p:nvPr/>
        </p:nvSpPr>
        <p:spPr>
          <a:xfrm rot="-59878">
            <a:off x="4021077" y="1699824"/>
            <a:ext cx="1230082" cy="355118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89950" tIns="53975" rIns="91375" bIns="53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10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5"/>
          <p:cNvSpPr txBox="1"/>
          <p:nvPr/>
        </p:nvSpPr>
        <p:spPr>
          <a:xfrm>
            <a:off x="468830" y="1261692"/>
            <a:ext cx="4803925" cy="3095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342854" marR="0" lvl="0" indent="-319997" algn="l" rtl="0">
              <a:spcBef>
                <a:spcPts val="0"/>
              </a:spcBef>
              <a:spcAft>
                <a:spcPts val="1200"/>
              </a:spcAft>
              <a:buClr>
                <a:srgbClr val="74489D"/>
              </a:buClr>
              <a:buSzPts val="1900"/>
              <a:buFont typeface="Arial"/>
              <a:buChar char="●"/>
            </a:pPr>
            <a:r>
              <a:rPr lang="pt-BR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músicos do vídeo utilizaram algum instrumento musical conhecido?</a:t>
            </a:r>
            <a:endParaRPr dirty="0"/>
          </a:p>
          <a:p>
            <a:pPr marL="342854" marR="0" lvl="0" indent="-319997" algn="l" rtl="0">
              <a:spcBef>
                <a:spcPts val="600"/>
              </a:spcBef>
              <a:spcAft>
                <a:spcPts val="1200"/>
              </a:spcAft>
              <a:buClr>
                <a:srgbClr val="74489D"/>
              </a:buClr>
              <a:buSzPts val="1900"/>
              <a:buFont typeface="Arial"/>
              <a:buChar char="●"/>
            </a:pPr>
            <a:r>
              <a:rPr lang="pt-BR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você fechasse os olhos, conseguiria identificar as fontes sonoras? </a:t>
            </a:r>
            <a:endParaRPr dirty="0"/>
          </a:p>
          <a:p>
            <a:pPr marL="342854" marR="0" lvl="0" indent="-319997" algn="l" rtl="0">
              <a:spcBef>
                <a:spcPts val="600"/>
              </a:spcBef>
              <a:spcAft>
                <a:spcPts val="1200"/>
              </a:spcAft>
              <a:buClr>
                <a:srgbClr val="74489D"/>
              </a:buClr>
              <a:buSzPts val="1900"/>
              <a:buFont typeface="Arial"/>
              <a:buChar char="●"/>
            </a:pPr>
            <a:r>
              <a:rPr lang="pt-BR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Quais objetos utilizados você conseguiu identificar?</a:t>
            </a:r>
            <a:endParaRPr dirty="0"/>
          </a:p>
          <a:p>
            <a:pPr marL="342854" marR="0" lvl="0" indent="0" algn="just" rtl="0">
              <a:spcBef>
                <a:spcPts val="1050"/>
              </a:spcBef>
              <a:spcAft>
                <a:spcPts val="1200"/>
              </a:spcAft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35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25" name="Google Shape;125;p35"/>
          <p:cNvSpPr txBox="1"/>
          <p:nvPr/>
        </p:nvSpPr>
        <p:spPr>
          <a:xfrm>
            <a:off x="468830" y="682221"/>
            <a:ext cx="4453287" cy="50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Responda às perguntas</a:t>
            </a:r>
            <a:endParaRPr sz="1200" dirty="0"/>
          </a:p>
        </p:txBody>
      </p:sp>
      <p:pic>
        <p:nvPicPr>
          <p:cNvPr id="4" name="Google Shape;115;p34">
            <a:extLst>
              <a:ext uri="{FF2B5EF4-FFF2-40B4-BE49-F238E27FC236}">
                <a16:creationId xmlns:a16="http://schemas.microsoft.com/office/drawing/2014/main" id="{C94AF157-690E-44A4-DDAE-E03C8440EC2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47463" y="1392561"/>
            <a:ext cx="3140034" cy="2046161"/>
          </a:xfrm>
          <a:prstGeom prst="rect">
            <a:avLst/>
          </a:prstGeom>
          <a:noFill/>
          <a:ln w="889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5" name="Google Shape;116;p34">
            <a:extLst>
              <a:ext uri="{FF2B5EF4-FFF2-40B4-BE49-F238E27FC236}">
                <a16:creationId xmlns:a16="http://schemas.microsoft.com/office/drawing/2014/main" id="{1BBDC7AF-D638-2E76-BD5C-3F323A804DB3}"/>
              </a:ext>
            </a:extLst>
          </p:cNvPr>
          <p:cNvSpPr txBox="1"/>
          <p:nvPr/>
        </p:nvSpPr>
        <p:spPr>
          <a:xfrm>
            <a:off x="3834871" y="4010181"/>
            <a:ext cx="4958791" cy="40007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400" b="0" i="0" u="sng" strike="noStrike" cap="none" dirty="0">
                <a:solidFill>
                  <a:schemeClr val="hlink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/>
              </a:rPr>
              <a:t>https://www.youtube.com/watch?v=5Mw7iIKDPw8</a:t>
            </a:r>
            <a:r>
              <a:rPr lang="pt-BR" sz="14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</p:txBody>
      </p:sp>
      <p:pic>
        <p:nvPicPr>
          <p:cNvPr id="6" name="Google Shape;117;p34">
            <a:extLst>
              <a:ext uri="{FF2B5EF4-FFF2-40B4-BE49-F238E27FC236}">
                <a16:creationId xmlns:a16="http://schemas.microsoft.com/office/drawing/2014/main" id="{686E8D9C-CA96-E0EC-9255-71D202A6968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41382" y="3902458"/>
            <a:ext cx="675579" cy="615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05;p2">
            <a:extLst>
              <a:ext uri="{FF2B5EF4-FFF2-40B4-BE49-F238E27FC236}">
                <a16:creationId xmlns:a16="http://schemas.microsoft.com/office/drawing/2014/main" id="{AFCB0BA7-660A-5E1F-9070-9AD730347FB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46108" y="574500"/>
            <a:ext cx="651783" cy="48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6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5" name="Google Shape;135;p36"/>
          <p:cNvSpPr txBox="1"/>
          <p:nvPr/>
        </p:nvSpPr>
        <p:spPr>
          <a:xfrm>
            <a:off x="483617" y="1285278"/>
            <a:ext cx="5549713" cy="229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pt-BR" sz="2000" i="0" u="none" strike="noStrike" cap="none" dirty="0">
                <a:solidFill>
                  <a:schemeClr val="tx1"/>
                </a:solidFill>
              </a:rPr>
              <a:t>Os efeitos sonoros dão realidade e emoção ao espectador, seja de uma dança, uma história, um teatro, uma notícia, ou qualquer outro tipo de informação. </a:t>
            </a:r>
            <a:endParaRPr sz="2000" dirty="0">
              <a:solidFill>
                <a:schemeClr val="tx1"/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pt-BR" sz="2000" i="0" u="none" strike="noStrike" cap="none" dirty="0">
                <a:solidFill>
                  <a:schemeClr val="tx1"/>
                </a:solidFill>
              </a:rPr>
              <a:t>Os efeitos sonoros são sons criados artificialmente para ilustrar uma ação. </a:t>
            </a:r>
            <a:endParaRPr sz="2000" dirty="0">
              <a:solidFill>
                <a:schemeClr val="tx1"/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pt-BR" sz="2000" i="0" u="none" strike="noStrike" cap="none" dirty="0">
                <a:solidFill>
                  <a:schemeClr val="tx1"/>
                </a:solidFill>
              </a:rPr>
              <a:t>Veja que interessante este exemplo do vídeo:</a:t>
            </a:r>
            <a:endParaRPr sz="2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36"/>
          <p:cNvSpPr txBox="1"/>
          <p:nvPr/>
        </p:nvSpPr>
        <p:spPr>
          <a:xfrm>
            <a:off x="483618" y="677283"/>
            <a:ext cx="4378940" cy="438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Efeitos sonoros</a:t>
            </a:r>
            <a:endParaRPr sz="1200" dirty="0"/>
          </a:p>
        </p:txBody>
      </p:sp>
      <p:pic>
        <p:nvPicPr>
          <p:cNvPr id="137" name="Google Shape;137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15155" y="504839"/>
            <a:ext cx="1907417" cy="3779901"/>
          </a:xfrm>
          <a:prstGeom prst="rect">
            <a:avLst/>
          </a:prstGeom>
          <a:noFill/>
          <a:ln w="889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38" name="Google Shape;138;p36"/>
          <p:cNvSpPr txBox="1"/>
          <p:nvPr/>
        </p:nvSpPr>
        <p:spPr>
          <a:xfrm>
            <a:off x="3858426" y="4354411"/>
            <a:ext cx="4647427" cy="40007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400" b="0" i="0" u="sng" strike="noStrike" cap="none" dirty="0">
                <a:solidFill>
                  <a:schemeClr val="hlink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/>
              </a:rPr>
              <a:t>https://www.youtube.com/shorts/PvLePxjGNQk</a:t>
            </a:r>
            <a:r>
              <a:rPr lang="pt-BR" sz="14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</p:txBody>
      </p:sp>
      <p:pic>
        <p:nvPicPr>
          <p:cNvPr id="139" name="Google Shape;139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15104" y="4246688"/>
            <a:ext cx="757989" cy="615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47499" y="616743"/>
            <a:ext cx="559254" cy="3741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7"/>
          <p:cNvSpPr txBox="1"/>
          <p:nvPr/>
        </p:nvSpPr>
        <p:spPr>
          <a:xfrm>
            <a:off x="468830" y="1261692"/>
            <a:ext cx="8268573" cy="364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já sabe quais sons podemos produzir utilizando o nosso corpo e objetos.</a:t>
            </a:r>
            <a:endParaRPr sz="2000" dirty="0"/>
          </a:p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Escolha um grupo de colegas e, juntos, escrevam uma pequena história que será contada com efeitos sonoros para deixá-la mais real e emocionante.</a:t>
            </a:r>
            <a:endParaRPr sz="2000" dirty="0"/>
          </a:p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estudante ficará responsável por contar a história, enquanto o restante do grupo ficará responsável pela sonorização.</a:t>
            </a:r>
            <a:endParaRPr sz="2000" dirty="0"/>
          </a:p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Quando tudo estiver pronto, será a hora da apresentação.</a:t>
            </a:r>
            <a:endParaRPr sz="2000" dirty="0"/>
          </a:p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Dê o seu melhor e construa uma sonoplastia incrível com seu corpo e com objetos presentes em sua classe.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37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47" name="Google Shape;147;p37"/>
          <p:cNvSpPr txBox="1"/>
          <p:nvPr/>
        </p:nvSpPr>
        <p:spPr>
          <a:xfrm>
            <a:off x="468830" y="672362"/>
            <a:ext cx="4410819" cy="438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Sonoplastia de uma história </a:t>
            </a:r>
            <a:endParaRPr sz="2400" dirty="0"/>
          </a:p>
        </p:txBody>
      </p:sp>
      <p:pic>
        <p:nvPicPr>
          <p:cNvPr id="148" name="Google Shape;148;p37"/>
          <p:cNvPicPr preferRelativeResize="0"/>
          <p:nvPr/>
        </p:nvPicPr>
        <p:blipFill>
          <a:blip r:embed="rId3"/>
          <a:srcRect/>
          <a:stretch/>
        </p:blipFill>
        <p:spPr>
          <a:xfrm>
            <a:off x="5896998" y="282011"/>
            <a:ext cx="2571884" cy="11220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38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38"/>
          <p:cNvSpPr txBox="1"/>
          <p:nvPr/>
        </p:nvSpPr>
        <p:spPr>
          <a:xfrm rot="-59852">
            <a:off x="134803" y="135023"/>
            <a:ext cx="358476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55" name="Google Shape;155;p38"/>
          <p:cNvSpPr txBox="1">
            <a:spLocks noGrp="1"/>
          </p:cNvSpPr>
          <p:nvPr>
            <p:ph type="body" idx="1"/>
          </p:nvPr>
        </p:nvSpPr>
        <p:spPr>
          <a:xfrm>
            <a:off x="3892203" y="877596"/>
            <a:ext cx="4515387" cy="2146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356400" lvl="0" indent="-35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000"/>
              <a:buFont typeface="Arial"/>
              <a:buChar char="•"/>
            </a:pPr>
            <a:r>
              <a:rPr lang="pt-BR" dirty="0">
                <a:latin typeface="Arial"/>
                <a:ea typeface="Arial"/>
                <a:cs typeface="Arial"/>
                <a:sym typeface="Arial"/>
              </a:rPr>
              <a:t>Apreciamos e exploramos o corpo e objetos do cotidiano como fontes sonoras, por meio de brincadeiras e de escuta ativa.</a:t>
            </a:r>
            <a:endParaRPr dirty="0"/>
          </a:p>
          <a:p>
            <a:pPr marL="457200" lvl="0" indent="0" algn="l" rtl="0">
              <a:lnSpc>
                <a:spcPct val="100000"/>
              </a:lnSpc>
              <a:spcBef>
                <a:spcPts val="2100"/>
              </a:spcBef>
              <a:spcAft>
                <a:spcPts val="1200"/>
              </a:spcAft>
              <a:buSzPts val="20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Google Shape;156;p38"/>
          <p:cNvPicPr preferRelativeResize="0"/>
          <p:nvPr/>
        </p:nvPicPr>
        <p:blipFill>
          <a:blip r:embed="rId4"/>
          <a:srcRect/>
          <a:stretch/>
        </p:blipFill>
        <p:spPr>
          <a:xfrm>
            <a:off x="4833462" y="2571750"/>
            <a:ext cx="3319226" cy="2091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9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62" name="Google Shape;162;p39"/>
          <p:cNvSpPr txBox="1">
            <a:spLocks noGrp="1"/>
          </p:cNvSpPr>
          <p:nvPr>
            <p:ph type="body" idx="1"/>
          </p:nvPr>
        </p:nvSpPr>
        <p:spPr>
          <a:xfrm>
            <a:off x="448490" y="634499"/>
            <a:ext cx="8053211" cy="3677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400"/>
              <a:buNone/>
            </a:pPr>
            <a:r>
              <a:rPr lang="pt-BR" sz="16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LEMOV, D. </a:t>
            </a:r>
            <a:r>
              <a:rPr lang="pt-BR" sz="16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Aula nota 10 3.0</a:t>
            </a:r>
            <a:r>
              <a:rPr lang="pt-BR" sz="16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: 63 técnicas para melhorar a gestão da sala de aula. Porto Alegre: Penso, 2022.</a:t>
            </a:r>
            <a:endParaRPr sz="16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ts val="2000"/>
              <a:buNone/>
            </a:pPr>
            <a:r>
              <a:rPr lang="pt-BR" sz="16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SÃO PAULO (Estado) Secretaria da Educação. </a:t>
            </a:r>
            <a:r>
              <a:rPr lang="pt-BR" sz="16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Currículo em Ação</a:t>
            </a:r>
            <a:r>
              <a:rPr lang="pt-BR" sz="16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 Caderno do Professor, Arte,  Ensino Fundamental – Anos Iniciais, v. 2. São Paulo, 2023. Disponível em: </a:t>
            </a:r>
            <a:r>
              <a:rPr lang="pt-BR" sz="1600" dirty="0">
                <a:solidFill>
                  <a:schemeClr val="tx1"/>
                </a:solidFill>
                <a:hlinkClick r:id="rId3"/>
              </a:rPr>
              <a:t>https://efape.educacao.sp.gov.br/</a:t>
            </a:r>
            <a:r>
              <a:rPr lang="pt-BR" sz="1600" dirty="0" err="1">
                <a:solidFill>
                  <a:schemeClr val="tx1"/>
                </a:solidFill>
                <a:hlinkClick r:id="rId3"/>
              </a:rPr>
              <a:t>curriculopaulista</a:t>
            </a:r>
            <a:r>
              <a:rPr lang="pt-BR" sz="1600" dirty="0">
                <a:solidFill>
                  <a:schemeClr val="tx1"/>
                </a:solidFill>
                <a:hlinkClick r:id="rId3"/>
              </a:rPr>
              <a:t>/</a:t>
            </a:r>
            <a:r>
              <a:rPr lang="pt-BR" sz="1600" dirty="0" err="1">
                <a:solidFill>
                  <a:schemeClr val="tx1"/>
                </a:solidFill>
                <a:hlinkClick r:id="rId3"/>
              </a:rPr>
              <a:t>wp-content</a:t>
            </a:r>
            <a:r>
              <a:rPr lang="pt-BR" sz="1600" dirty="0">
                <a:solidFill>
                  <a:schemeClr val="tx1"/>
                </a:solidFill>
                <a:hlinkClick r:id="rId3"/>
              </a:rPr>
              <a:t>/uploads/2022/06/PROF_miolo_EF_AI_ARTE_V2_01a05.pdf</a:t>
            </a:r>
            <a:r>
              <a:rPr lang="pt-BR" sz="1600" dirty="0">
                <a:solidFill>
                  <a:schemeClr val="tx1"/>
                </a:solidFill>
              </a:rPr>
              <a:t>. </a:t>
            </a:r>
            <a:r>
              <a:rPr lang="pt-BR" sz="16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Acesso em: 07 mar. 2023.</a:t>
            </a:r>
            <a:endParaRPr sz="16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0000"/>
              </a:buClr>
              <a:buSzPts val="1400"/>
              <a:buNone/>
            </a:pPr>
            <a:r>
              <a:rPr lang="pt-BR" sz="16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SÃO PAULO (Estado) Secretaria da Educação. </a:t>
            </a:r>
            <a:r>
              <a:rPr lang="pt-BR" sz="16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Currículo Paulista</a:t>
            </a:r>
            <a:r>
              <a:rPr lang="pt-BR" sz="16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: etapas Educação Infantil e Ensino Fundamental. São Paulo, 2019. Disponível em: </a:t>
            </a:r>
            <a:r>
              <a:rPr lang="pt-BR" sz="1600" dirty="0">
                <a:solidFill>
                  <a:schemeClr val="tx1"/>
                </a:solidFill>
                <a:hlinkClick r:id="rId4"/>
              </a:rPr>
              <a:t>https://efape.educacao.sp.gov.br/</a:t>
            </a:r>
            <a:r>
              <a:rPr lang="pt-BR" sz="1600" dirty="0" err="1">
                <a:solidFill>
                  <a:schemeClr val="tx1"/>
                </a:solidFill>
                <a:hlinkClick r:id="rId4"/>
              </a:rPr>
              <a:t>curriculopaulista</a:t>
            </a:r>
            <a:r>
              <a:rPr lang="pt-BR" sz="1600" dirty="0">
                <a:solidFill>
                  <a:schemeClr val="tx1"/>
                </a:solidFill>
                <a:hlinkClick r:id="rId4"/>
              </a:rPr>
              <a:t>/</a:t>
            </a:r>
            <a:r>
              <a:rPr lang="pt-BR" sz="1600" dirty="0" err="1">
                <a:solidFill>
                  <a:schemeClr val="tx1"/>
                </a:solidFill>
                <a:hlinkClick r:id="rId4"/>
              </a:rPr>
              <a:t>wp-content</a:t>
            </a:r>
            <a:r>
              <a:rPr lang="pt-BR" sz="1600" dirty="0">
                <a:solidFill>
                  <a:schemeClr val="tx1"/>
                </a:solidFill>
                <a:hlinkClick r:id="rId4"/>
              </a:rPr>
              <a:t>/uploads/2023/02/Curriculo_Paulista-etapas-Educa%C3%A7%C3%A3o-Infantil-e-Ensino-Fundamental-ISBN.pdf</a:t>
            </a:r>
            <a:r>
              <a:rPr lang="pt-BR" sz="1600" dirty="0">
                <a:solidFill>
                  <a:schemeClr val="tx1"/>
                </a:solidFill>
              </a:rPr>
              <a:t>. </a:t>
            </a:r>
            <a:r>
              <a:rPr lang="pt-BR" sz="16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Acesso em: 07 mar. 2023.</a:t>
            </a:r>
            <a:endParaRPr sz="16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0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68" name="Google Shape;168;p40"/>
          <p:cNvSpPr txBox="1"/>
          <p:nvPr/>
        </p:nvSpPr>
        <p:spPr>
          <a:xfrm>
            <a:off x="448489" y="634499"/>
            <a:ext cx="8053211" cy="3677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1600" b="1" i="0" strike="noStrike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Lista de imagens e vídeos</a:t>
            </a:r>
            <a:endParaRPr sz="1600" b="0" i="0" strike="noStrike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1600" b="1" i="0" strike="noStrike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Slide 1 – </a:t>
            </a:r>
            <a:r>
              <a:rPr lang="pt-BR" sz="1600" i="0" strike="noStrike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Imagem de capa: SEDUC</a:t>
            </a:r>
            <a:endParaRPr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1600" b="1" i="0" strike="noStrike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Slides 3, 5, 6, 12 e 13 – </a:t>
            </a:r>
            <a:r>
              <a:rPr lang="pt-BR" sz="1600" i="0" strike="noStrike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© </a:t>
            </a:r>
            <a:r>
              <a:rPr lang="pt-BR" sz="1600" i="0" strike="noStrike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Freepik</a:t>
            </a:r>
            <a:endParaRPr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1600" b="1" i="0" strike="noStrike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Slides 3 e 4 – </a:t>
            </a:r>
            <a:r>
              <a:rPr lang="pt-BR" sz="1600" i="0" strike="noStrike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© Getty Images</a:t>
            </a:r>
            <a:endParaRPr sz="1600" i="0" strike="noStrike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1600" b="1" i="0" strike="noStrike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Slide 8 – </a:t>
            </a:r>
            <a:r>
              <a:rPr lang="pt-BR" sz="1600" i="0" strike="noStrike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TIQUEQUÊ</a:t>
            </a:r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Tiquequê</a:t>
            </a:r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Barulhinho, Barulhão. YouTube, 3 min 9 s. Disponível em:</a:t>
            </a:r>
            <a:r>
              <a:rPr lang="pt-BR" sz="1600" i="0" strike="noStrike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/>
              </a:rPr>
              <a:t>https://www.youtube.com/watch?v=aAGwAbe3Emc</a:t>
            </a:r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. </a:t>
            </a:r>
            <a:r>
              <a:rPr lang="pt-BR" sz="1600" b="0" i="0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Acesso em: 28 out. 2024.</a:t>
            </a:r>
            <a:endParaRPr sz="1600" b="0" i="0" strike="noStrike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1600" b="1" i="0" strike="noStrike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Slides 9 e 10 – </a:t>
            </a:r>
            <a:r>
              <a:rPr lang="pt-BR" sz="1600" i="0" strike="noStrike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WEBZINE INDICA</a:t>
            </a:r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Aula 9 Vídeo Referência 1 Instrumentos não convencionais. YouTube, 1 min 54 s. Disponível em:</a:t>
            </a:r>
            <a:r>
              <a:rPr lang="pt-BR" sz="1600" i="0" strike="noStrike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/>
              </a:rPr>
              <a:t>https://www.youtube.com/watch?v=5Mw7iIKDPw8</a:t>
            </a:r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. </a:t>
            </a:r>
            <a:r>
              <a:rPr lang="pt-BR" sz="1600" b="0" i="0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Acesso em: 28 out. 2024.</a:t>
            </a:r>
            <a:endParaRPr sz="1600" b="1" i="0" strike="noStrike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600"/>
              </a:spcAft>
              <a:buNone/>
            </a:pPr>
            <a:r>
              <a:rPr lang="pt-BR" sz="1600" b="1" i="0" strike="noStrike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Slide 11 – </a:t>
            </a:r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Disponível em:</a:t>
            </a:r>
            <a:r>
              <a:rPr lang="pt-BR" sz="1600" i="0" strike="noStrike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5"/>
              </a:rPr>
              <a:t>https://www.youtube.com/shorts/</a:t>
            </a:r>
            <a:r>
              <a:rPr lang="pt-BR" sz="1600" dirty="0" err="1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5"/>
              </a:rPr>
              <a:t>PvLePxjGNQk</a:t>
            </a:r>
            <a:r>
              <a:rPr lang="pt-BR" sz="1600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. </a:t>
            </a:r>
            <a:r>
              <a:rPr lang="pt-BR" sz="1600" b="0" i="0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Acesso em: 28 out. 2024.</a:t>
            </a:r>
            <a:endParaRPr sz="1600" b="1" i="0" strike="noStrike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7"/>
          <p:cNvSpPr txBox="1"/>
          <p:nvPr/>
        </p:nvSpPr>
        <p:spPr>
          <a:xfrm>
            <a:off x="381433" y="875280"/>
            <a:ext cx="4085716" cy="886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342892" marR="0" lvl="0" indent="-28575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/>
              <a:buChar char="●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Corpo e objetos como fontes sonoras.</a:t>
            </a:r>
            <a:endParaRPr dirty="0"/>
          </a:p>
        </p:txBody>
      </p:sp>
      <p:sp>
        <p:nvSpPr>
          <p:cNvPr id="54" name="Google Shape;54;p27"/>
          <p:cNvSpPr txBox="1"/>
          <p:nvPr/>
        </p:nvSpPr>
        <p:spPr>
          <a:xfrm>
            <a:off x="4838828" y="875280"/>
            <a:ext cx="4085716" cy="119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342900" marR="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/>
              <a:buChar char="●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Explorar o corpo e os objetos como fontes sonoras.</a:t>
            </a:r>
            <a:endParaRPr dirty="0"/>
          </a:p>
          <a:p>
            <a:pPr marL="342900" marR="0" lvl="0" indent="-215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/>
          <p:nvPr/>
        </p:nvSpPr>
        <p:spPr>
          <a:xfrm rot="-59852">
            <a:off x="134885" y="144326"/>
            <a:ext cx="2515964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0" name="Google Shape;60;p28"/>
          <p:cNvSpPr txBox="1"/>
          <p:nvPr/>
        </p:nvSpPr>
        <p:spPr>
          <a:xfrm>
            <a:off x="461771" y="1261734"/>
            <a:ext cx="4125288" cy="3146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ts val="4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lembra o que é fonte sonora?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ts val="4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Nosso corpo é uma fonte sonora?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ts val="4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já construiu um instrumento musical com objetos e materiais comuns?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28"/>
          <p:cNvSpPr txBox="1"/>
          <p:nvPr/>
        </p:nvSpPr>
        <p:spPr>
          <a:xfrm>
            <a:off x="461771" y="672405"/>
            <a:ext cx="3289747" cy="438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relembrar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p28"/>
          <p:cNvPicPr preferRelativeResize="0"/>
          <p:nvPr/>
        </p:nvPicPr>
        <p:blipFill>
          <a:blip r:embed="rId3"/>
          <a:srcRect/>
          <a:stretch/>
        </p:blipFill>
        <p:spPr>
          <a:xfrm>
            <a:off x="4435267" y="886697"/>
            <a:ext cx="3544786" cy="3842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28"/>
          <p:cNvPicPr preferRelativeResize="0"/>
          <p:nvPr/>
        </p:nvPicPr>
        <p:blipFill>
          <a:blip r:embed="rId4"/>
          <a:srcRect/>
          <a:stretch/>
        </p:blipFill>
        <p:spPr>
          <a:xfrm rot="-537946">
            <a:off x="6711760" y="686723"/>
            <a:ext cx="1838802" cy="91105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28"/>
          <p:cNvSpPr txBox="1"/>
          <p:nvPr/>
        </p:nvSpPr>
        <p:spPr>
          <a:xfrm>
            <a:off x="5827084" y="196075"/>
            <a:ext cx="3130219" cy="430857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HÁBITOS DE DISCUSSÃO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65" name="Google Shape;65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61764" y="162885"/>
            <a:ext cx="587150" cy="496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9"/>
          <p:cNvSpPr txBox="1"/>
          <p:nvPr/>
        </p:nvSpPr>
        <p:spPr>
          <a:xfrm>
            <a:off x="461771" y="672405"/>
            <a:ext cx="4776122" cy="438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Objetos e fontes sonoras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9"/>
          <p:cNvSpPr txBox="1"/>
          <p:nvPr/>
        </p:nvSpPr>
        <p:spPr>
          <a:xfrm rot="-59852">
            <a:off x="134885" y="144326"/>
            <a:ext cx="2515964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1" name="Google Shape;71;p29"/>
          <p:cNvSpPr txBox="1"/>
          <p:nvPr/>
        </p:nvSpPr>
        <p:spPr>
          <a:xfrm>
            <a:off x="461771" y="1256237"/>
            <a:ext cx="4125288" cy="2069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ts val="4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Será que podemos produzir sons diferentes utilizando alguns objetos?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ts val="4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são e</a:t>
            </a:r>
            <a:r>
              <a:rPr lang="pt-BR" sz="200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eitos sonoros?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" name="Google Shape;73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56941" y="672405"/>
            <a:ext cx="4125288" cy="2528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0"/>
          <p:cNvSpPr txBox="1"/>
          <p:nvPr/>
        </p:nvSpPr>
        <p:spPr>
          <a:xfrm>
            <a:off x="461771" y="687793"/>
            <a:ext cx="7281000" cy="438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Recordando o que são fontes sonoras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30"/>
          <p:cNvSpPr txBox="1"/>
          <p:nvPr/>
        </p:nvSpPr>
        <p:spPr>
          <a:xfrm>
            <a:off x="461771" y="1266826"/>
            <a:ext cx="6001200" cy="3300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ts val="4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Fontes sonoras são todos os elementos que produzem sons.</a:t>
            </a:r>
            <a:endParaRPr dirty="0">
              <a:solidFill>
                <a:schemeClr val="tx1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ts val="4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Aprendemos, na aula passada, que nosso corpo é uma incrível fonte sonora, que nos dá a possibilidade de criar e imitar diversos tipos de sons.</a:t>
            </a:r>
            <a:endParaRPr dirty="0">
              <a:solidFill>
                <a:schemeClr val="tx1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ts val="4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Hoje vamos aprender um pouco mais sobre criar sons com o corpo e com objetos e instrumentos não convencionais.</a:t>
            </a:r>
            <a:endParaRPr sz="2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30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81" name="Google Shape;81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62971" y="687793"/>
            <a:ext cx="2285162" cy="2294404"/>
          </a:xfrm>
          <a:prstGeom prst="rect">
            <a:avLst/>
          </a:prstGeom>
          <a:noFill/>
          <a:ln>
            <a:noFill/>
          </a:ln>
          <a:effectLst>
            <a:softEdge rad="1143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1"/>
          <p:cNvSpPr txBox="1"/>
          <p:nvPr/>
        </p:nvSpPr>
        <p:spPr>
          <a:xfrm>
            <a:off x="468832" y="672362"/>
            <a:ext cx="5631178" cy="438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O corpo como instrumento musical</a:t>
            </a:r>
            <a:endParaRPr sz="2400" dirty="0">
              <a:latin typeface="+mj-lt"/>
            </a:endParaRPr>
          </a:p>
        </p:txBody>
      </p:sp>
      <p:sp>
        <p:nvSpPr>
          <p:cNvPr id="86" name="Google Shape;86;p31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7" name="Google Shape;87;p31"/>
          <p:cNvSpPr txBox="1"/>
          <p:nvPr/>
        </p:nvSpPr>
        <p:spPr>
          <a:xfrm>
            <a:off x="461771" y="1261692"/>
            <a:ext cx="5638238" cy="229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Nosso corpo é, sim, uma incrível fonte sonora!</a:t>
            </a:r>
            <a:endParaRPr sz="2000" dirty="0">
              <a:latin typeface="+mj-lt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+mj-lt"/>
                <a:ea typeface="Verdana"/>
                <a:cs typeface="Arial" panose="020B0604020202020204" pitchFamily="34" charset="0"/>
                <a:sym typeface="Verdana"/>
              </a:rPr>
              <a:t>Já experimentamos criar sons a partir de batidas no corpo, de palmas, dos pés, de estalos dos dedos, de articulações da fala e de movimentos diferentes para produzir diversos tipos de sons.</a:t>
            </a:r>
            <a:endParaRPr sz="2000" b="0" i="0" u="none" strike="noStrike" cap="none" dirty="0">
              <a:solidFill>
                <a:schemeClr val="dk1"/>
              </a:solidFill>
              <a:latin typeface="+mj-lt"/>
              <a:ea typeface="Verdana"/>
              <a:cs typeface="Arial" panose="020B0604020202020204" pitchFamily="34" charset="0"/>
              <a:sym typeface="Verdana"/>
            </a:endParaRPr>
          </a:p>
          <a:p>
            <a:pPr marL="0" marR="0" lvl="0" indent="0" algn="l" rtl="0">
              <a:spcAft>
                <a:spcPts val="120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83934" y="672362"/>
            <a:ext cx="2398295" cy="3333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2"/>
          <p:cNvSpPr txBox="1"/>
          <p:nvPr/>
        </p:nvSpPr>
        <p:spPr>
          <a:xfrm>
            <a:off x="468830" y="672362"/>
            <a:ext cx="7423885" cy="5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são objetos e fontes sonoras?</a:t>
            </a:r>
            <a:endParaRPr sz="1200" dirty="0"/>
          </a:p>
        </p:txBody>
      </p:sp>
      <p:sp>
        <p:nvSpPr>
          <p:cNvPr id="94" name="Google Shape;94;p32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5" name="Google Shape;95;p32"/>
          <p:cNvSpPr txBox="1"/>
          <p:nvPr/>
        </p:nvSpPr>
        <p:spPr>
          <a:xfrm>
            <a:off x="461771" y="1261692"/>
            <a:ext cx="8109600" cy="2446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000" i="0" u="none" strike="noStrike" cap="none" dirty="0">
                <a:solidFill>
                  <a:schemeClr val="tx1"/>
                </a:solidFill>
              </a:rPr>
              <a:t>Os objetos ao nosso redor podem ser fontes sonoras interessantes. Quando tocamos, batemos ou interagimos com eles, produzem sons distintos. Por exemplo, uma lata com sementes faz barulho ao ser chacoalhada, e até mesmo o simples ato de raspar uma escova nos dentes de uma grade pode promover um som peculiar</a:t>
            </a:r>
            <a:r>
              <a:rPr lang="pt-BR" sz="2000" i="0" u="none" strike="noStrike" cap="none" dirty="0">
                <a:solidFill>
                  <a:schemeClr val="tx1"/>
                </a:solidFill>
                <a:highlight>
                  <a:srgbClr val="FFFFFF"/>
                </a:highlight>
              </a:rPr>
              <a:t>. </a:t>
            </a:r>
            <a:endParaRPr sz="2000"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3"/>
          <p:cNvSpPr txBox="1"/>
          <p:nvPr/>
        </p:nvSpPr>
        <p:spPr>
          <a:xfrm>
            <a:off x="461771" y="672383"/>
            <a:ext cx="7423885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são objetos e fontes sonoras?</a:t>
            </a:r>
            <a:endParaRPr dirty="0"/>
          </a:p>
        </p:txBody>
      </p:sp>
      <p:sp>
        <p:nvSpPr>
          <p:cNvPr id="101" name="Google Shape;101;p33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2" name="Google Shape;102;p33"/>
          <p:cNvSpPr txBox="1"/>
          <p:nvPr/>
        </p:nvSpPr>
        <p:spPr>
          <a:xfrm>
            <a:off x="461771" y="1261713"/>
            <a:ext cx="4103170" cy="1523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Explorar os sons que os objetos podem emitir nos ajuda a perceber a diversidade de sons presentes em nosso ambiente cotidiano.</a:t>
            </a:r>
            <a:endParaRPr sz="2000" b="0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pic>
        <p:nvPicPr>
          <p:cNvPr id="104" name="Google Shape;104;p33" title="Tiquequê | Barulhinho, Barulhã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82233" y="1261713"/>
            <a:ext cx="3642844" cy="2004637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3"/>
          <p:cNvSpPr txBox="1"/>
          <p:nvPr/>
        </p:nvSpPr>
        <p:spPr>
          <a:xfrm>
            <a:off x="4882234" y="3266350"/>
            <a:ext cx="3642843" cy="615523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u="sng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/>
              </a:rPr>
              <a:t>https://www.youtube.com/watch?v=aAGwAbe3Emc</a:t>
            </a:r>
            <a:r>
              <a:rPr lang="pt-BR" u="sng" dirty="0"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pt-BR" sz="14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82083" y="3282445"/>
            <a:ext cx="620467" cy="615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655505">
            <a:off x="8198470" y="429808"/>
            <a:ext cx="487136" cy="50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85;p2">
            <a:extLst>
              <a:ext uri="{FF2B5EF4-FFF2-40B4-BE49-F238E27FC236}">
                <a16:creationId xmlns:a16="http://schemas.microsoft.com/office/drawing/2014/main" id="{952C975A-6FCC-7AAA-E950-9ABD603720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178101" y="3403107"/>
            <a:ext cx="559254" cy="374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82;p2">
            <a:extLst>
              <a:ext uri="{FF2B5EF4-FFF2-40B4-BE49-F238E27FC236}">
                <a16:creationId xmlns:a16="http://schemas.microsoft.com/office/drawing/2014/main" id="{6EE91F2E-F510-C997-59AB-D4A8DDAB6160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66138" y="3328502"/>
            <a:ext cx="480333" cy="491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90;p2">
            <a:extLst>
              <a:ext uri="{FF2B5EF4-FFF2-40B4-BE49-F238E27FC236}">
                <a16:creationId xmlns:a16="http://schemas.microsoft.com/office/drawing/2014/main" id="{F119E59E-503A-9ED2-86C7-8B2D647005D6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31043" y="3274073"/>
            <a:ext cx="503465" cy="600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6;p32">
            <a:extLst>
              <a:ext uri="{FF2B5EF4-FFF2-40B4-BE49-F238E27FC236}">
                <a16:creationId xmlns:a16="http://schemas.microsoft.com/office/drawing/2014/main" id="{5C68CF81-2B72-AA03-EF9D-444D2918B0C3}"/>
              </a:ext>
            </a:extLst>
          </p:cNvPr>
          <p:cNvSpPr txBox="1"/>
          <p:nvPr/>
        </p:nvSpPr>
        <p:spPr>
          <a:xfrm>
            <a:off x="468830" y="672362"/>
            <a:ext cx="4803925" cy="438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/>
              <a:t>Vamos apreciar</a:t>
            </a:r>
          </a:p>
        </p:txBody>
      </p:sp>
      <p:sp>
        <p:nvSpPr>
          <p:cNvPr id="112" name="Google Shape;112;p34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4" name="Google Shape;114;p34"/>
          <p:cNvSpPr txBox="1"/>
          <p:nvPr/>
        </p:nvSpPr>
        <p:spPr>
          <a:xfrm>
            <a:off x="468830" y="1261692"/>
            <a:ext cx="4803925" cy="2356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342854" marR="0" lvl="0" indent="-319997" algn="l" rtl="0">
              <a:spcBef>
                <a:spcPts val="0"/>
              </a:spcBef>
              <a:spcAft>
                <a:spcPts val="1200"/>
              </a:spcAft>
              <a:buClr>
                <a:srgbClr val="74489D"/>
              </a:buClr>
              <a:buSzPts val="1900"/>
              <a:buFont typeface="Arial"/>
              <a:buChar char="●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Neste vídeo, os artistas fazem música com vários objetos.</a:t>
            </a:r>
            <a:endParaRPr sz="2000" dirty="0"/>
          </a:p>
          <a:p>
            <a:pPr marL="342854" marR="0" lvl="0" indent="-319997" algn="l" rtl="0">
              <a:spcBef>
                <a:spcPts val="600"/>
              </a:spcBef>
              <a:spcAft>
                <a:spcPts val="1200"/>
              </a:spcAft>
              <a:buClr>
                <a:srgbClr val="74489D"/>
              </a:buClr>
              <a:buSzPts val="1900"/>
              <a:buFont typeface="Arial"/>
              <a:buChar char="●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Observe atentamente e veja se você reconhece quais são eles.</a:t>
            </a:r>
            <a:endParaRPr sz="2000" dirty="0"/>
          </a:p>
          <a:p>
            <a:pPr marL="342854" marR="0" lvl="0" indent="0" algn="just" rtl="0">
              <a:spcBef>
                <a:spcPts val="1050"/>
              </a:spcBef>
              <a:spcAft>
                <a:spcPts val="120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47463" y="1392561"/>
            <a:ext cx="3140034" cy="2046161"/>
          </a:xfrm>
          <a:prstGeom prst="rect">
            <a:avLst/>
          </a:prstGeom>
          <a:noFill/>
          <a:ln w="88900" cap="sq" cmpd="thickThin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16" name="Google Shape;116;p34"/>
          <p:cNvSpPr txBox="1"/>
          <p:nvPr/>
        </p:nvSpPr>
        <p:spPr>
          <a:xfrm>
            <a:off x="3834871" y="4010181"/>
            <a:ext cx="4958791" cy="40007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400" b="0" i="0" u="sng" strike="noStrike" cap="none" dirty="0">
                <a:solidFill>
                  <a:schemeClr val="hlink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/>
              </a:rPr>
              <a:t>https://www.youtube.com/watch?v=5Mw7iIKDPw8</a:t>
            </a:r>
            <a:r>
              <a:rPr lang="pt-BR" sz="14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</p:txBody>
      </p:sp>
      <p:pic>
        <p:nvPicPr>
          <p:cNvPr id="117" name="Google Shape;117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41382" y="3902458"/>
            <a:ext cx="675579" cy="61552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56;p5">
            <a:extLst>
              <a:ext uri="{FF2B5EF4-FFF2-40B4-BE49-F238E27FC236}">
                <a16:creationId xmlns:a16="http://schemas.microsoft.com/office/drawing/2014/main" id="{7F2D1F06-3668-6EF5-DAD8-FC076C620FF3}"/>
              </a:ext>
            </a:extLst>
          </p:cNvPr>
          <p:cNvSpPr txBox="1">
            <a:spLocks/>
          </p:cNvSpPr>
          <p:nvPr/>
        </p:nvSpPr>
        <p:spPr>
          <a:xfrm rot="897">
            <a:off x="5476504" y="3541125"/>
            <a:ext cx="3317110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indent="0" algn="ctr">
              <a:lnSpc>
                <a:spcPct val="100000"/>
              </a:lnSpc>
              <a:buSzPts val="1100"/>
              <a:buFont typeface="Verdana"/>
              <a:buNone/>
            </a:pPr>
            <a:r>
              <a:rPr lang="pt-BR" sz="1400" b="1" i="1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THE STOMP GROUPO MUSICAL</a:t>
            </a:r>
            <a:endParaRPr lang="pt-BR" sz="12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107;p33">
            <a:extLst>
              <a:ext uri="{FF2B5EF4-FFF2-40B4-BE49-F238E27FC236}">
                <a16:creationId xmlns:a16="http://schemas.microsoft.com/office/drawing/2014/main" id="{B5B77DC2-0811-7248-2953-2F0B4B3B4D6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655505">
            <a:off x="8198470" y="429808"/>
            <a:ext cx="487136" cy="504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1325</Words>
  <Application>Microsoft Office PowerPoint</Application>
  <PresentationFormat>Apresentação na tela (16:9)</PresentationFormat>
  <Paragraphs>89</Paragraphs>
  <Slides>16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3" baseType="lpstr">
      <vt:lpstr>Grandstander SemiBold</vt:lpstr>
      <vt:lpstr>Grandstander</vt:lpstr>
      <vt:lpstr>Lato</vt:lpstr>
      <vt:lpstr>Grandstander Medium</vt:lpstr>
      <vt:lpstr>Verdana</vt:lpstr>
      <vt:lpstr>Arial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Neto</dc:creator>
  <cp:lastModifiedBy>Marcos Chagas</cp:lastModifiedBy>
  <cp:revision>12</cp:revision>
  <dcterms:modified xsi:type="dcterms:W3CDTF">2024-10-29T17:07:51Z</dcterms:modified>
</cp:coreProperties>
</file>