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Grandstander" pitchFamily="2" charset="0"/>
      <p:regular r:id="rId19"/>
      <p:bold r:id="rId20"/>
      <p:italic r:id="rId21"/>
      <p:boldItalic r:id="rId22"/>
    </p:embeddedFont>
    <p:embeddedFont>
      <p:font typeface="Grandstander Medium" pitchFamily="2" charset="0"/>
      <p:regular r:id="rId23"/>
      <p:bold r:id="rId24"/>
      <p:italic r:id="rId25"/>
      <p:boldItalic r:id="rId26"/>
    </p:embeddedFont>
    <p:embeddedFont>
      <p:font typeface="Grandstander SemiBold" pitchFamily="2" charset="0"/>
      <p:regular r:id="rId27"/>
      <p:bold r:id="rId28"/>
      <p:italic r:id="rId29"/>
      <p:boldItalic r:id="rId30"/>
    </p:embeddedFont>
    <p:embeddedFont>
      <p:font typeface="Lato" panose="020F0502020204030203" pitchFamily="34" charset="0"/>
      <p:regular r:id="rId31"/>
      <p:bold r:id="rId32"/>
      <p:italic r:id="rId33"/>
      <p:boldItalic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37">
          <p15:clr>
            <a:srgbClr val="A4A3A4"/>
          </p15:clr>
        </p15:guide>
        <p15:guide id="2" pos="29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9" roundtripDataSignature="AMtx7miphIiyWX3Suw0H/ed1ZHRuS8BGA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07A45E-4514-CAE5-3C40-E2CD3DAFA70C}" name="Isabel Cruz do amaral Pupo" initials="IC" userId="S::isabel_pupo@vanzolini-ead.org.br::8f4c32d8-231f-4630-ae3e-1dca2f05616d" providerId="AD"/>
  <p188:author id="{9076B0C7-900A-81F6-0560-6FFC78BF665A}" name="Danilo Queiroz" initials="DQ" userId="6e8630c2c3089fb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5E1B6CB-D605-4398-AECF-FCD8FFD0BC42}">
  <a:tblStyle styleId="{C5E1B6CB-D605-4398-AECF-FCD8FFD0BC4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105" autoAdjust="0"/>
  </p:normalViewPr>
  <p:slideViewPr>
    <p:cSldViewPr snapToGrid="0">
      <p:cViewPr varScale="1">
        <p:scale>
          <a:sx n="106" d="100"/>
          <a:sy n="106" d="100"/>
        </p:scale>
        <p:origin x="1686" y="102"/>
      </p:cViewPr>
      <p:guideLst>
        <p:guide orient="horz" pos="1637"/>
        <p:guide pos="291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24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customschemas.google.com/relationships/presentationmetadata" Target="meta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moniosdagaroa.com.br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ilustracao-do-conceito-de-mulher-pensando_20603158.htm#query=pensando&amp;position=2&amp;from_view=search&amp;track=sph&amp;uuid=abbb47f2-3053-4700-852b-f7779a6fee43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colecao-plana-de-personagens-do-carnaval-brasileiro_21830466.htm#page=3&amp;query=povos%20diferentesm%C3%BAsica%20popular%20brasileira&amp;position=31&amp;from_view=search&amp;track=ais&amp;uuid=83146143-7d60-4b04-a929-a7cf6c95f629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ilustracao-plana-do-carnaval-brasileiro_22111148.htm#page=3&amp;query=musica%20popular&amp;position=33&amp;from_view=search&amp;track=ais&amp;uuid=4f90b8c5-4b0d-4713-829e-1a0d8b906db5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r.freepik.com/vetores-gratis/simbolos-musicais-ondulam-em-fundo-branco_21185665.htm#page=3&amp;query=m%C3%BAsical&amp;position=44&amp;from_view=search&amp;track=sph&amp;uuid=0a4b7c37-2e2c-4afd-9e31-0e5dd0835040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ilustracao-de-banda-de-musica-latina_30121173.htm#page=3&amp;query=musica%20popular&amp;position=7&amp;from_view=search&amp;track=ais&amp;uuid=4f90b8c5-4b0d-4713-829e-1a0d8b906db5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diversidade-cultural_4589981.htm#query=povos%20diferentes&amp;position=22&amp;from_view=search&amp;track=ais&amp;uuid=b265473d-68a4-42d1-9621-b0d96768a525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colecao-plana-de-personagens-do-carnaval-brasileiro_21830470.htm#query=povos%20diferentesm%C3%BAsica%20popular%20brasileira&amp;position=4&amp;from_view=search&amp;track=ais&amp;uuid=83146143-7d60-4b04-a929-a7cf6c95f629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vetores-gratis/ilustracao-de-banda-de-musica-latina_30121178.htm#query=povos%20diferentesm%C3%BAsica%20popular%20brasileira&amp;position=1&amp;from_view=search&amp;track=ais&amp;uuid=83146143-7d60-4b04-a929-a7cf6c95f629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hiquinhagonzaga.com/wp/o-abre-alas-o-hino-carnavalesco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" name="Google Shape;4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</a:rPr>
              <a:t>Caro professor, para saber mais sobre os artistas do vídeo, acesse o link: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</a:rPr>
              <a:t>DEMÔNIOS DA GAROA. [página inicial]. Disponível em:  </a:t>
            </a:r>
            <a:r>
              <a:rPr lang="pt-BR" dirty="0">
                <a:solidFill>
                  <a:schemeClr val="dk1"/>
                </a:solidFill>
                <a:hlinkClick r:id="rId3"/>
              </a:rPr>
              <a:t>https://www.demoniosdagaroa.com.br/</a:t>
            </a:r>
            <a:r>
              <a:rPr lang="pt-BR" dirty="0">
                <a:solidFill>
                  <a:schemeClr val="dk1"/>
                </a:solidFill>
              </a:rPr>
              <a:t>. Acesso em: 31 out. 2024.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https://br.freepik.com/vetores-gratis/ilustracao-do-conceito-de-mulher-pensando_20603158.htm#query=pensando&amp;position=2&amp;from_view=search&amp;track=sph&amp;uuid=abbb47f2-3053-4700-852b-f7779a6fee43</a:t>
            </a: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100"/>
              <a:buNone/>
            </a:pPr>
            <a:r>
              <a:rPr lang="pt-BR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Todo mundo escreve - </a:t>
            </a:r>
            <a:endParaRPr b="1" dirty="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100"/>
              <a:buNone/>
            </a:pPr>
            <a:r>
              <a:rPr lang="pt-BR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r>
              <a:rPr lang="pt-BR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incentivar a expressão escrita para desenvolver o pensamento crítico e engajamento.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 funciona</a:t>
            </a:r>
            <a:r>
              <a:rPr lang="pt-BR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o professor dá uma questão ou tema e solicita que todos os estudantes escrevam suas ideias, promovendo reflexão individual antes de discutir ou continuar com a aula.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(EF03AR13) Experimentar, identificar e apreciar músicas próprias da cultura popular brasileira de diferentes épocas, incluindo-se suas matrizes indígenas, africanas e europeias.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(EF15AR24) Caracterizar e experimentar brinquedos, brincadeiras, jogos, danças, canções e histórias de diferentes matrizes estéticas e culturais.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https://br.freepik.com/vetores-gratis/colecao-plana-de-personagens-do-carnaval-brasileiro_21830466.htm#page=3&amp;query=povos%20diferentesm%C3%BAsica%20popular%20brasileira&amp;position=31&amp;from_view=search&amp;track=ais&amp;uuid=83146143-7d60-4b04-a929-a7cf6c95f629 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</a:t>
            </a:r>
            <a:r>
              <a:rPr lang="pt-BR" sz="1100" b="0" i="0" u="sng" strike="noStrike" cap="none" dirty="0" err="1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gratis</a:t>
            </a: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/ilustracao-plana-do-carnaval-brasileiro_22111148.htm#page=3&amp;query=musica%20popular&amp;position=33&amp;from_view=</a:t>
            </a:r>
            <a:r>
              <a:rPr lang="pt-BR" sz="1100" b="0" i="0" u="sng" strike="noStrike" cap="none" dirty="0" err="1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search&amp;track</a:t>
            </a: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</a:t>
            </a:r>
            <a:r>
              <a:rPr lang="pt-BR" sz="1100" b="0" i="0" u="sng" strike="noStrike" cap="none" dirty="0" err="1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ais&amp;uuid</a:t>
            </a: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=4f90b8c5-4b0d-4713-829e-1a0d8b906db5</a:t>
            </a:r>
            <a:r>
              <a:rPr lang="pt-BR" sz="11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;</a:t>
            </a:r>
            <a:r>
              <a:rPr lang="pt-BR" sz="1100" b="0" i="0" u="sng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https://br.freepik.com/vetores-gratis/simbolos-musicais-ondulam-em-fundo-branco_21185665.htm#page=3&amp;query=m%C3%BAsical&amp;position=44&amp;from_view=search&amp;track=sph&amp;uuid=0a4b7c37-2e2c-4afd-9e31-0e5dd0835040</a:t>
            </a: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https://br.freepik.com/vetores-gratis/ilustracao-de-banda-de-musica-latina_30121173.htm#page=3&amp;query=musica%20popular&amp;position=7&amp;from_view=search&amp;track=ais&amp;uuid=4f90b8c5-4b0d-4713-829e-1a0d8b906db5</a:t>
            </a: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https://br.freepik.com/vetores-gratis/diversidade-cultural_4589981.htm#query=povos%20diferentes&amp;position=22&amp;from_view=search&amp;track=ais&amp;uuid=b265473d-68a4-42d1-9621-b0d96768a525</a:t>
            </a: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https://br.freepik.com/vetores-gratis/colecao-plana-de-personagens-do-carnaval-brasileiro_21830470.htm#query=povos%20diferentesm%C3%BAsica%20popular%20brasileira&amp;position=4&amp;from_view=search&amp;track=ais&amp;uuid=83146143-7d60-4b04-a929-a7cf6c95f629</a:t>
            </a: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11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11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https://br.freepik.com/vetores-gratis/ilustracao-de-banda-de-musica-latina_30121178.htm#query=povos%20diferentesm%C3%BAsica%20popular%20brasileira&amp;position=1&amp;from_view=search&amp;track=ais&amp;uuid=83146143-7d60-4b04-a929-a7cf6c95f629</a:t>
            </a:r>
            <a:r>
              <a:rPr lang="pt-BR" sz="1100" b="0" i="0" u="sng" strike="noStrike" cap="none" dirty="0">
                <a:solidFill>
                  <a:srgbClr val="2200CC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r>
              <a:rPr lang="pt-BR" sz="11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sz="11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Caro professor, para saber mais, acesse: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BRAGA, </a:t>
            </a:r>
            <a:r>
              <a:rPr lang="pt-BR" dirty="0" err="1"/>
              <a:t>Wandrei</a:t>
            </a:r>
            <a:r>
              <a:rPr lang="pt-BR" dirty="0"/>
              <a:t>. Ó Abre Alas, o hino carnavalesco. ChiquinhaGonzaga.com. Disponível em: </a:t>
            </a:r>
            <a:r>
              <a:rPr lang="pt-BR" dirty="0">
                <a:hlinkClick r:id="rId3"/>
              </a:rPr>
              <a:t>https://chiquinhagonzaga.com/</a:t>
            </a:r>
            <a:r>
              <a:rPr lang="pt-BR" dirty="0" err="1">
                <a:hlinkClick r:id="rId3"/>
              </a:rPr>
              <a:t>wp</a:t>
            </a:r>
            <a:r>
              <a:rPr lang="pt-BR" dirty="0">
                <a:hlinkClick r:id="rId3"/>
              </a:rPr>
              <a:t>/o-abre-alas-o-hino-carnavalesco/</a:t>
            </a:r>
            <a:r>
              <a:rPr lang="pt-BR" dirty="0"/>
              <a:t>. Acesso em: 31 out. 2024.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3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42"/>
          <p:cNvSpPr txBox="1">
            <a:spLocks noGrp="1"/>
          </p:cNvSpPr>
          <p:nvPr>
            <p:ph type="sldNum" idx="12"/>
          </p:nvPr>
        </p:nvSpPr>
        <p:spPr>
          <a:xfrm>
            <a:off x="8472458" y="4663305"/>
            <a:ext cx="5487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50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6" y="4630551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3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90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2"/>
          <p:cNvSpPr txBox="1"/>
          <p:nvPr/>
        </p:nvSpPr>
        <p:spPr>
          <a:xfrm rot="-5400000">
            <a:off x="8622225" y="1108015"/>
            <a:ext cx="884100" cy="292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" name="Google Shape;16;p42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9" name="Google Shape;19;p4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43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3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" name="Google Shape;22;p43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3" name="Google Shape;23;p43"/>
          <p:cNvSpPr txBox="1"/>
          <p:nvPr/>
        </p:nvSpPr>
        <p:spPr>
          <a:xfrm rot="-59789">
            <a:off x="4478338" y="133250"/>
            <a:ext cx="3795681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43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" name="Google Shape;25;p4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8" name="Google Shape;28;p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4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5;p43">
            <a:extLst>
              <a:ext uri="{FF2B5EF4-FFF2-40B4-BE49-F238E27FC236}">
                <a16:creationId xmlns:a16="http://schemas.microsoft.com/office/drawing/2014/main" id="{9E935145-74FC-BF0A-9049-1FCFE97C1D32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45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33" name="Google Shape;33;p4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4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5;p43">
            <a:extLst>
              <a:ext uri="{FF2B5EF4-FFF2-40B4-BE49-F238E27FC236}">
                <a16:creationId xmlns:a16="http://schemas.microsoft.com/office/drawing/2014/main" id="{EE5035CF-F4B9-29B5-2EFA-F4B5199FC759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540266" y="2150850"/>
            <a:ext cx="6734723" cy="8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9pPr>
          </a:lstStyle>
          <a:p>
            <a:endParaRPr dirty="0"/>
          </a:p>
        </p:txBody>
      </p:sp>
      <p:sp>
        <p:nvSpPr>
          <p:cNvPr id="38" name="Google Shape;38;p25"/>
          <p:cNvSpPr txBox="1">
            <a:spLocks noGrp="1"/>
          </p:cNvSpPr>
          <p:nvPr>
            <p:ph type="sldNum" idx="12"/>
          </p:nvPr>
        </p:nvSpPr>
        <p:spPr>
          <a:xfrm>
            <a:off x="8472188" y="4663217"/>
            <a:ext cx="548704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540267" y="445031"/>
            <a:ext cx="693382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540267" y="1705031"/>
            <a:ext cx="6933822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EA4335"/>
          </p15:clr>
        </p15:guide>
        <p15:guide id="2" orient="horz" pos="765">
          <p15:clr>
            <a:srgbClr val="EA4335"/>
          </p15:clr>
        </p15:guide>
        <p15:guide id="3" pos="5420">
          <p15:clr>
            <a:srgbClr val="EA4335"/>
          </p15:clr>
        </p15:guide>
        <p15:guide id="4" pos="4564">
          <p15:clr>
            <a:srgbClr val="EA4335"/>
          </p15:clr>
        </p15:guide>
        <p15:guide id="5" orient="horz" pos="2964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hyperlink" Target="https://www.youtube.com/watch?v=IgIdKSv6pl8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2/06/PROF_miolo_EF_AI_ARTE_V2_01a05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1NMvcONa0I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youtube.com/watch?v=IgIdKSv6pl8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1NMvcONa0I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6"/>
          <p:cNvSpPr/>
          <p:nvPr/>
        </p:nvSpPr>
        <p:spPr>
          <a:xfrm rot="-48394" flipH="1">
            <a:off x="238252" y="4088596"/>
            <a:ext cx="1511849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6"/>
          <p:cNvSpPr/>
          <p:nvPr/>
        </p:nvSpPr>
        <p:spPr>
          <a:xfrm rot="49167">
            <a:off x="237621" y="4556462"/>
            <a:ext cx="4333953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 – ANOS INICIAIS</a:t>
            </a:r>
            <a:endParaRPr sz="16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26"/>
          <p:cNvSpPr txBox="1"/>
          <p:nvPr/>
        </p:nvSpPr>
        <p:spPr>
          <a:xfrm>
            <a:off x="731362" y="1889129"/>
            <a:ext cx="8217990" cy="1480221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89950" tIns="17975" rIns="91375" bIns="17975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MÚSICA POPULAR BRASILEIRA</a:t>
            </a:r>
            <a:endParaRPr lang="pt-BR" dirty="0"/>
          </a:p>
        </p:txBody>
      </p:sp>
      <p:sp>
        <p:nvSpPr>
          <p:cNvPr id="46" name="Google Shape;46;p26"/>
          <p:cNvSpPr/>
          <p:nvPr/>
        </p:nvSpPr>
        <p:spPr>
          <a:xfrm rot="-48481" flipH="1">
            <a:off x="7971852" y="298542"/>
            <a:ext cx="893140" cy="685927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199" b="0" i="0" u="none" strike="noStrike" cap="non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3</a:t>
            </a:r>
            <a:r>
              <a:rPr lang="pt-BR" sz="4199" b="0" i="0" u="sng" strike="noStrike" cap="none" baseline="3000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199" b="0" i="0" u="sng" strike="noStrike" cap="none" baseline="30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6"/>
          <p:cNvSpPr txBox="1"/>
          <p:nvPr/>
        </p:nvSpPr>
        <p:spPr>
          <a:xfrm rot="-59535">
            <a:off x="3223632" y="3633846"/>
            <a:ext cx="2701449" cy="386011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sz="1800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8" name="Google Shape;48;p26"/>
          <p:cNvSpPr txBox="1"/>
          <p:nvPr/>
        </p:nvSpPr>
        <p:spPr>
          <a:xfrm rot="-59878">
            <a:off x="4021077" y="1699824"/>
            <a:ext cx="1230082" cy="355118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50" tIns="53975" rIns="91375" bIns="539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13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5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9" name="Google Shape;119;p35"/>
          <p:cNvSpPr txBox="1"/>
          <p:nvPr/>
        </p:nvSpPr>
        <p:spPr>
          <a:xfrm>
            <a:off x="404858" y="661555"/>
            <a:ext cx="4587855" cy="938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apreciar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35"/>
          <p:cNvSpPr txBox="1"/>
          <p:nvPr/>
        </p:nvSpPr>
        <p:spPr>
          <a:xfrm>
            <a:off x="404858" y="1130894"/>
            <a:ext cx="5142605" cy="4199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342854" marR="0" lvl="0" indent="-319997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Arial"/>
              <a:buChar char="●"/>
            </a:pPr>
            <a:r>
              <a:rPr lang="pt-BR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samba surgiu no século XX, com a influência da cultura africana em nosso país;</a:t>
            </a:r>
            <a:endParaRPr dirty="0"/>
          </a:p>
          <a:p>
            <a:pPr marL="342854" marR="0" lvl="0" indent="-319997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Arial"/>
              <a:buChar char="●"/>
            </a:pPr>
            <a:r>
              <a:rPr lang="pt-BR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assistir a um vídeo de um grupo muito conhecido no Brasil;</a:t>
            </a:r>
            <a:endParaRPr dirty="0"/>
          </a:p>
          <a:p>
            <a:pPr marL="342854" marR="0" lvl="0" indent="-319997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Arial"/>
              <a:buChar char="●"/>
            </a:pPr>
            <a:r>
              <a:rPr lang="pt-BR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grupo Demônios da Garoa foi formado em 1943, na cidade de São Paulo; </a:t>
            </a:r>
            <a:endParaRPr dirty="0"/>
          </a:p>
          <a:p>
            <a:pPr marL="342854" marR="0" lvl="0" indent="-319997" algn="l" rtl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Arial"/>
              <a:buChar char="●"/>
            </a:pPr>
            <a:r>
              <a:rPr lang="pt-BR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Esse grupo existe até os dias de hoje com novos integrantes e preserva seu estilo musical.</a:t>
            </a:r>
            <a:endParaRPr dirty="0"/>
          </a:p>
          <a:p>
            <a:pPr marL="342854" marR="0" lvl="0" indent="0" algn="just" rtl="0">
              <a:lnSpc>
                <a:spcPct val="100000"/>
              </a:lnSpc>
              <a:spcBef>
                <a:spcPts val="1050"/>
              </a:spcBef>
              <a:spcAft>
                <a:spcPts val="450"/>
              </a:spcAft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" name="Google Shape;121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47463" y="552302"/>
            <a:ext cx="3314284" cy="221783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35"/>
          <p:cNvSpPr txBox="1"/>
          <p:nvPr/>
        </p:nvSpPr>
        <p:spPr>
          <a:xfrm>
            <a:off x="6172247" y="2880326"/>
            <a:ext cx="2689500" cy="104641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4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Demônios da Garoa – “Trem das Onze”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400" b="0" i="0" u="sng" strike="noStrike" cap="none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4"/>
              </a:rPr>
              <a:t>https://www.youtube.com/watch?v=IgIdKSv6pl8</a:t>
            </a:r>
            <a:r>
              <a:rPr lang="pt-BR" sz="14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  <p:pic>
        <p:nvPicPr>
          <p:cNvPr id="123" name="Google Shape;123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47463" y="2804913"/>
            <a:ext cx="728276" cy="598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6"/>
          <p:cNvSpPr txBox="1"/>
          <p:nvPr/>
        </p:nvSpPr>
        <p:spPr>
          <a:xfrm rot="-59852">
            <a:off x="134943" y="151192"/>
            <a:ext cx="1732993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29" name="Google Shape;129;p36"/>
          <p:cNvSpPr txBox="1"/>
          <p:nvPr/>
        </p:nvSpPr>
        <p:spPr>
          <a:xfrm>
            <a:off x="404858" y="661555"/>
            <a:ext cx="4587855" cy="938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Sobre o vídeo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36"/>
          <p:cNvSpPr txBox="1"/>
          <p:nvPr/>
        </p:nvSpPr>
        <p:spPr>
          <a:xfrm>
            <a:off x="404858" y="1310311"/>
            <a:ext cx="5142605" cy="3420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342854" marR="0" lvl="0" indent="-319997" algn="l" rtl="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900"/>
              <a:buFont typeface="Arial"/>
              <a:buChar char="●"/>
            </a:pPr>
            <a:r>
              <a:rPr lang="pt-BR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já tinha ouvido falar no grupo de música Demônios da Garoa? </a:t>
            </a: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854" marR="0" lvl="0" indent="-319997" algn="l" rtl="0">
              <a:lnSpc>
                <a:spcPct val="114000"/>
              </a:lnSpc>
              <a:spcBef>
                <a:spcPts val="600"/>
              </a:spcBef>
              <a:spcAft>
                <a:spcPts val="1200"/>
              </a:spcAft>
              <a:buClr>
                <a:srgbClr val="74489D"/>
              </a:buClr>
              <a:buSzPts val="1900"/>
              <a:buFont typeface="Arial"/>
              <a:buChar char="●"/>
            </a:pPr>
            <a:r>
              <a:rPr lang="pt-BR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conhece alguma outra música desse grupo musical? Você conhece outras com esse estilo musical? </a:t>
            </a: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854" marR="0" lvl="0" indent="-319997" algn="l" rtl="0">
              <a:lnSpc>
                <a:spcPct val="114000"/>
              </a:lnSpc>
              <a:spcBef>
                <a:spcPts val="600"/>
              </a:spcBef>
              <a:spcAft>
                <a:spcPts val="1200"/>
              </a:spcAft>
              <a:buClr>
                <a:srgbClr val="74489D"/>
              </a:buClr>
              <a:buSzPts val="1900"/>
              <a:buFont typeface="Arial"/>
              <a:buChar char="●"/>
            </a:pPr>
            <a:r>
              <a:rPr lang="pt-BR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próxima aula, vamos falar mais sobre a música popular brasileira e abordar essa e outras matrizes estéticas e culturais.</a:t>
            </a: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Google Shape;131;p36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 l="5342" t="4134" r="3543" b="6156"/>
          <a:stretch/>
        </p:blipFill>
        <p:spPr>
          <a:xfrm>
            <a:off x="6280484" y="1895664"/>
            <a:ext cx="2641684" cy="27472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7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7" name="Google Shape;137;p37"/>
          <p:cNvSpPr txBox="1"/>
          <p:nvPr/>
        </p:nvSpPr>
        <p:spPr>
          <a:xfrm>
            <a:off x="280475" y="1211325"/>
            <a:ext cx="5711700" cy="4451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 seu caderno, faça uma tabela conforme o exemplo ao lado.</a:t>
            </a:r>
            <a:endParaRPr sz="1900" dirty="0"/>
          </a:p>
          <a:p>
            <a:pPr marL="0" marR="0" lvl="0" indent="0" algn="l" rtl="0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Pense nas músicas de que você gosta</a:t>
            </a:r>
            <a:r>
              <a:rPr lang="pt-BR" sz="1900" dirty="0">
                <a:solidFill>
                  <a:schemeClr val="dk1"/>
                </a:solidFill>
              </a:rPr>
              <a:t> </a:t>
            </a:r>
            <a:r>
              <a:rPr lang="pt-BR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atualmente, e também nas que você conhece desde bem pequeno.</a:t>
            </a:r>
            <a:endParaRPr sz="1900" dirty="0"/>
          </a:p>
          <a:p>
            <a:pPr marL="0" marR="0" lvl="0" indent="0" algn="l" rtl="0">
              <a:lnSpc>
                <a:spcPct val="114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Escreva o nome de quem canta e o nome da música nas colunas de sua tabela.</a:t>
            </a:r>
            <a:endParaRPr sz="1900" dirty="0"/>
          </a:p>
          <a:p>
            <a:pPr marL="0" marR="0" lvl="0" indent="0" algn="l" rtl="0">
              <a:lnSpc>
                <a:spcPct val="114000"/>
              </a:lnSpc>
              <a:spcBef>
                <a:spcPts val="1950"/>
              </a:spcBef>
              <a:spcAft>
                <a:spcPts val="0"/>
              </a:spcAft>
              <a:buNone/>
            </a:pPr>
            <a:r>
              <a:rPr lang="pt-BR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Depois, socialize suas escolhas com toda a turma e observe as preferências de seus colegas.</a:t>
            </a:r>
            <a:endParaRPr sz="1900" dirty="0"/>
          </a:p>
          <a:p>
            <a:pPr marL="0" marR="0" lvl="0" indent="0" algn="l" rtl="0">
              <a:lnSpc>
                <a:spcPct val="100000"/>
              </a:lnSpc>
              <a:spcBef>
                <a:spcPts val="1950"/>
              </a:spcBef>
              <a:spcAft>
                <a:spcPts val="1200"/>
              </a:spcAft>
              <a:buNone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37"/>
          <p:cNvSpPr txBox="1"/>
          <p:nvPr/>
        </p:nvSpPr>
        <p:spPr>
          <a:xfrm>
            <a:off x="280493" y="792848"/>
            <a:ext cx="8583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5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listar as músicas populares que conhecemos?</a:t>
            </a:r>
            <a:endParaRPr dirty="0"/>
          </a:p>
        </p:txBody>
      </p:sp>
      <p:graphicFrame>
        <p:nvGraphicFramePr>
          <p:cNvPr id="139" name="Google Shape;139;p37"/>
          <p:cNvGraphicFramePr/>
          <p:nvPr/>
        </p:nvGraphicFramePr>
        <p:xfrm>
          <a:off x="5933982" y="1431319"/>
          <a:ext cx="2781800" cy="3274025"/>
        </p:xfrm>
        <a:graphic>
          <a:graphicData uri="http://schemas.openxmlformats.org/drawingml/2006/table">
            <a:tbl>
              <a:tblPr>
                <a:noFill/>
                <a:tableStyleId>{C5E1B6CB-D605-4398-AECF-FCD8FFD0BC42}</a:tableStyleId>
              </a:tblPr>
              <a:tblGrid>
                <a:gridCol w="1390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0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9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Verdana"/>
                          <a:cs typeface="Arial" panose="020B0604020202020204" pitchFamily="34" charset="0"/>
                          <a:sym typeface="Verdana"/>
                        </a:rPr>
                        <a:t>Cantor</a:t>
                      </a:r>
                      <a:endParaRPr sz="2000" b="1" u="none" strike="noStrike" cap="none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Verdana"/>
                        <a:cs typeface="Arial" panose="020B0604020202020204" pitchFamily="34" charset="0"/>
                        <a:sym typeface="Verdan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097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b="1" u="none" strike="noStrike" cap="none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Verdana"/>
                          <a:cs typeface="Arial" panose="020B0604020202020204" pitchFamily="34" charset="0"/>
                          <a:sym typeface="Verdana"/>
                        </a:rPr>
                        <a:t>Música</a:t>
                      </a:r>
                      <a:endParaRPr sz="2000" b="1" u="none" strike="noStrike" cap="none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Verdana"/>
                        <a:cs typeface="Arial" panose="020B0604020202020204" pitchFamily="34" charset="0"/>
                        <a:sym typeface="Verdana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097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91425" marR="91425" marT="91425" marB="91425"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7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7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7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0" name="Google Shape;140;p37"/>
          <p:cNvSpPr txBox="1"/>
          <p:nvPr/>
        </p:nvSpPr>
        <p:spPr>
          <a:xfrm>
            <a:off x="5644830" y="359336"/>
            <a:ext cx="2930100" cy="4311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TODO MUNDO ESCREVE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5250910" y="130117"/>
            <a:ext cx="552300" cy="54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38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38"/>
          <p:cNvSpPr txBox="1"/>
          <p:nvPr/>
        </p:nvSpPr>
        <p:spPr>
          <a:xfrm rot="-59852">
            <a:off x="134803" y="135023"/>
            <a:ext cx="358476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8" name="Google Shape;148;p38"/>
          <p:cNvSpPr txBox="1">
            <a:spLocks noGrp="1"/>
          </p:cNvSpPr>
          <p:nvPr>
            <p:ph type="body" idx="1"/>
          </p:nvPr>
        </p:nvSpPr>
        <p:spPr>
          <a:xfrm>
            <a:off x="3832383" y="1108332"/>
            <a:ext cx="4515387" cy="196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356400" lvl="0" indent="-3564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000"/>
              <a:buFont typeface="Arial"/>
              <a:buChar char="•"/>
            </a:pPr>
            <a:r>
              <a:rPr lang="pt-BR" dirty="0">
                <a:latin typeface="Arial"/>
                <a:ea typeface="Arial"/>
                <a:cs typeface="Arial"/>
                <a:sym typeface="Arial"/>
              </a:rPr>
              <a:t>Identificamos e apreciamos a música popular brasileira de diferentes épocas.</a:t>
            </a: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2100"/>
              </a:spcBef>
              <a:spcAft>
                <a:spcPts val="1200"/>
              </a:spcAft>
              <a:buSzPts val="20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9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54" name="Google Shape;154;p39"/>
          <p:cNvSpPr txBox="1">
            <a:spLocks noGrp="1"/>
          </p:cNvSpPr>
          <p:nvPr>
            <p:ph type="body" idx="1"/>
          </p:nvPr>
        </p:nvSpPr>
        <p:spPr>
          <a:xfrm>
            <a:off x="460728" y="850887"/>
            <a:ext cx="8053211" cy="3447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LEMOV, D. </a:t>
            </a:r>
            <a:r>
              <a:rPr lang="pt-BR" sz="16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Aula nota 10 3.0: </a:t>
            </a:r>
            <a:r>
              <a:rPr lang="pt-BR" sz="1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63 técnicas para melhorar a gestão da sala de aula. Porto Alegre: Penso, 2022.</a:t>
            </a:r>
            <a:endParaRPr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SÃO PAULO (Estado) Secretaria da Educação. </a:t>
            </a:r>
            <a:r>
              <a:rPr lang="pt-BR" sz="1600" b="1" dirty="0">
                <a:latin typeface="Arial"/>
                <a:ea typeface="Arial"/>
                <a:cs typeface="Arial"/>
                <a:sym typeface="Arial"/>
              </a:rPr>
              <a:t>Currículo em Ação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. Caderno do Professor, Arte,  Ensino Fundamental – Anos Iniciais, v. 2. 2023. Disponível em: 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  <a:hlinkClick r:id="rId3"/>
              </a:rPr>
              <a:t>https://efape.educacao.sp.gov.br/</a:t>
            </a:r>
            <a:r>
              <a:rPr lang="pt-BR" sz="1600" dirty="0" err="1">
                <a:latin typeface="Arial"/>
                <a:ea typeface="Arial"/>
                <a:cs typeface="Arial"/>
                <a:sym typeface="Arial"/>
                <a:hlinkClick r:id="rId3"/>
              </a:rPr>
              <a:t>curriculopaulista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  <a:hlinkClick r:id="rId3"/>
              </a:rPr>
              <a:t>/</a:t>
            </a:r>
            <a:r>
              <a:rPr lang="pt-BR" sz="1600" dirty="0" err="1">
                <a:latin typeface="Arial"/>
                <a:ea typeface="Arial"/>
                <a:cs typeface="Arial"/>
                <a:sym typeface="Arial"/>
                <a:hlinkClick r:id="rId3"/>
              </a:rPr>
              <a:t>wp-content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  <a:hlinkClick r:id="rId3"/>
              </a:rPr>
              <a:t>/uploads/2022/06/PROF_miolo_EF_AI_ARTE_V2_01a05.pdf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. Acesso em: 31 out. 2024.</a:t>
            </a: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SÃO PAULO (Estado) Secretaria da Educação. </a:t>
            </a:r>
            <a:r>
              <a:rPr lang="pt-BR" sz="1600" b="1" dirty="0"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: etapas Educação Infantil e Ensino Fundamental, 2019. Disponível em: 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  <a:hlinkClick r:id="rId4"/>
              </a:rPr>
              <a:t>https://efape.educacao.sp.gov.br/</a:t>
            </a:r>
            <a:r>
              <a:rPr lang="pt-BR" sz="1600" dirty="0" err="1">
                <a:latin typeface="Arial"/>
                <a:ea typeface="Arial"/>
                <a:cs typeface="Arial"/>
                <a:sym typeface="Arial"/>
                <a:hlinkClick r:id="rId4"/>
              </a:rPr>
              <a:t>curriculopaulista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  <a:hlinkClick r:id="rId4"/>
              </a:rPr>
              <a:t>/</a:t>
            </a:r>
            <a:r>
              <a:rPr lang="pt-BR" sz="1600" dirty="0" err="1">
                <a:latin typeface="Arial"/>
                <a:ea typeface="Arial"/>
                <a:cs typeface="Arial"/>
                <a:sym typeface="Arial"/>
                <a:hlinkClick r:id="rId4"/>
              </a:rPr>
              <a:t>wp-content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  <a:hlinkClick r:id="rId4"/>
              </a:rPr>
              <a:t>/uploads/2023/02/Curriculo_Paulista-etapas-Educa%C3%A7%C3%A3o-Infantil-e-Ensino-Fundamental-ISBN.pdf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. Acesso em: 31 out. 2024.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0"/>
          <p:cNvSpPr txBox="1"/>
          <p:nvPr/>
        </p:nvSpPr>
        <p:spPr>
          <a:xfrm rot="-59852">
            <a:off x="134906" y="146894"/>
            <a:ext cx="2226752" cy="38605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60" name="Google Shape;160;p40"/>
          <p:cNvSpPr txBox="1"/>
          <p:nvPr/>
        </p:nvSpPr>
        <p:spPr>
          <a:xfrm>
            <a:off x="426862" y="632798"/>
            <a:ext cx="8053211" cy="3877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None/>
            </a:pPr>
            <a:r>
              <a:rPr lang="pt-BR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None/>
            </a:pPr>
            <a:r>
              <a:rPr lang="pt-BR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1 – </a:t>
            </a:r>
            <a:r>
              <a:rPr lang="pt-BR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Imagem de capa: SEDUC-SP.</a:t>
            </a: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None/>
            </a:pPr>
            <a:r>
              <a:rPr lang="pt-BR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3, 4, 5, 6, 7, 8 e 11 – </a:t>
            </a:r>
            <a:r>
              <a:rPr lang="pt-BR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pt-BR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Freepik</a:t>
            </a:r>
            <a:r>
              <a:rPr lang="pt-BR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None/>
            </a:pPr>
            <a:r>
              <a:rPr lang="pt-BR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9 – </a:t>
            </a:r>
            <a:r>
              <a:rPr lang="pt-BR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Armazém 3. O abre alas (Chiquinha Gonzaga) de 1899 Linda e Dircinha. Disponível em: </a:t>
            </a:r>
            <a:r>
              <a:rPr lang="pt-BR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</a:t>
            </a:r>
            <a:r>
              <a:rPr lang="pt-BR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watch?v</a:t>
            </a:r>
            <a:r>
              <a:rPr lang="pt-BR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=41NMvcONa0I</a:t>
            </a:r>
            <a:r>
              <a:rPr lang="pt-BR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Acesso em: 31 out. 2024.</a:t>
            </a: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None/>
            </a:pPr>
            <a:r>
              <a:rPr lang="pt-BR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 10 – </a:t>
            </a:r>
            <a:r>
              <a:rPr lang="pt-BR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Indie Records. Trem das onze [feat. Demônios da Garoa] - Fundo de Quintal - Ao vivo convida. Disponível em: </a:t>
            </a:r>
            <a:r>
              <a:rPr lang="pt-BR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</a:t>
            </a:r>
            <a:r>
              <a:rPr lang="pt-BR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watch?v</a:t>
            </a:r>
            <a:r>
              <a:rPr lang="pt-BR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=IgIdKSv6pl8</a:t>
            </a:r>
            <a:r>
              <a:rPr lang="pt-BR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Acesso em: 31 out. 2024.</a:t>
            </a:r>
          </a:p>
          <a:p>
            <a:pPr marL="0" marR="0" lvl="0" indent="0" algn="l" rtl="0">
              <a:lnSpc>
                <a:spcPct val="100000"/>
              </a:lnSpc>
              <a:spcAft>
                <a:spcPts val="1200"/>
              </a:spcAft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7"/>
          <p:cNvSpPr txBox="1"/>
          <p:nvPr/>
        </p:nvSpPr>
        <p:spPr>
          <a:xfrm>
            <a:off x="381433" y="875280"/>
            <a:ext cx="3637411" cy="123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342892" marR="0" lvl="0" indent="-28575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Música popular brasileira:                                  matrizes estéticas e culturais.</a:t>
            </a:r>
            <a:endParaRPr dirty="0"/>
          </a:p>
        </p:txBody>
      </p:sp>
      <p:sp>
        <p:nvSpPr>
          <p:cNvPr id="54" name="Google Shape;54;p27"/>
          <p:cNvSpPr txBox="1"/>
          <p:nvPr/>
        </p:nvSpPr>
        <p:spPr>
          <a:xfrm>
            <a:off x="4838828" y="875280"/>
            <a:ext cx="4085716" cy="154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342900" marR="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Identificar e apreciar a música popular brasileira de diferentes épocas.</a:t>
            </a:r>
            <a:endParaRPr dirty="0"/>
          </a:p>
          <a:p>
            <a:pPr marL="342900" marR="0" lvl="0" indent="-215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28"/>
          <p:cNvSpPr txBox="1"/>
          <p:nvPr/>
        </p:nvSpPr>
        <p:spPr>
          <a:xfrm>
            <a:off x="361348" y="1470400"/>
            <a:ext cx="4643700" cy="3337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457200" marR="0" lvl="0" indent="-355600" algn="l" rtl="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sabe o que é a cultura de um povo?</a:t>
            </a:r>
            <a:endParaRPr sz="2000" dirty="0">
              <a:solidFill>
                <a:schemeClr val="dk1"/>
              </a:solidFill>
            </a:endParaRPr>
          </a:p>
          <a:p>
            <a:pPr marL="457200" marR="0" lvl="0" indent="-355600" algn="l" rtl="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Será que as crianças de outros povos e lugares brincam e dançam da mesma forma que nós aqui no Brasil?</a:t>
            </a:r>
            <a:endParaRPr sz="2000" dirty="0">
              <a:solidFill>
                <a:schemeClr val="dk1"/>
              </a:solidFill>
            </a:endParaRPr>
          </a:p>
          <a:p>
            <a:pPr marL="457200" marR="0" lvl="0" indent="-355600" algn="l" rtl="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já ouviu falar de matrizes estéticas e culturais?</a:t>
            </a:r>
            <a:endParaRPr dirty="0"/>
          </a:p>
        </p:txBody>
      </p:sp>
      <p:sp>
        <p:nvSpPr>
          <p:cNvPr id="61" name="Google Shape;61;p28"/>
          <p:cNvSpPr txBox="1"/>
          <p:nvPr/>
        </p:nvSpPr>
        <p:spPr>
          <a:xfrm>
            <a:off x="361348" y="780339"/>
            <a:ext cx="5883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Matrizes estéticas e culturais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pt-BR"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3894" y="1215189"/>
            <a:ext cx="3488744" cy="3253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9"/>
          <p:cNvSpPr txBox="1"/>
          <p:nvPr/>
        </p:nvSpPr>
        <p:spPr>
          <a:xfrm rot="-59852">
            <a:off x="134885" y="144326"/>
            <a:ext cx="2515964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8" name="Google Shape;68;p29"/>
          <p:cNvSpPr txBox="1"/>
          <p:nvPr/>
        </p:nvSpPr>
        <p:spPr>
          <a:xfrm>
            <a:off x="361348" y="1470400"/>
            <a:ext cx="4643700" cy="2986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457200" marR="0" lvl="0" indent="-355600" algn="l" rtl="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sabe quais são as matrizes estéticas e culturais brasileiras?</a:t>
            </a:r>
            <a:endParaRPr sz="2000" dirty="0">
              <a:solidFill>
                <a:schemeClr val="dk1"/>
              </a:solidFill>
            </a:endParaRPr>
          </a:p>
          <a:p>
            <a:pPr marL="457200" marR="0" lvl="0" indent="-355600" algn="l" rtl="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você entende por algo que é popular?</a:t>
            </a:r>
            <a:endParaRPr sz="2000" dirty="0">
              <a:solidFill>
                <a:schemeClr val="dk1"/>
              </a:solidFill>
            </a:endParaRPr>
          </a:p>
          <a:p>
            <a:pPr marL="457200" marR="0" lvl="0" indent="-355600" algn="l" rtl="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sabe o que é música popular? Cite uma que você conhece.</a:t>
            </a:r>
            <a:endParaRPr dirty="0"/>
          </a:p>
        </p:txBody>
      </p:sp>
      <p:pic>
        <p:nvPicPr>
          <p:cNvPr id="70" name="Google Shape;7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28813" y="1681950"/>
            <a:ext cx="3179724" cy="3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14689" y="325700"/>
            <a:ext cx="2193836" cy="135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1;p28">
            <a:extLst>
              <a:ext uri="{FF2B5EF4-FFF2-40B4-BE49-F238E27FC236}">
                <a16:creationId xmlns:a16="http://schemas.microsoft.com/office/drawing/2014/main" id="{DC4ED995-0219-0CC4-5C6E-DD157DCE6723}"/>
              </a:ext>
            </a:extLst>
          </p:cNvPr>
          <p:cNvSpPr txBox="1"/>
          <p:nvPr/>
        </p:nvSpPr>
        <p:spPr>
          <a:xfrm>
            <a:off x="361348" y="780339"/>
            <a:ext cx="5883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Matrizes estéticas e culturais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pt-BR"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0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7" name="Google Shape;77;p30"/>
          <p:cNvSpPr txBox="1"/>
          <p:nvPr/>
        </p:nvSpPr>
        <p:spPr>
          <a:xfrm>
            <a:off x="361361" y="830078"/>
            <a:ext cx="5682760" cy="623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5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cultura de um povo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" name="Google Shape;78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3203" y="1582764"/>
            <a:ext cx="2569495" cy="273030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0"/>
          <p:cNvSpPr txBox="1"/>
          <p:nvPr/>
        </p:nvSpPr>
        <p:spPr>
          <a:xfrm>
            <a:off x="361361" y="1470393"/>
            <a:ext cx="5510049" cy="287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Podemos dizer que a cultura é o conjunto de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saberes, tradições, hábitos, comportamentos, costumes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modos de fazer de um determinado grupo. </a:t>
            </a:r>
            <a:endParaRPr dirty="0"/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cultura de um povo é transmitida entre gerações, por exemplo, por meio das festas folclóricas, da música, das brincadeiras, das danças, da culinária etc.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1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5" name="Google Shape;85;p31"/>
          <p:cNvSpPr txBox="1"/>
          <p:nvPr/>
        </p:nvSpPr>
        <p:spPr>
          <a:xfrm>
            <a:off x="468825" y="1350100"/>
            <a:ext cx="4029600" cy="3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Cada região, não só do Brasil, mas do mundo inteiro, possui costumes próprios na dança, na música, nas brincadeiras, que caracterizam a cultura do lugar onde vivem. </a:t>
            </a:r>
            <a:endParaRPr dirty="0"/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Portanto, as brincadeiras, as canções e as tradições são diferentes entre povos diferentes. 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31"/>
          <p:cNvSpPr txBox="1"/>
          <p:nvPr/>
        </p:nvSpPr>
        <p:spPr>
          <a:xfrm>
            <a:off x="468831" y="789089"/>
            <a:ext cx="6701990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Povos diferentes, culturas </a:t>
            </a:r>
            <a:r>
              <a:rPr lang="pt-BR" sz="2600" b="1" dirty="0">
                <a:solidFill>
                  <a:schemeClr val="dk1"/>
                </a:solidFill>
              </a:rPr>
              <a:t>d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iferentes</a:t>
            </a:r>
            <a:endParaRPr dirty="0"/>
          </a:p>
        </p:txBody>
      </p:sp>
      <p:pic>
        <p:nvPicPr>
          <p:cNvPr id="87" name="Google Shape;87;p31"/>
          <p:cNvPicPr preferRelativeResize="0"/>
          <p:nvPr/>
        </p:nvPicPr>
        <p:blipFill rotWithShape="1">
          <a:blip r:embed="rId3">
            <a:alphaModFix/>
          </a:blip>
          <a:srcRect l="2671" t="6687" r="4388" b="10004"/>
          <a:stretch/>
        </p:blipFill>
        <p:spPr>
          <a:xfrm>
            <a:off x="4498429" y="1880426"/>
            <a:ext cx="4150847" cy="2193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2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3" name="Google Shape;93;p32"/>
          <p:cNvSpPr txBox="1"/>
          <p:nvPr/>
        </p:nvSpPr>
        <p:spPr>
          <a:xfrm>
            <a:off x="359227" y="1214438"/>
            <a:ext cx="5055600" cy="3296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Matrizes estéticas e culturais representam as formas de expressão e os costumes inerentes à arte de uma etnia, um povo, uma nação. </a:t>
            </a: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principais matrizes estéticas e culturais que compõem a cultura brasileira são as: </a:t>
            </a:r>
            <a:endParaRPr dirty="0"/>
          </a:p>
          <a:p>
            <a:pPr marL="342900" marR="0" lvl="0" indent="-2794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matrizes indígenas;</a:t>
            </a:r>
            <a:endParaRPr dirty="0"/>
          </a:p>
          <a:p>
            <a:pPr marL="342900" marR="0" lvl="0" indent="-2794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matrizes africanas;</a:t>
            </a:r>
            <a:endParaRPr dirty="0"/>
          </a:p>
          <a:p>
            <a:pPr marL="342900" marR="0" lvl="0" indent="-2794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000"/>
              <a:buFont typeface="Arial"/>
              <a:buChar char="•"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matrizes europeias.</a:t>
            </a:r>
            <a:endParaRPr dirty="0"/>
          </a:p>
        </p:txBody>
      </p:sp>
      <p:pic>
        <p:nvPicPr>
          <p:cNvPr id="95" name="Google Shape;95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49875" y="2422175"/>
            <a:ext cx="3488374" cy="20493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1;p28">
            <a:extLst>
              <a:ext uri="{FF2B5EF4-FFF2-40B4-BE49-F238E27FC236}">
                <a16:creationId xmlns:a16="http://schemas.microsoft.com/office/drawing/2014/main" id="{976FC50C-F843-D85E-E889-14CA2385FC4C}"/>
              </a:ext>
            </a:extLst>
          </p:cNvPr>
          <p:cNvSpPr txBox="1"/>
          <p:nvPr/>
        </p:nvSpPr>
        <p:spPr>
          <a:xfrm>
            <a:off x="361348" y="780339"/>
            <a:ext cx="5883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Matrizes estéticas e culturais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pt-BR"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3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1" name="Google Shape;101;p33"/>
          <p:cNvSpPr txBox="1"/>
          <p:nvPr/>
        </p:nvSpPr>
        <p:spPr>
          <a:xfrm>
            <a:off x="390900" y="1557925"/>
            <a:ext cx="4445100" cy="2945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Popular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caracteriza  algo que pertence ao povo. Sendo assim, quando falamos de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música popular brasileira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estamos nos referindo às músicas que tradicionalmente representam as manifestações culturais do nosso país e que estão ao alcance de toda a população.</a:t>
            </a:r>
            <a:endParaRPr lang="pt-BR" dirty="0"/>
          </a:p>
        </p:txBody>
      </p:sp>
      <p:sp>
        <p:nvSpPr>
          <p:cNvPr id="102" name="Google Shape;102;p33"/>
          <p:cNvSpPr txBox="1"/>
          <p:nvPr/>
        </p:nvSpPr>
        <p:spPr>
          <a:xfrm>
            <a:off x="390900" y="814437"/>
            <a:ext cx="6701990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Música popular brasileira</a:t>
            </a:r>
            <a:endParaRPr dirty="0"/>
          </a:p>
        </p:txBody>
      </p:sp>
      <p:pic>
        <p:nvPicPr>
          <p:cNvPr id="103" name="Google Shape;103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9921" y="1866778"/>
            <a:ext cx="3784550" cy="199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4"/>
          <p:cNvSpPr txBox="1"/>
          <p:nvPr/>
        </p:nvSpPr>
        <p:spPr>
          <a:xfrm rot="-59852">
            <a:off x="134957" y="152623"/>
            <a:ext cx="156274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9" name="Google Shape;109;p34"/>
          <p:cNvSpPr txBox="1"/>
          <p:nvPr/>
        </p:nvSpPr>
        <p:spPr>
          <a:xfrm>
            <a:off x="468830" y="1350112"/>
            <a:ext cx="4680685" cy="3296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1899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“Abre alas”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foi composta por Francisca </a:t>
            </a:r>
            <a:r>
              <a:rPr lang="pt-BR" sz="2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Edviges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Neves Gonzaga 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(Chiquinha Gonzaga), 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compositora, instrumentista e maestrina brasileira.</a:t>
            </a:r>
            <a:endParaRPr dirty="0"/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Chiquinha Gonzaga foi a primeira mulher a reger uma orquestra popular no Brasil.</a:t>
            </a:r>
            <a:endParaRPr dirty="0"/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“Abre alas” 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 uma das músicas mais populares do Brasil</a:t>
            </a:r>
            <a:r>
              <a:rPr lang="pt-BR" sz="2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110" name="Google Shape;110;p34"/>
          <p:cNvSpPr txBox="1"/>
          <p:nvPr/>
        </p:nvSpPr>
        <p:spPr>
          <a:xfrm>
            <a:off x="468830" y="789089"/>
            <a:ext cx="7580295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primeira </a:t>
            </a:r>
            <a:r>
              <a:rPr lang="pt-BR" sz="2600" b="1" dirty="0">
                <a:solidFill>
                  <a:schemeClr val="dk1"/>
                </a:solidFill>
              </a:rPr>
              <a:t>m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archinha de </a:t>
            </a:r>
            <a:r>
              <a:rPr lang="pt-BR" sz="2600" b="1" dirty="0">
                <a:solidFill>
                  <a:schemeClr val="dk1"/>
                </a:solidFill>
              </a:rPr>
              <a:t>c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arnaval </a:t>
            </a:r>
            <a:r>
              <a:rPr lang="pt-BR" sz="2600" b="1" dirty="0">
                <a:solidFill>
                  <a:schemeClr val="dk1"/>
                </a:solidFill>
              </a:rPr>
              <a:t>b</a:t>
            </a:r>
            <a:r>
              <a:rPr lang="pt-BR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rasileira</a:t>
            </a:r>
            <a:endParaRPr dirty="0"/>
          </a:p>
        </p:txBody>
      </p:sp>
      <p:sp>
        <p:nvSpPr>
          <p:cNvPr id="111" name="Google Shape;111;p34"/>
          <p:cNvSpPr txBox="1"/>
          <p:nvPr/>
        </p:nvSpPr>
        <p:spPr>
          <a:xfrm>
            <a:off x="5305926" y="1350112"/>
            <a:ext cx="3164306" cy="3004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Ó abre alas!</a:t>
            </a:r>
            <a:endParaRPr dirty="0"/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eu quero passar (bis)</a:t>
            </a:r>
            <a:endParaRPr dirty="0"/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Eu sou da lira</a:t>
            </a:r>
            <a:endParaRPr dirty="0"/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Não posso negar (bis)</a:t>
            </a:r>
            <a:endParaRPr dirty="0"/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Ó abre alas!</a:t>
            </a:r>
            <a:endParaRPr dirty="0"/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eu quero passar(bis)</a:t>
            </a:r>
            <a:endParaRPr dirty="0"/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Rosa de Ouro</a:t>
            </a:r>
            <a:endParaRPr dirty="0"/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 que vai ganhar (bis)</a:t>
            </a:r>
            <a:endParaRPr sz="2000" b="1" i="1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34"/>
          <p:cNvSpPr txBox="1"/>
          <p:nvPr/>
        </p:nvSpPr>
        <p:spPr>
          <a:xfrm>
            <a:off x="4018548" y="4338597"/>
            <a:ext cx="4993105" cy="615523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4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“Abre alas” – Chiquinha Gonzaga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400" b="0" i="0" u="sng" strike="noStrike" cap="none" dirty="0">
                <a:solidFill>
                  <a:schemeClr val="hlink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  <a:hlinkClick r:id="rId3"/>
              </a:rPr>
              <a:t>https://www.youtube.com/watch?v=41NMvcONa0I</a:t>
            </a:r>
            <a:r>
              <a:rPr lang="pt-BR" sz="14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</a:t>
            </a:r>
            <a:endParaRPr dirty="0"/>
          </a:p>
        </p:txBody>
      </p:sp>
      <p:pic>
        <p:nvPicPr>
          <p:cNvPr id="113" name="Google Shape;113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04938" y="4354411"/>
            <a:ext cx="717786" cy="6155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1561</Words>
  <Application>Microsoft Office PowerPoint</Application>
  <PresentationFormat>Apresentação na tela (16:9)</PresentationFormat>
  <Paragraphs>101</Paragraphs>
  <Slides>16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Grandstander SemiBold</vt:lpstr>
      <vt:lpstr>Grandstander Medium</vt:lpstr>
      <vt:lpstr>Verdana</vt:lpstr>
      <vt:lpstr>Lato</vt:lpstr>
      <vt:lpstr>Arial</vt:lpstr>
      <vt:lpstr>Grandstander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Eduardo Neto</dc:creator>
  <cp:lastModifiedBy>Marcos Chagas</cp:lastModifiedBy>
  <cp:revision>7</cp:revision>
  <dcterms:modified xsi:type="dcterms:W3CDTF">2024-11-01T12:57:10Z</dcterms:modified>
</cp:coreProperties>
</file>