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embeddedFontLst>
    <p:embeddedFont>
      <p:font typeface="Grandstander" pitchFamily="2" charset="0"/>
      <p:regular r:id="rId19"/>
      <p:bold r:id="rId20"/>
      <p:italic r:id="rId21"/>
      <p:boldItalic r:id="rId22"/>
    </p:embeddedFont>
    <p:embeddedFont>
      <p:font typeface="Grandstander Medium" pitchFamily="2" charset="0"/>
      <p:regular r:id="rId23"/>
      <p:bold r:id="rId24"/>
      <p:italic r:id="rId25"/>
      <p:boldItalic r:id="rId26"/>
    </p:embeddedFont>
    <p:embeddedFont>
      <p:font typeface="Grandstander SemiBold" pitchFamily="2" charset="0"/>
      <p:regular r:id="rId27"/>
      <p:bold r:id="rId28"/>
      <p:italic r:id="rId29"/>
      <p:boldItalic r:id="rId30"/>
    </p:embeddedFont>
    <p:embeddedFont>
      <p:font typeface="Lato" panose="020F0502020204030203" pitchFamily="34" charset="0"/>
      <p:regular r:id="rId31"/>
      <p:bold r:id="rId32"/>
      <p:italic r:id="rId33"/>
      <p:boldItalic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37">
          <p15:clr>
            <a:srgbClr val="A4A3A4"/>
          </p15:clr>
        </p15:guide>
        <p15:guide id="2" pos="29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9" roundtripDataSignature="AMtx7mjkCYUePTl5+AcFnoATMfEZoqmWE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07A45E-4514-CAE5-3C40-E2CD3DAFA70C}" name="Isabel Cruz do amaral Pupo" initials="IC" userId="S::isabel_pupo@vanzolini-ead.org.br::8f4c32d8-231f-4630-ae3e-1dca2f05616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7317" autoAdjust="0"/>
  </p:normalViewPr>
  <p:slideViewPr>
    <p:cSldViewPr snapToGrid="0">
      <p:cViewPr varScale="1">
        <p:scale>
          <a:sx n="126" d="100"/>
          <a:sy n="126" d="100"/>
        </p:scale>
        <p:origin x="1116" y="114"/>
      </p:cViewPr>
      <p:guideLst>
        <p:guide orient="horz" pos="1637"/>
        <p:guide pos="291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24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customschemas.google.com/relationships/presentationmetadata" Target="meta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h6-_WVDoX0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SbR3MqhB8c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fotos-gratis/garotinho-afro-americano-atraente-e-fofo-vestido-com-uma-camisa-amarela-cruzando-os-bracos-sobre-o-peito-e-olhando-para-a-camera-com-um-sorriso-alegre-postura-expressando-confianca_11102007.htm#page=8&amp;query=menino%20africano%20pensando&amp;position=49&amp;from_view=search&amp;track=ais&amp;uuid=65940e7b-2e62-49a9-a96d-90e2e62f31ff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r.freepik.com/vetores-gratis/uma-guitarra-no-fundo-branco_25540968.htm#page=4&amp;query=musica%20viol%C3%A3o%20caipira%20sertaneja&amp;position=3&amp;from_view=search&amp;track=ais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fotos-gratis/musicos-sorridentes-tocam-percussao-em-um-festival-cultural-gerado-por-ia_42882841.htm#&amp;position=32&amp;from_view=search&amp;track=ais&amp;uuid=e281786b-d056-423c-894c-6b6a82d99929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zphtZzsSl4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fotos-gratis/menino-sorridente-tocando-bateria_12402066.htm#query=m%C3%BAsica%20da%20africa&amp;position=33&amp;from_view=search&amp;track=ais&amp;uuid=f17d37c7-a933-4c10-a026-661bf0fda469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fotos-gratis/mao-segurando-um-pedaco-de-madeira-de-perto_16130607.htm#query=instrumentos%20ind%C3%ADgens&amp;position=49&amp;from_view=search&amp;track=ais&amp;uuid=30e6bd30-f2b1-4ef3-a7ee-f7aa616b18cc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" name="Google Shape;4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esta atividade, é importante também muita atenção ao ritmo da melodia. Professor, comece esta proposição com a coreografia da música.</a:t>
            </a:r>
            <a:endParaRPr sz="1800" b="0" i="0" u="sng" strike="noStrike" dirty="0">
              <a:solidFill>
                <a:srgbClr val="0097A7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sng" strike="noStrike" dirty="0">
                <a:solidFill>
                  <a:srgbClr val="0097A7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https://www.youtube.com/watch?v=Rh6-_WVDoX0</a:t>
            </a:r>
            <a:r>
              <a:rPr lang="pt-BR" sz="1800" b="0" i="0" u="none" strike="noStrik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b="0" i="0" u="none" strike="noStrike" dirty="0">
                <a:solidFill>
                  <a:srgbClr val="000000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(EF03AR13) Experimentar, identificar e apreciar músicas próprias da cultura popular brasileira de diferentes épocas, incluindo-se suas matrizes indígenas, africanas e europeias. (Currículo Paulista, 2019).</a:t>
            </a:r>
            <a:endParaRPr dirty="0">
              <a:latin typeface="+mj-lt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sng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https://www.youtube.com/watch?v=RSbR3MqhB8c</a:t>
            </a:r>
            <a:r>
              <a:rPr lang="pt-BR" sz="11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Caro professor, a técnica “Puxe Mais” é uma estratégia para aprofundar o conhecimento de nossos estudantes, fazendo com que todos reflitam o porquê, como e quais são as evidências das respostas que eles nos trazem. Para isso, a cada resposta correta ou pertinente dos estudantes, devolva perguntas, por exemplo, “como?”, “por quê?”, “o que nos faz pensar assim?”, para que a cada novo estímulo o estudante reflita e aprofunde o entendimento daquilo que se discute.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sng" strike="noStrike" dirty="0">
                <a:solidFill>
                  <a:srgbClr val="5097C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fotos-gratis/garotinho-afro-americano-atraente-e-fofo-vestido-com-uma-camisa-amarela-cruzando-os-bracos-sobre-o-peito-e-olhando-para-a-camera-com-um-sorriso-alegre-postura-expressando-confianca_11102007.htm#page=8&amp;query=menino%20africano%20pensando&amp;position=49&amp;from_view=search&amp;track=ais&amp;uuid=65940e7b-2e62-49a9-a96d-90e2e62f31ff</a:t>
            </a:r>
            <a:r>
              <a:rPr lang="pt-BR" sz="1800" b="0" i="0" u="sng" strike="noStrike" dirty="0">
                <a:solidFill>
                  <a:srgbClr val="5097C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sz="1800" b="0" i="0" u="none" strike="noStrike" dirty="0">
                <a:solidFill>
                  <a:srgbClr val="5097C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1800" b="0" i="0" u="sng" strike="noStrike" dirty="0">
              <a:solidFill>
                <a:srgbClr val="00000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sng" strike="noStrike" dirty="0">
                <a:solidFill>
                  <a:srgbClr val="5097C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https://br.freepik.com/fotos-gratis/musicos-sorridentes-tocam-percussao-em-um-festival-cultural-gerado-por-ia_42882841.htm#&amp;position=32&amp;from_view=search&amp;track=ais&amp;uuid=e281786b-d056-423c-894c-6b6a82d99929</a:t>
            </a:r>
            <a:r>
              <a:rPr lang="pt-BR" sz="1800" b="0" i="0" u="none" strike="noStrike" dirty="0">
                <a:solidFill>
                  <a:srgbClr val="5097C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sng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https://www.youtube.com/watch?v=-zphtZzsSl4</a:t>
            </a:r>
            <a:endParaRPr sz="20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sng" strike="noStrike" dirty="0">
                <a:solidFill>
                  <a:srgbClr val="5097C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https://br.freepik.com/fotos-gratis/menino-sorridente-tocando-bateria_12402066.htm#query=m%C3%BAsica%20da%20africa&amp;position=33&amp;from_view=search&amp;track=ais&amp;uuid=f17d37c7-a933-4c10-a026-661bf0fda469</a:t>
            </a:r>
            <a:r>
              <a:rPr lang="pt-BR" sz="1800" b="0" i="0" u="none" strike="noStrike" dirty="0">
                <a:solidFill>
                  <a:srgbClr val="5097C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Fonte: </a:t>
            </a:r>
            <a:r>
              <a:rPr lang="pt-BR" sz="1800" b="0" i="0" u="sng" strike="noStrike" dirty="0">
                <a:solidFill>
                  <a:srgbClr val="2200CC"/>
                </a:solidFill>
                <a:latin typeface="Arial"/>
                <a:ea typeface="Arial"/>
                <a:cs typeface="Arial"/>
                <a:sym typeface="Arial"/>
              </a:rPr>
              <a:t>https://www.sabra.org.br/site/influencia-africana/</a:t>
            </a: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(Sociedade Artística Brasileira)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b="0" i="0" u="sng" strike="noStrike" dirty="0">
                <a:solidFill>
                  <a:srgbClr val="5097C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https://br.freepik.com/fotos-gratis/mao-segurando-um-pedaco-de-madeira-de-perto_16130607.htm#query=instrumentos%20ind%C3%ADgens&amp;position=49&amp;from_view=search&amp;track=ais&amp;uuid=30e6bd30-f2b1-4ef3-a7ee-f7aa616b18cc</a:t>
            </a:r>
            <a:r>
              <a:rPr lang="pt-BR" sz="1800" b="0" i="0" u="none" strike="noStrike" dirty="0">
                <a:solidFill>
                  <a:srgbClr val="5097C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3200" b="0"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3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42"/>
          <p:cNvSpPr txBox="1">
            <a:spLocks noGrp="1"/>
          </p:cNvSpPr>
          <p:nvPr>
            <p:ph type="sldNum" idx="12"/>
          </p:nvPr>
        </p:nvSpPr>
        <p:spPr>
          <a:xfrm>
            <a:off x="8472458" y="4663305"/>
            <a:ext cx="5487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50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6" y="4630551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3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4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90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42"/>
          <p:cNvSpPr txBox="1"/>
          <p:nvPr/>
        </p:nvSpPr>
        <p:spPr>
          <a:xfrm rot="-5400000">
            <a:off x="8622225" y="1108015"/>
            <a:ext cx="884100" cy="292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" name="Google Shape;16;p42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9" name="Google Shape;19;p4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43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3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" name="Google Shape;22;p43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3" name="Google Shape;23;p43"/>
          <p:cNvSpPr txBox="1"/>
          <p:nvPr/>
        </p:nvSpPr>
        <p:spPr>
          <a:xfrm rot="-59789">
            <a:off x="4478338" y="133250"/>
            <a:ext cx="3795681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43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" name="Google Shape;25;p4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8" name="Google Shape;28;p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4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5;p43">
            <a:extLst>
              <a:ext uri="{FF2B5EF4-FFF2-40B4-BE49-F238E27FC236}">
                <a16:creationId xmlns:a16="http://schemas.microsoft.com/office/drawing/2014/main" id="{AEC52740-FCCA-47ED-DA12-B9EB6E387597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45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33" name="Google Shape;33;p4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4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5;p43">
            <a:extLst>
              <a:ext uri="{FF2B5EF4-FFF2-40B4-BE49-F238E27FC236}">
                <a16:creationId xmlns:a16="http://schemas.microsoft.com/office/drawing/2014/main" id="{8999F51D-C9E5-FF24-3CCD-88713AB24976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540266" y="2150850"/>
            <a:ext cx="6734723" cy="8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9pPr>
          </a:lstStyle>
          <a:p>
            <a:endParaRPr dirty="0"/>
          </a:p>
        </p:txBody>
      </p:sp>
      <p:sp>
        <p:nvSpPr>
          <p:cNvPr id="38" name="Google Shape;38;p25"/>
          <p:cNvSpPr txBox="1">
            <a:spLocks noGrp="1"/>
          </p:cNvSpPr>
          <p:nvPr>
            <p:ph type="sldNum" idx="12"/>
          </p:nvPr>
        </p:nvSpPr>
        <p:spPr>
          <a:xfrm>
            <a:off x="8472188" y="4663217"/>
            <a:ext cx="548704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540267" y="445031"/>
            <a:ext cx="693382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540267" y="1705031"/>
            <a:ext cx="6933822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EA4335"/>
          </p15:clr>
        </p15:guide>
        <p15:guide id="2" orient="horz" pos="765">
          <p15:clr>
            <a:srgbClr val="EA4335"/>
          </p15:clr>
        </p15:guide>
        <p15:guide id="3" pos="5420">
          <p15:clr>
            <a:srgbClr val="EA4335"/>
          </p15:clr>
        </p15:guide>
        <p15:guide id="4" pos="4564">
          <p15:clr>
            <a:srgbClr val="EA4335"/>
          </p15:clr>
        </p15:guide>
        <p15:guide id="5" orient="horz" pos="2964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hyperlink" Target="https://www.youtube.com/watch?v=Rh6-_WVDoX0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2/06/PROF_miolo_EF_AI_ARTE_V2_01a05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zphtZzsSl4.%20Acesso%20em:%2030%20out.%202024.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youtube.com/watch?v=Rh6-_WVDoX0.%20Acesso%20em:%2030%20out.%202024.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https://www.youtube.com/watch?v=RSbR3MqhB8c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hyperlink" Target="https://www.youtube.com/watch?v=-zphtZzsSl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6"/>
          <p:cNvSpPr/>
          <p:nvPr/>
        </p:nvSpPr>
        <p:spPr>
          <a:xfrm rot="-48394" flipH="1">
            <a:off x="238252" y="4088596"/>
            <a:ext cx="1511849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6"/>
          <p:cNvSpPr/>
          <p:nvPr/>
        </p:nvSpPr>
        <p:spPr>
          <a:xfrm rot="49167">
            <a:off x="237621" y="4556462"/>
            <a:ext cx="4333953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 – ANOS INICIAIS</a:t>
            </a:r>
            <a:endParaRPr sz="16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26"/>
          <p:cNvSpPr txBox="1"/>
          <p:nvPr/>
        </p:nvSpPr>
        <p:spPr>
          <a:xfrm>
            <a:off x="463005" y="1889129"/>
            <a:ext cx="8217990" cy="1480221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89950" tIns="17975" rIns="91375" bIns="17975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NOSSA MÚSICA, NOSSAS HERANÇAS</a:t>
            </a:r>
            <a:endParaRPr lang="pt-BR" dirty="0"/>
          </a:p>
        </p:txBody>
      </p:sp>
      <p:sp>
        <p:nvSpPr>
          <p:cNvPr id="46" name="Google Shape;46;p26"/>
          <p:cNvSpPr/>
          <p:nvPr/>
        </p:nvSpPr>
        <p:spPr>
          <a:xfrm rot="-48481" flipH="1">
            <a:off x="7971852" y="298542"/>
            <a:ext cx="893140" cy="685927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199" b="0" i="0" u="none" strike="noStrike" cap="non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3</a:t>
            </a:r>
            <a:r>
              <a:rPr lang="pt-BR" sz="4199" b="0" i="0" u="sng" strike="noStrike" cap="none" baseline="3000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199" b="0" i="0" u="sng" strike="noStrike" cap="none" baseline="30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6"/>
          <p:cNvSpPr txBox="1"/>
          <p:nvPr/>
        </p:nvSpPr>
        <p:spPr>
          <a:xfrm rot="-59535">
            <a:off x="3223632" y="3633846"/>
            <a:ext cx="2701449" cy="386011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8" name="Google Shape;48;p26"/>
          <p:cNvSpPr txBox="1"/>
          <p:nvPr/>
        </p:nvSpPr>
        <p:spPr>
          <a:xfrm rot="-59878">
            <a:off x="4021077" y="1699824"/>
            <a:ext cx="1230082" cy="355118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15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5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28" name="Google Shape;128;p35"/>
          <p:cNvSpPr txBox="1"/>
          <p:nvPr/>
        </p:nvSpPr>
        <p:spPr>
          <a:xfrm>
            <a:off x="405250" y="581981"/>
            <a:ext cx="4304536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Vamos cantar e dançar?</a:t>
            </a:r>
            <a:endParaRPr sz="2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5"/>
          <p:cNvSpPr txBox="1"/>
          <p:nvPr/>
        </p:nvSpPr>
        <p:spPr>
          <a:xfrm>
            <a:off x="405250" y="1120550"/>
            <a:ext cx="4889441" cy="380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22857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Vamos treinar a letra da música para cantar e dançar ao ritmo africano.</a:t>
            </a:r>
            <a:endParaRPr dirty="0">
              <a:solidFill>
                <a:schemeClr val="tx1"/>
              </a:solidFill>
            </a:endParaRPr>
          </a:p>
          <a:p>
            <a:pPr marL="22857" marR="0" lvl="0" indent="0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Sansa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Kroma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nena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yo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kye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kokomba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Quatro passos para a direita </a:t>
            </a: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Sansa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Kroma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nena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yo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kye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kokomba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 </a:t>
            </a: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Quatro passos para a esquerda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Sansa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Kroma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nena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yo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kye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kokomba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Quatro passos para a direita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Sansa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Kroma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nena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yo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1" i="1" dirty="0" err="1">
                <a:solidFill>
                  <a:schemeClr val="tx1"/>
                </a:solidFill>
              </a:rPr>
              <a:t>kye</a:t>
            </a:r>
            <a:r>
              <a:rPr lang="pt-BR" sz="2000" b="1" i="1" dirty="0">
                <a:solidFill>
                  <a:schemeClr val="tx1"/>
                </a:solidFill>
              </a:rPr>
              <a:t> </a:t>
            </a:r>
            <a:r>
              <a:rPr lang="pt-BR" sz="2000" b="1" i="1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kokomba</a:t>
            </a:r>
            <a:r>
              <a:rPr lang="pt-BR" sz="2000" b="1" i="1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Quatro passos para a esquerda</a:t>
            </a: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5013" y="765954"/>
            <a:ext cx="3326310" cy="33355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1" name="Google Shape;131;p35"/>
          <p:cNvGrpSpPr/>
          <p:nvPr/>
        </p:nvGrpSpPr>
        <p:grpSpPr>
          <a:xfrm>
            <a:off x="5371138" y="3928404"/>
            <a:ext cx="3482501" cy="819385"/>
            <a:chOff x="3943115" y="3266882"/>
            <a:chExt cx="2477779" cy="706869"/>
          </a:xfrm>
        </p:grpSpPr>
        <p:sp>
          <p:nvSpPr>
            <p:cNvPr id="132" name="Google Shape;132;p35"/>
            <p:cNvSpPr txBox="1"/>
            <p:nvPr/>
          </p:nvSpPr>
          <p:spPr>
            <a:xfrm>
              <a:off x="4159195" y="3442750"/>
              <a:ext cx="2261699" cy="531001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sng" strike="noStrike" cap="none" dirty="0">
                  <a:solidFill>
                    <a:srgbClr val="0097A7"/>
                  </a:solidFill>
                  <a:latin typeface="Arial" panose="020B0604020202020204" pitchFamily="34" charset="0"/>
                  <a:ea typeface="Verdana"/>
                  <a:cs typeface="Arial" panose="020B0604020202020204" pitchFamily="34" charset="0"/>
                  <a:sym typeface="Verdana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https://www.youtube.com/watch?v=Rh6-_WVDoX0</a:t>
              </a:r>
              <a:r>
                <a:rPr lang="pt-BR" sz="1400" b="0" i="0" u="none" strike="noStrike" cap="none" dirty="0">
                  <a:solidFill>
                    <a:srgbClr val="000000"/>
                  </a:solidFill>
                  <a:latin typeface="Arial" panose="020B0604020202020204" pitchFamily="34" charset="0"/>
                  <a:ea typeface="Verdana"/>
                  <a:cs typeface="Arial" panose="020B0604020202020204" pitchFamily="34" charset="0"/>
                  <a:sym typeface="Verdana"/>
                </a:rPr>
                <a:t> </a:t>
              </a:r>
              <a:endParaRPr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3" name="Google Shape;133;p3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943115" y="3266882"/>
              <a:ext cx="293327" cy="3517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6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9" name="Google Shape;139;p36"/>
          <p:cNvSpPr txBox="1"/>
          <p:nvPr/>
        </p:nvSpPr>
        <p:spPr>
          <a:xfrm>
            <a:off x="476171" y="863702"/>
            <a:ext cx="46815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Agora vamos </a:t>
            </a:r>
            <a:r>
              <a:rPr lang="pt-BR" sz="2600" b="1" dirty="0">
                <a:solidFill>
                  <a:schemeClr val="dk1"/>
                </a:solidFill>
              </a:rPr>
              <a:t>à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coreografia!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36"/>
          <p:cNvSpPr/>
          <p:nvPr/>
        </p:nvSpPr>
        <p:spPr>
          <a:xfrm>
            <a:off x="672999" y="1551455"/>
            <a:ext cx="10283100" cy="4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36"/>
          <p:cNvSpPr txBox="1"/>
          <p:nvPr/>
        </p:nvSpPr>
        <p:spPr>
          <a:xfrm>
            <a:off x="476171" y="1551455"/>
            <a:ext cx="8191657" cy="326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285750" marR="0" lvl="0" indent="-285750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Façam um círculo, em pé, voltados para o centro; </a:t>
            </a:r>
            <a:endParaRPr dirty="0">
              <a:solidFill>
                <a:schemeClr val="tx1"/>
              </a:solidFill>
            </a:endParaRPr>
          </a:p>
          <a:p>
            <a:pPr marL="285750" marR="0" lvl="0" indent="-285750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Enquanto cantam a canção, caminhem no sentido horário, ou seja, para a direita, marcando o pulso básico; </a:t>
            </a:r>
            <a:endParaRPr dirty="0">
              <a:solidFill>
                <a:schemeClr val="tx1"/>
              </a:solidFill>
            </a:endParaRPr>
          </a:p>
          <a:p>
            <a:pPr marL="285750" marR="0" lvl="0" indent="-285750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Ao término da canção, repitam a mesma coreografia, agora para o lado esquerdo; </a:t>
            </a:r>
            <a:endParaRPr dirty="0">
              <a:solidFill>
                <a:schemeClr val="tx1"/>
              </a:solidFill>
            </a:endParaRPr>
          </a:p>
          <a:p>
            <a:pPr marL="285750" marR="0" lvl="0" indent="-285750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Cantem e dancem, marcando quatro passos para a direita e quatro para a esquerda;</a:t>
            </a:r>
            <a:endParaRPr dirty="0">
              <a:solidFill>
                <a:schemeClr val="tx1"/>
              </a:solidFill>
            </a:endParaRPr>
          </a:p>
          <a:p>
            <a:pPr marL="285750" marR="0" lvl="0" indent="-285750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Cada sequência de quatro passos acompanha uma frase da música.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7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47" name="Google Shape;147;p37"/>
          <p:cNvSpPr txBox="1"/>
          <p:nvPr/>
        </p:nvSpPr>
        <p:spPr>
          <a:xfrm>
            <a:off x="394636" y="2036271"/>
            <a:ext cx="8354728" cy="2640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Ao final da atividade, converse com seus colegas sobre o que você aprendeu a respeito das matrizes culturais africanas.</a:t>
            </a:r>
            <a:endParaRPr dirty="0"/>
          </a:p>
          <a:p>
            <a:pPr marL="0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Fale sobre os instrumentos e ritmos brasileiros que lembram as músicas e os instrumentos africanos.</a:t>
            </a:r>
            <a:endParaRPr dirty="0"/>
          </a:p>
          <a:p>
            <a:pPr marL="0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Lembre-se também das danças.</a:t>
            </a:r>
            <a:endParaRPr dirty="0"/>
          </a:p>
          <a:p>
            <a:pPr marL="0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Faça uma comparação entre as danças que acompanham nossas músicas e as danças características da África. </a:t>
            </a:r>
            <a:endParaRPr dirty="0"/>
          </a:p>
        </p:txBody>
      </p:sp>
      <p:sp>
        <p:nvSpPr>
          <p:cNvPr id="148" name="Google Shape;148;p37"/>
          <p:cNvSpPr txBox="1"/>
          <p:nvPr/>
        </p:nvSpPr>
        <p:spPr>
          <a:xfrm>
            <a:off x="394636" y="1300864"/>
            <a:ext cx="7112665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Você gostou? Então, agora vire e converse.</a:t>
            </a:r>
            <a:endParaRPr sz="2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" name="Google Shape;149;p37"/>
          <p:cNvGrpSpPr/>
          <p:nvPr/>
        </p:nvGrpSpPr>
        <p:grpSpPr>
          <a:xfrm>
            <a:off x="5822399" y="322109"/>
            <a:ext cx="3005745" cy="646849"/>
            <a:chOff x="5815150" y="170891"/>
            <a:chExt cx="3005745" cy="646849"/>
          </a:xfrm>
        </p:grpSpPr>
        <p:sp>
          <p:nvSpPr>
            <p:cNvPr id="150" name="Google Shape;150;p37"/>
            <p:cNvSpPr txBox="1"/>
            <p:nvPr/>
          </p:nvSpPr>
          <p:spPr>
            <a:xfrm>
              <a:off x="6294595" y="386640"/>
              <a:ext cx="2526300" cy="4311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VIREM E CONVERSEM</a:t>
              </a:r>
              <a:endParaRPr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1" name="Google Shape;151;p3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815150" y="170891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38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8"/>
          <p:cNvSpPr txBox="1"/>
          <p:nvPr/>
        </p:nvSpPr>
        <p:spPr>
          <a:xfrm rot="-59852">
            <a:off x="134803" y="135023"/>
            <a:ext cx="358476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58" name="Google Shape;158;p38"/>
          <p:cNvSpPr txBox="1">
            <a:spLocks noGrp="1"/>
          </p:cNvSpPr>
          <p:nvPr>
            <p:ph type="body" idx="1"/>
          </p:nvPr>
        </p:nvSpPr>
        <p:spPr>
          <a:xfrm>
            <a:off x="3819857" y="1411568"/>
            <a:ext cx="4515387" cy="1391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356400" lvl="0" indent="-356400" algn="l" rtl="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ts val="3000"/>
              <a:buFont typeface="Arial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Conhecemos e apreciamos a música de matriz estética e cultural africana.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9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64" name="Google Shape;164;p39"/>
          <p:cNvSpPr txBox="1">
            <a:spLocks noGrp="1"/>
          </p:cNvSpPr>
          <p:nvPr>
            <p:ph type="body" idx="1"/>
          </p:nvPr>
        </p:nvSpPr>
        <p:spPr>
          <a:xfrm>
            <a:off x="468743" y="665862"/>
            <a:ext cx="8053211" cy="4247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pt-BR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LEMOV, D. </a:t>
            </a:r>
            <a:r>
              <a:rPr lang="pt-BR" sz="18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Aula nota 10 3.0</a:t>
            </a:r>
            <a:r>
              <a:rPr lang="pt-BR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: 63 técnicas para melhorar a gestão da sala de aula. Porto Alegre: Penso, 2022.</a:t>
            </a:r>
            <a:endParaRPr sz="18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rPr lang="pt-BR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lang="pt-BR" sz="18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Currículo em Ação</a:t>
            </a:r>
            <a:r>
              <a:rPr lang="pt-BR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 Caderno do Professor, Arte,  Ensino Fundamental – Anos Iniciais, v. 2. 2023. Disponível em: </a:t>
            </a:r>
            <a:r>
              <a:rPr lang="pt-BR" sz="1800" u="sng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https://efape.educacao.sp.gov.br/</a:t>
            </a:r>
            <a:r>
              <a:rPr lang="pt-BR" sz="1800" u="sng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curriculopaulista</a:t>
            </a:r>
            <a:r>
              <a:rPr lang="pt-BR" sz="1800" u="sng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/</a:t>
            </a:r>
            <a:r>
              <a:rPr lang="pt-BR" sz="1800" u="sng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wp-content</a:t>
            </a:r>
            <a:r>
              <a:rPr lang="pt-BR" sz="1800" u="sng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/uploads/2022/06/PROF_miolo_EF_AI_ARTE_V2_01a05.pdf</a:t>
            </a:r>
            <a:r>
              <a:rPr lang="pt-BR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. </a:t>
            </a:r>
            <a:r>
              <a:rPr lang="pt-BR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Acesso em: 07 mar. 2023.</a:t>
            </a:r>
            <a:endParaRPr sz="18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lang="pt-BR" sz="18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Currículo Paulista</a:t>
            </a:r>
            <a:r>
              <a:rPr lang="pt-BR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: etapas Educação Infantil e Ensino Fundamental, 2019. Disponível em: </a:t>
            </a:r>
            <a:r>
              <a:rPr lang="pt-BR" sz="1800" u="sng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https://efape.educacao.sp.gov.br/</a:t>
            </a:r>
            <a:r>
              <a:rPr lang="pt-BR" sz="1800" u="sng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curriculopaulista</a:t>
            </a:r>
            <a:r>
              <a:rPr lang="pt-BR" sz="1800" u="sng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/</a:t>
            </a:r>
            <a:r>
              <a:rPr lang="pt-BR" sz="1800" u="sng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wp-content</a:t>
            </a:r>
            <a:r>
              <a:rPr lang="pt-BR" sz="1800" u="sng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/uploads/2023/02/Curriculo_Paulista-etapas-Educa%C3%A7%C3%A3o-Infantil-e-Ensino-Fundamental-ISBN.pdf</a:t>
            </a:r>
            <a:r>
              <a:rPr lang="pt-BR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. </a:t>
            </a:r>
            <a:r>
              <a:rPr lang="pt-BR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Acesso em: 07 mar. 2023.</a:t>
            </a:r>
            <a:endParaRPr sz="18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0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70" name="Google Shape;170;p40"/>
          <p:cNvSpPr txBox="1">
            <a:spLocks noGrp="1"/>
          </p:cNvSpPr>
          <p:nvPr>
            <p:ph type="body" idx="1"/>
          </p:nvPr>
        </p:nvSpPr>
        <p:spPr>
          <a:xfrm>
            <a:off x="331526" y="710089"/>
            <a:ext cx="8609274" cy="3724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b="1" dirty="0">
                <a:solidFill>
                  <a:schemeClr val="tx1"/>
                </a:solidFill>
              </a:rPr>
              <a:t>Lista de imagens e vídeos</a:t>
            </a: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b="1" dirty="0">
                <a:solidFill>
                  <a:schemeClr val="tx1"/>
                </a:solidFill>
              </a:rPr>
              <a:t>Slide 1 – </a:t>
            </a:r>
            <a:r>
              <a:rPr lang="pt-BR" dirty="0">
                <a:solidFill>
                  <a:schemeClr val="tx1"/>
                </a:solidFill>
              </a:rPr>
              <a:t>Imagem de capa: SEDUC-SP.</a:t>
            </a:r>
          </a:p>
          <a:p>
            <a:pPr marL="0" lvl="0" indent="0"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b="1" dirty="0">
                <a:solidFill>
                  <a:schemeClr val="tx1"/>
                </a:solidFill>
              </a:rPr>
              <a:t>Slides 4, 5, 7 e 8 – </a:t>
            </a:r>
            <a:r>
              <a:rPr lang="pt-BR" dirty="0">
                <a:solidFill>
                  <a:schemeClr val="tx1"/>
                </a:solidFill>
              </a:rPr>
              <a:t>© </a:t>
            </a:r>
            <a:r>
              <a:rPr lang="pt-BR" dirty="0" err="1">
                <a:solidFill>
                  <a:schemeClr val="tx1"/>
                </a:solidFill>
              </a:rPr>
              <a:t>Freepik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  <a:p>
            <a:pPr marL="0" lvl="0" indent="0"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b="1" dirty="0">
                <a:solidFill>
                  <a:schemeClr val="tx1"/>
                </a:solidFill>
              </a:rPr>
              <a:t>Slide 6 – </a:t>
            </a:r>
            <a:r>
              <a:rPr lang="pt-BR" dirty="0">
                <a:solidFill>
                  <a:schemeClr val="tx1"/>
                </a:solidFill>
              </a:rPr>
              <a:t>FELIPE SANTIAGO. Maracatu Nação Pernambuco – Ganga Zumba. YouTube, 2 min. 39 s. Disponível em: </a:t>
            </a:r>
            <a:r>
              <a:rPr lang="pt-BR" dirty="0">
                <a:solidFill>
                  <a:schemeClr val="tx1"/>
                </a:solidFill>
                <a:hlinkClick r:id="rId3"/>
              </a:rPr>
              <a:t>https://www.youtube.com/watch?v=-zphtZzsSl4. Acesso em: 30 out. 2024.  </a:t>
            </a:r>
            <a:endParaRPr lang="pt-BR" dirty="0">
              <a:solidFill>
                <a:schemeClr val="tx1"/>
              </a:solidFill>
            </a:endParaRPr>
          </a:p>
          <a:p>
            <a:pPr marL="0" lvl="0" indent="0"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b="1" dirty="0">
                <a:solidFill>
                  <a:schemeClr val="tx1"/>
                </a:solidFill>
              </a:rPr>
              <a:t>Slide 10</a:t>
            </a:r>
            <a:r>
              <a:rPr lang="pt-BR" dirty="0">
                <a:solidFill>
                  <a:schemeClr val="tx1"/>
                </a:solidFill>
              </a:rPr>
              <a:t> – ALEXANDER L’ESTRANGE – TEMA. Sansa </a:t>
            </a:r>
            <a:r>
              <a:rPr lang="pt-BR" dirty="0" err="1">
                <a:solidFill>
                  <a:schemeClr val="tx1"/>
                </a:solidFill>
              </a:rPr>
              <a:t>Kroma</a:t>
            </a:r>
            <a:r>
              <a:rPr lang="pt-BR" dirty="0">
                <a:solidFill>
                  <a:schemeClr val="tx1"/>
                </a:solidFill>
              </a:rPr>
              <a:t>. YouTube, 2 min. 2 s. Disponível em: </a:t>
            </a:r>
            <a:r>
              <a:rPr lang="pt-BR" dirty="0" err="1">
                <a:solidFill>
                  <a:schemeClr val="tx1"/>
                </a:solidFill>
                <a:hlinkClick r:id="rId4"/>
              </a:rPr>
              <a:t>https</a:t>
            </a:r>
            <a:r>
              <a:rPr lang="pt-BR" dirty="0">
                <a:solidFill>
                  <a:schemeClr val="tx1"/>
                </a:solidFill>
                <a:hlinkClick r:id="rId4"/>
              </a:rPr>
              <a:t>://www.youtube.com/watch?v=Rh6-_WVDoX0. Acesso em: 30 out. 2024.   </a:t>
            </a:r>
            <a:endParaRPr sz="16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7"/>
          <p:cNvSpPr txBox="1"/>
          <p:nvPr/>
        </p:nvSpPr>
        <p:spPr>
          <a:xfrm>
            <a:off x="381433" y="875280"/>
            <a:ext cx="3464549" cy="123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342900" marR="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 panose="020B0604020202020204" pitchFamily="34" charset="0"/>
              <a:buChar char="●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Música popular brasileira de matriz estética e cultural africana.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27"/>
          <p:cNvSpPr txBox="1"/>
          <p:nvPr/>
        </p:nvSpPr>
        <p:spPr>
          <a:xfrm>
            <a:off x="4676851" y="875280"/>
            <a:ext cx="4085716" cy="1191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388620" marR="0" lvl="0" indent="-3429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 panose="020B0604020202020204" pitchFamily="34" charset="0"/>
              <a:buChar char="●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Conhecer e apreciar a música popular brasileira de matriz africana.</a:t>
            </a:r>
            <a:endParaRPr sz="2000" b="0" i="0" u="none" strike="noStrike" cap="none" dirty="0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/>
          <p:nvPr/>
        </p:nvSpPr>
        <p:spPr>
          <a:xfrm rot="-59852">
            <a:off x="134885" y="144326"/>
            <a:ext cx="2515964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0" name="Google Shape;60;p28"/>
          <p:cNvSpPr txBox="1"/>
          <p:nvPr/>
        </p:nvSpPr>
        <p:spPr>
          <a:xfrm>
            <a:off x="361362" y="1713906"/>
            <a:ext cx="3818752" cy="28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2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Assista ao vídeo para conhecer um pouco as heranças culturais africanas em nosso país;</a:t>
            </a:r>
            <a:endParaRPr dirty="0">
              <a:solidFill>
                <a:schemeClr val="tx1"/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2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Troque com seus colegas as informações e observações que você fez ao assistir ao vídeo apresentado. </a:t>
            </a: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8"/>
          <p:cNvSpPr txBox="1"/>
          <p:nvPr/>
        </p:nvSpPr>
        <p:spPr>
          <a:xfrm>
            <a:off x="387599" y="730278"/>
            <a:ext cx="4385323" cy="1269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Heranças culturais africanas</a:t>
            </a:r>
            <a:b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00878" y="1365048"/>
            <a:ext cx="4381760" cy="24694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" name="Google Shape;63;p28"/>
          <p:cNvGrpSpPr/>
          <p:nvPr/>
        </p:nvGrpSpPr>
        <p:grpSpPr>
          <a:xfrm>
            <a:off x="4230309" y="3944063"/>
            <a:ext cx="4683169" cy="613896"/>
            <a:chOff x="3943115" y="3266882"/>
            <a:chExt cx="2477779" cy="504940"/>
          </a:xfrm>
        </p:grpSpPr>
        <p:sp>
          <p:nvSpPr>
            <p:cNvPr id="64" name="Google Shape;64;p28"/>
            <p:cNvSpPr txBox="1"/>
            <p:nvPr/>
          </p:nvSpPr>
          <p:spPr>
            <a:xfrm>
              <a:off x="4159195" y="3442750"/>
              <a:ext cx="2261699" cy="329072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u="sng" dirty="0">
                  <a:hlinkClick r:id="rId4"/>
                </a:rPr>
                <a:t>https://www.youtube.com/watch?v=RSbR3MqhB8c</a:t>
              </a:r>
              <a:r>
                <a:rPr lang="pt-BR" u="sng" dirty="0"/>
                <a:t> </a:t>
              </a:r>
              <a:r>
                <a:rPr lang="pt-BR"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5" name="Google Shape;65;p2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943115" y="3266882"/>
              <a:ext cx="293327" cy="3517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6" name="Google Shape;66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96647" y="337404"/>
            <a:ext cx="812389" cy="5386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" name="Google Shape;67;p28"/>
          <p:cNvGrpSpPr/>
          <p:nvPr/>
        </p:nvGrpSpPr>
        <p:grpSpPr>
          <a:xfrm>
            <a:off x="5822399" y="322109"/>
            <a:ext cx="3005745" cy="646849"/>
            <a:chOff x="5815150" y="170891"/>
            <a:chExt cx="3005745" cy="646849"/>
          </a:xfrm>
        </p:grpSpPr>
        <p:sp>
          <p:nvSpPr>
            <p:cNvPr id="68" name="Google Shape;68;p28"/>
            <p:cNvSpPr txBox="1"/>
            <p:nvPr/>
          </p:nvSpPr>
          <p:spPr>
            <a:xfrm>
              <a:off x="6294595" y="386640"/>
              <a:ext cx="2526300" cy="4311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VIREM E CONVERSEM</a:t>
              </a:r>
              <a:endParaRPr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9" name="Google Shape;69;p28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815150" y="170891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9"/>
          <p:cNvSpPr txBox="1"/>
          <p:nvPr/>
        </p:nvSpPr>
        <p:spPr>
          <a:xfrm rot="-59852">
            <a:off x="134885" y="144326"/>
            <a:ext cx="2515964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5" name="Google Shape;75;p29"/>
          <p:cNvSpPr txBox="1"/>
          <p:nvPr/>
        </p:nvSpPr>
        <p:spPr>
          <a:xfrm>
            <a:off x="306763" y="1563257"/>
            <a:ext cx="3918857" cy="3457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285750" marR="0" lvl="0" indent="-285750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2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 sabe quais ritmos brasileiros são de origem africana?</a:t>
            </a:r>
            <a:endParaRPr dirty="0"/>
          </a:p>
          <a:p>
            <a:pPr marL="285750" marR="0" lvl="0" indent="-285750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2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 reconhece algum instrumento musical de origem africana?</a:t>
            </a:r>
            <a:endParaRPr dirty="0"/>
          </a:p>
          <a:p>
            <a:pPr marL="285750" marR="0" lvl="0" indent="-285750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2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 reconhece alguma música, brincadeira ou dança de origem africana?</a:t>
            </a:r>
            <a:endParaRPr dirty="0"/>
          </a:p>
        </p:txBody>
      </p:sp>
      <p:sp>
        <p:nvSpPr>
          <p:cNvPr id="76" name="Google Shape;76;p29"/>
          <p:cNvSpPr txBox="1"/>
          <p:nvPr/>
        </p:nvSpPr>
        <p:spPr>
          <a:xfrm>
            <a:off x="328446" y="690078"/>
            <a:ext cx="3909764" cy="86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Matrizes estéticas e culturais africanas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" name="Google Shape;77;p29"/>
          <p:cNvGrpSpPr/>
          <p:nvPr/>
        </p:nvGrpSpPr>
        <p:grpSpPr>
          <a:xfrm>
            <a:off x="5822399" y="322109"/>
            <a:ext cx="3005745" cy="646849"/>
            <a:chOff x="5815150" y="170891"/>
            <a:chExt cx="3005745" cy="646849"/>
          </a:xfrm>
        </p:grpSpPr>
        <p:sp>
          <p:nvSpPr>
            <p:cNvPr id="78" name="Google Shape;78;p29"/>
            <p:cNvSpPr txBox="1"/>
            <p:nvPr/>
          </p:nvSpPr>
          <p:spPr>
            <a:xfrm>
              <a:off x="6294595" y="386640"/>
              <a:ext cx="2526300" cy="4311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PUXE MAIS</a:t>
              </a:r>
              <a:endParaRPr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9" name="Google Shape;79;p2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815150" y="170891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0" name="Google Shape;80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25620" y="1285620"/>
            <a:ext cx="4602524" cy="3068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0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6" name="Google Shape;86;p30"/>
          <p:cNvSpPr txBox="1"/>
          <p:nvPr/>
        </p:nvSpPr>
        <p:spPr>
          <a:xfrm>
            <a:off x="378433" y="712178"/>
            <a:ext cx="4580379" cy="86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Ritmos brasileiros de influência africana</a:t>
            </a:r>
            <a:endParaRPr dirty="0"/>
          </a:p>
        </p:txBody>
      </p:sp>
      <p:sp>
        <p:nvSpPr>
          <p:cNvPr id="87" name="Google Shape;87;p30"/>
          <p:cNvSpPr txBox="1"/>
          <p:nvPr/>
        </p:nvSpPr>
        <p:spPr>
          <a:xfrm>
            <a:off x="378433" y="1691579"/>
            <a:ext cx="4125288" cy="3226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Muitos estilos musicais brasileiros foram inspirados pelos africanos: </a:t>
            </a:r>
            <a:r>
              <a:rPr lang="pt-BR" sz="20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o samba, o axé, o maracatu, o coco, o jongo e muitos outros</a:t>
            </a:r>
            <a:r>
              <a:rPr lang="pt-BR" sz="2000" b="1" i="1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endParaRPr sz="2000" b="0" i="0" u="none" strike="noStrike" cap="none" dirty="0">
              <a:solidFill>
                <a:srgbClr val="74489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 primeiro estilo musical influenciado pelos povos africanos no Brasil foi o </a:t>
            </a:r>
            <a:r>
              <a:rPr lang="pt-BR" sz="20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samba</a:t>
            </a:r>
            <a:r>
              <a:rPr lang="pt-BR" sz="2000" b="0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Esse estilo nasceu da fusão de ritmos portugueses com o lundu africano.</a:t>
            </a: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0280" y="1542519"/>
            <a:ext cx="4292381" cy="2454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1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4" name="Google Shape;94;p31"/>
          <p:cNvSpPr txBox="1"/>
          <p:nvPr/>
        </p:nvSpPr>
        <p:spPr>
          <a:xfrm>
            <a:off x="379940" y="783298"/>
            <a:ext cx="5682760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maracatu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31"/>
          <p:cNvSpPr txBox="1"/>
          <p:nvPr/>
        </p:nvSpPr>
        <p:spPr>
          <a:xfrm>
            <a:off x="379940" y="1324966"/>
            <a:ext cx="4125288" cy="3380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O </a:t>
            </a:r>
            <a:r>
              <a:rPr lang="pt-BR" sz="20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maracatu</a:t>
            </a:r>
            <a:r>
              <a:rPr lang="pt-BR" sz="2000" b="0" i="0" u="none" strike="noStrike" cap="none" dirty="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 uma manifestação do folclore brasileiro que envolve dança e música.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Sua origem consiste em uma mistura das culturas africana, portuguesa e indígena.</a:t>
            </a: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Trata-se de uma expressão brasileira e que foi criada no estado de Pernambuco.</a:t>
            </a: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8552" y="1511314"/>
            <a:ext cx="4155088" cy="23293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" name="Google Shape;97;p31"/>
          <p:cNvGrpSpPr/>
          <p:nvPr/>
        </p:nvGrpSpPr>
        <p:grpSpPr>
          <a:xfrm>
            <a:off x="4419954" y="3928406"/>
            <a:ext cx="4433686" cy="603941"/>
            <a:chOff x="3943115" y="3266882"/>
            <a:chExt cx="2477779" cy="521009"/>
          </a:xfrm>
        </p:grpSpPr>
        <p:sp>
          <p:nvSpPr>
            <p:cNvPr id="98" name="Google Shape;98;p31"/>
            <p:cNvSpPr txBox="1"/>
            <p:nvPr/>
          </p:nvSpPr>
          <p:spPr>
            <a:xfrm>
              <a:off x="4159195" y="3442750"/>
              <a:ext cx="2261699" cy="345141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u="sng" dirty="0">
                  <a:hlinkClick r:id="rId4"/>
                </a:rPr>
                <a:t>https://www.youtube.com/watch?v=-zphtZzsSl4</a:t>
              </a:r>
              <a:r>
                <a:rPr lang="pt-BR" u="sng" dirty="0"/>
                <a:t> </a:t>
              </a:r>
              <a:endParaRPr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9" name="Google Shape;99;p3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943115" y="3266882"/>
              <a:ext cx="293327" cy="3517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2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5" name="Google Shape;105;p32"/>
          <p:cNvSpPr txBox="1"/>
          <p:nvPr/>
        </p:nvSpPr>
        <p:spPr>
          <a:xfrm>
            <a:off x="399095" y="698796"/>
            <a:ext cx="4941310" cy="86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Matrizes estéticas e culturais na música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32"/>
          <p:cNvSpPr txBox="1"/>
          <p:nvPr/>
        </p:nvSpPr>
        <p:spPr>
          <a:xfrm>
            <a:off x="399095" y="1576015"/>
            <a:ext cx="4334271" cy="3226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Trazemos muito da cultura africana em nossas raízes culturais.</a:t>
            </a:r>
            <a:endParaRPr dirty="0"/>
          </a:p>
          <a:p>
            <a:pPr marL="0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 música, herdamos os ritmos e compassos rápidos, acompanhados por instrumentos de  percussão, como o atabaque, afoxé, agogô, tambor, cuíca, marimba e berimbau, que são a base de boa parte da música popular brasileira.</a:t>
            </a:r>
            <a:endParaRPr dirty="0"/>
          </a:p>
        </p:txBody>
      </p:sp>
      <p:pic>
        <p:nvPicPr>
          <p:cNvPr id="107" name="Google Shape;107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40405" y="383001"/>
            <a:ext cx="3501998" cy="4377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3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3" name="Google Shape;113;p33"/>
          <p:cNvSpPr txBox="1"/>
          <p:nvPr/>
        </p:nvSpPr>
        <p:spPr>
          <a:xfrm>
            <a:off x="491301" y="598426"/>
            <a:ext cx="4941310" cy="86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Instrumentos musicais da cultura africana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33"/>
          <p:cNvSpPr txBox="1"/>
          <p:nvPr/>
        </p:nvSpPr>
        <p:spPr>
          <a:xfrm>
            <a:off x="491301" y="1445116"/>
            <a:ext cx="4334271" cy="3577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Outros ritmos também tiveram como base os gêneros musicais africanos.</a:t>
            </a:r>
            <a:endParaRPr dirty="0">
              <a:solidFill>
                <a:schemeClr val="tx1"/>
              </a:solidFill>
            </a:endParaRPr>
          </a:p>
          <a:p>
            <a:pPr marL="0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 lundu é um ritmo que nasceu em </a:t>
            </a:r>
            <a:r>
              <a:rPr lang="pt-B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Angola</a:t>
            </a: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e tem como instrumentos a </a:t>
            </a:r>
            <a:r>
              <a:rPr lang="pt-BR" sz="200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rabeca, o reco-reco, as </a:t>
            </a: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maracas, o bandolim e até o cavaquinho. </a:t>
            </a:r>
            <a:endParaRPr dirty="0">
              <a:solidFill>
                <a:schemeClr val="tx1"/>
              </a:solidFill>
            </a:endParaRPr>
          </a:p>
          <a:p>
            <a:pPr marL="0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Esses instrumentos são muito utilizados em composições como as de Chiquinha Gonzaga, estando até hoje presentes no samba.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115" name="Google Shape;115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07930" y="1445116"/>
            <a:ext cx="3997865" cy="2665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4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21" name="Google Shape;121;p34"/>
          <p:cNvSpPr txBox="1"/>
          <p:nvPr/>
        </p:nvSpPr>
        <p:spPr>
          <a:xfrm>
            <a:off x="369381" y="898851"/>
            <a:ext cx="6623874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conhece a lenda de Sansa </a:t>
            </a:r>
            <a:r>
              <a:rPr lang="pt-BR" sz="26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Kroma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34"/>
          <p:cNvSpPr txBox="1"/>
          <p:nvPr/>
        </p:nvSpPr>
        <p:spPr>
          <a:xfrm>
            <a:off x="369381" y="1714670"/>
            <a:ext cx="8383758" cy="2525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Sansa </a:t>
            </a:r>
            <a:r>
              <a:rPr lang="pt-BR" sz="20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Kroma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 um pássaro fantástico do imaginário de aldeias africanas, uma espécie de falcão. </a:t>
            </a:r>
            <a:endParaRPr dirty="0"/>
          </a:p>
          <a:p>
            <a:pPr marL="0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Contam que, um dia, ele estava voando alto no céu e avistou alguns pintinhos órfãos. Ele desceu e cuidou deles até que estivessem adultos. </a:t>
            </a:r>
            <a:endParaRPr dirty="0"/>
          </a:p>
          <a:p>
            <a:pPr marL="0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moral da história é que, nas comunidades africanas, sempre haverá alguém para cuidar das crianças. </a:t>
            </a:r>
            <a:endParaRPr dirty="0"/>
          </a:p>
          <a:p>
            <a:pPr marL="0" marR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Essa canção folclórica foi cantada pelas mães sul-africanas. 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1397</Words>
  <Application>Microsoft Office PowerPoint</Application>
  <PresentationFormat>Apresentação na tela (16:9)</PresentationFormat>
  <Paragraphs>94</Paragraphs>
  <Slides>16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Grandstander SemiBold</vt:lpstr>
      <vt:lpstr>Grandstander Medium</vt:lpstr>
      <vt:lpstr>Verdana</vt:lpstr>
      <vt:lpstr>Lato</vt:lpstr>
      <vt:lpstr>Arial</vt:lpstr>
      <vt:lpstr>Grandstander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Neto</dc:creator>
  <cp:lastModifiedBy>Marcos Chagas</cp:lastModifiedBy>
  <cp:revision>7</cp:revision>
  <dcterms:modified xsi:type="dcterms:W3CDTF">2024-11-01T13:06:34Z</dcterms:modified>
</cp:coreProperties>
</file>