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embeddedFontLst>
    <p:embeddedFont>
      <p:font typeface="Grandstander" pitchFamily="2" charset="0"/>
      <p:regular r:id="rId20"/>
      <p:bold r:id="rId21"/>
      <p:italic r:id="rId22"/>
      <p:boldItalic r:id="rId23"/>
    </p:embeddedFont>
    <p:embeddedFont>
      <p:font typeface="Grandstander Medium" pitchFamily="2" charset="0"/>
      <p:regular r:id="rId24"/>
      <p:bold r:id="rId25"/>
      <p:italic r:id="rId26"/>
      <p:boldItalic r:id="rId27"/>
    </p:embeddedFont>
    <p:embeddedFont>
      <p:font typeface="Grandstander SemiBold" pitchFamily="2" charset="0"/>
      <p:regular r:id="rId28"/>
      <p:bold r:id="rId29"/>
      <p:italic r:id="rId30"/>
      <p:boldItalic r:id="rId31"/>
    </p:embeddedFont>
    <p:embeddedFont>
      <p:font typeface="Lato" panose="020F0502020204030203" pitchFamily="34" charset="0"/>
      <p:regular r:id="rId32"/>
      <p:bold r:id="rId33"/>
      <p:italic r:id="rId34"/>
      <p:boldItalic r:id="rId35"/>
    </p:embeddedFont>
    <p:embeddedFont>
      <p:font typeface="Segoe UI" panose="020B0502040204020203" pitchFamily="34" charset="0"/>
      <p:regular r:id="rId36"/>
      <p:bold r:id="rId37"/>
      <p:italic r:id="rId38"/>
      <p:boldItalic r:id="rId39"/>
    </p:embeddedFont>
    <p:embeddedFont>
      <p:font typeface="Verdana" panose="020B0604030504040204" pitchFamily="3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37">
          <p15:clr>
            <a:srgbClr val="A4A3A4"/>
          </p15:clr>
        </p15:guide>
        <p15:guide id="2" pos="291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4" roundtripDataSignature="AMtx7mhgpomQPUtGLSjCr6bGE1rIh0Z5fw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865968-A800-AF04-3BC9-B0272B1BE326}" name="Vinicius Luis Marcelino Rabello" initials="VL" userId="S::vinicius_rabello@vanzolini-ead.org.br::2d6952b6-08e6-41a0-9f00-9cafe19d5a3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697" autoAdjust="0"/>
  </p:normalViewPr>
  <p:slideViewPr>
    <p:cSldViewPr snapToGrid="0">
      <p:cViewPr>
        <p:scale>
          <a:sx n="100" d="100"/>
          <a:sy n="100" d="100"/>
        </p:scale>
        <p:origin x="1836" y="150"/>
      </p:cViewPr>
      <p:guideLst>
        <p:guide orient="horz" pos="1637"/>
        <p:guide pos="291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font" Target="fonts/font23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0.fntdata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49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4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font" Target="fonts/font24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46" Type="http://schemas.openxmlformats.org/officeDocument/2006/relationships/viewProps" Target="viewProps.xml"/><Relationship Id="rId20" Type="http://schemas.openxmlformats.org/officeDocument/2006/relationships/font" Target="fonts/font1.fntdata"/><Relationship Id="rId41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h6-_WVDoX0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uma-guitarra-no-fundo-branco_25540968.htm#page=4&amp;query=musica%20viol%C3%A3o%20caipira%20sertaneja&amp;position=3&amp;from_view=search&amp;track=ais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uma-guitarra-no-fundo-branco_25540968.htm#page=4&amp;query=musica%20viol%C3%A3o%20caipira%20sertaneja&amp;position=3&amp;from_view=search&amp;track=ais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s8-XXW2cqM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rxcfNE-X6I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" name="Google Shape;4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esta atividade, é importante, também, muita atenção ao ritmo da melodia. Professor, comece esta proposição com a coreografia da música.</a:t>
            </a:r>
            <a:endParaRPr sz="1800" b="0" i="0" u="sng" strike="noStrike" dirty="0">
              <a:solidFill>
                <a:srgbClr val="0097A7"/>
              </a:solidFill>
              <a:latin typeface="Verdana"/>
              <a:ea typeface="Verdana"/>
              <a:cs typeface="Verdana"/>
              <a:sym typeface="Verdana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kern="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Alexander </a:t>
            </a:r>
            <a:r>
              <a:rPr lang="pt-BR" sz="1800" kern="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L'Estrange</a:t>
            </a:r>
            <a:r>
              <a:rPr lang="pt-BR" sz="1800" kern="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pt-BR" sz="1800" kern="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Topic</a:t>
            </a:r>
            <a:r>
              <a:rPr lang="pt-BR" sz="1800" kern="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Sansa </a:t>
            </a:r>
            <a:r>
              <a:rPr lang="pt-BR" sz="1800" kern="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Kroma</a:t>
            </a:r>
            <a:r>
              <a:rPr lang="pt-BR" sz="1800" kern="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800" kern="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Disponível</a:t>
            </a:r>
            <a:r>
              <a:rPr lang="en-US" sz="1800" kern="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kern="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1800" kern="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pt-BR" sz="1800" u="sng" kern="0" dirty="0">
                <a:solidFill>
                  <a:srgbClr val="0563C1"/>
                </a:solidFill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https://www.youtube.com/</a:t>
            </a:r>
            <a:r>
              <a:rPr lang="pt-BR" sz="1800" u="sng" kern="0" dirty="0" err="1">
                <a:solidFill>
                  <a:srgbClr val="0563C1"/>
                </a:solidFill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watch?v</a:t>
            </a:r>
            <a:r>
              <a:rPr lang="pt-BR" sz="1800" u="sng" kern="0" dirty="0">
                <a:solidFill>
                  <a:srgbClr val="0563C1"/>
                </a:solidFill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=Rh6-_WVDoX0</a:t>
            </a:r>
            <a:r>
              <a:rPr lang="pt-BR" sz="1800" kern="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Acesso em: 4 nov. 2024.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t-B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https://br.freepik.com/fotos-gratis/maos-masculinas-nas-teclas-do-piano-close-up-de-um-fundo-colorido-bonito-o-conceito-de-atividade-musical_10107266.htm#fromView=search&amp;page=1&amp;position=6&amp;uuid=0c347b5e-4b73-44b6-bcb5-7794587ecfe4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t-B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https://br.freepik.com/fotos-gratis/feche-as-maos-tocando-bateria_16130604.htm#fromView=search&amp;page=1&amp;position=14&amp;uuid=f8b5c4fc-cb12-45ee-9a01-a03fa49df8eb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t-B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https://fruturos.museudoamanha.org.br/amazonia-milenar/instrumentos-musicais-indigenas/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pt-BR" dirty="0"/>
              <a:t>Slide 3 - </a:t>
            </a:r>
            <a:r>
              <a:rPr lang="pt-BR" sz="11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https://br.freepik.com/fotos-gratis/crianca-abracar-globo-em-estudio_2509815.htm#fromView=search&amp;page=1&amp;position=45&amp;uuid=e43b675a-dcaa-48ca-943f-a3eb2e6f78e8 </a:t>
            </a:r>
            <a:endParaRPr lang="pt-BR" dirty="0"/>
          </a:p>
          <a:p>
            <a:pPr marL="457200" marR="0" lvl="0" indent="-29845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endParaRPr lang="pt-BR" dirty="0"/>
          </a:p>
          <a:p>
            <a:pPr marL="457200" marR="0" lvl="0" indent="-29845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pt-BR" dirty="0"/>
              <a:t>Slide 4 - </a:t>
            </a:r>
            <a:r>
              <a:rPr lang="pt-BR" sz="11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https://br.freepik.com/fotos-gratis/retrato-de-uma-adoravel-menina-com-cabelo-ruivo-longo-bonito-explodindo-suas-bochechas-tocando-o-rosto_6511925.htm#fromView=search&amp;page=1&amp;position=8&amp;uuid=342c4aa1-cda9-43b7-9822-b825f03e02d2</a:t>
            </a:r>
            <a:endParaRPr lang="pt-BR" sz="1100" b="0" i="0" u="sng" strike="noStrik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endParaRPr lang="pt-BR" dirty="0"/>
          </a:p>
          <a:p>
            <a:pPr marL="457200" marR="0" lvl="0" indent="-29845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pt-BR" dirty="0"/>
              <a:t>Slide 5 - </a:t>
            </a:r>
            <a:r>
              <a:rPr lang="pt-BR" sz="11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https://br.freepik.com/vetores-gratis/mapa-do-continente-do-mundo-mapa-grafico-ilustracao_2611270.htm#fromView=search&amp;page=2&amp;position=6&amp;uuid=342c4aa1-cda9-43b7-9822-b825f03e02d2</a:t>
            </a:r>
            <a:endParaRPr lang="pt-BR" sz="1800" b="0" dirty="0"/>
          </a:p>
          <a:p>
            <a:pPr marL="457200" marR="0" lvl="0" indent="-29845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endParaRPr lang="pt-BR" dirty="0"/>
          </a:p>
          <a:p>
            <a:pPr marL="457200" marR="0" lvl="0" indent="-29845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pt-BR" dirty="0"/>
              <a:t>Slide 6 - </a:t>
            </a:r>
            <a:r>
              <a:rPr lang="pt-BR" sz="11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https://br.freepik.com/fotos-gratis/retrato-de-linda-garota-ouvindo-musica_7577116.htm#fromView=search&amp;page=1&amp;position=44&amp;uuid=08c28e18-621d-44ad-a15b-7ba3a3f10d89</a:t>
            </a:r>
            <a:endParaRPr lang="pt-BR" dirty="0"/>
          </a:p>
          <a:p>
            <a:pPr marL="457200" marR="0" lvl="0" indent="-29845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endParaRPr lang="pt-BR" dirty="0"/>
          </a:p>
          <a:p>
            <a:pPr marL="457200" marR="0" lvl="0" indent="-29845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pt-BR" dirty="0"/>
              <a:t>Slide 7 - </a:t>
            </a:r>
            <a:r>
              <a:rPr lang="pt-BR" sz="11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https://br.freepik.com/fotos-gratis/vista-de-piano-e-guitarra-na-loja-de-instrumentos-musicais_66106571.htm#fromView=search&amp;page=1&amp;position=1&amp;uuid=db312b5b-5f7e-4ec3-948d-981384b00f32</a:t>
            </a:r>
            <a:endParaRPr lang="pt-BR" dirty="0"/>
          </a:p>
          <a:p>
            <a:pPr marL="457200" marR="0" lvl="0" indent="-29845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endParaRPr lang="pt-BR" dirty="0"/>
          </a:p>
          <a:p>
            <a:pPr marL="457200" marR="0" lvl="0" indent="-29845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pt-BR" dirty="0"/>
              <a:t>Slide 10 - </a:t>
            </a:r>
            <a:r>
              <a:rPr lang="pt-BR" sz="1100" dirty="0">
                <a:effectLst/>
                <a:latin typeface="Segoe UI" panose="020B0502040204020203" pitchFamily="34" charset="0"/>
              </a:rPr>
              <a:t>https://colegiolimaguimaraes.com.br/blog/index.php/2023/05/30/desenvolvimento-e-aprendizado-na-educacao-infantil-construindo-bases-solidas-para-um-futuro-promissor/</a:t>
            </a:r>
            <a:endParaRPr lang="pt-BR" sz="1100" dirty="0">
              <a:effectLst/>
              <a:latin typeface="Arial" panose="020B0604020202020204" pitchFamily="34" charset="0"/>
            </a:endParaRPr>
          </a:p>
          <a:p>
            <a:pPr marL="158750" indent="0">
              <a:lnSpc>
                <a:spcPct val="106000"/>
              </a:lnSpc>
              <a:spcAft>
                <a:spcPts val="800"/>
              </a:spcAft>
              <a:buNone/>
            </a:pPr>
            <a:endParaRPr lang="pt-BR" dirty="0"/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t-BR" dirty="0"/>
              <a:t>Slides 11 e 12 - </a:t>
            </a:r>
            <a:r>
              <a:rPr lang="pt-BR" sz="11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https://br.freepik.com/fotos-gratis/maos-masculinas-nas-teclas-do-piano-close-up-de-um-fundo-colorido-bonito-o-conceito-de-atividade-musical_10107266.htm#fromView=search&amp;page=1&amp;position=6&amp;uuid=0c347b5e-4b73-44b6-bcb5-7794587ecfe4</a:t>
            </a:r>
            <a:endParaRPr lang="pt-B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t-BR" sz="11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https://br.freepik.com/fotos-gratis/feche-as-maos-tocando-bateria_16130604.htm#fromView=search&amp;page=1&amp;position=14&amp;uuid=f8b5c4fc-cb12-45ee-9a01-a03fa49df8eb</a:t>
            </a:r>
            <a:endParaRPr lang="pt-B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t-BR" sz="11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https://fruturos.museudoamanha.org.br/amazonia-milenar/instrumentos-musicais-indigenas/</a:t>
            </a:r>
            <a:endParaRPr lang="pt-B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800" b="0" i="0" u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(EF03AR13) Experimentar, identificar e apreciar músicas próprias da cultura popular brasileira de diferentes épocas, incluindo-se suas matrizes indígenas, africanas e europeias.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a técnica “Puxe mais” é uma estratégia para aprofundar o conhecimento de nossos estudantes, fazendo com que todos reflitam o porquê, como e quais evidências constam nas respostas que eles nos trazem. Para isso, a cada resposta correta ou pertinente dos estudantes, devolva perguntas de “como?”, “por quê?”, “o que nos faz pensar assim?”, para que, a cada novo estímulo, o estudante reflita e aprofunde o entendimento daquilo que se discute.</a:t>
            </a: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8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800" b="0" i="0" u="sng" strike="noStrik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lnSpc>
                <a:spcPct val="106000"/>
              </a:lnSpc>
              <a:spcAft>
                <a:spcPts val="800"/>
              </a:spcAft>
              <a:buNone/>
            </a:pPr>
            <a:r>
              <a:rPr lang="pt-B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Professor, passe um trecho do vídeo para apreciação dos estudantes.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58750" indent="0">
              <a:lnSpc>
                <a:spcPct val="106000"/>
              </a:lnSpc>
              <a:spcAft>
                <a:spcPts val="800"/>
              </a:spcAft>
              <a:buNone/>
            </a:pPr>
            <a:endParaRPr lang="pt-BR" sz="1800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58750" indent="0">
              <a:lnSpc>
                <a:spcPct val="106000"/>
              </a:lnSpc>
              <a:spcAft>
                <a:spcPts val="800"/>
              </a:spcAft>
              <a:buNone/>
            </a:pPr>
            <a:r>
              <a:rPr lang="en-US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Molinari camerata </a:t>
            </a:r>
            <a:r>
              <a:rPr lang="en-US" sz="1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musici</a:t>
            </a:r>
            <a:r>
              <a:rPr lang="en-US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Quem</a:t>
            </a:r>
            <a:r>
              <a:rPr lang="en-US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Sabe - Carlos Gomes (</a:t>
            </a:r>
            <a:r>
              <a:rPr lang="en-US" sz="1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US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Molinari &amp; </a:t>
            </a:r>
            <a:r>
              <a:rPr lang="en-US" sz="1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orquestra</a:t>
            </a:r>
            <a:r>
              <a:rPr lang="en-US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[HD-CD]. </a:t>
            </a:r>
            <a:r>
              <a:rPr lang="en-US" sz="1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Disponível</a:t>
            </a:r>
            <a:r>
              <a:rPr lang="en-US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pt-BR" sz="1800" u="sng" dirty="0">
                <a:solidFill>
                  <a:srgbClr val="0563C1"/>
                </a:solidFill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https://www.youtube.com/</a:t>
            </a:r>
            <a:r>
              <a:rPr lang="pt-BR" sz="1800" u="sng" dirty="0" err="1">
                <a:solidFill>
                  <a:srgbClr val="0563C1"/>
                </a:solidFill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watch?v</a:t>
            </a:r>
            <a:r>
              <a:rPr lang="pt-BR" sz="1800" u="sng" dirty="0">
                <a:solidFill>
                  <a:srgbClr val="0563C1"/>
                </a:solidFill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=Us8-XXW2cqM</a:t>
            </a:r>
            <a:r>
              <a:rPr lang="pt-B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Acesso em: 4 nov. 2024.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lnSpc>
                <a:spcPct val="106000"/>
              </a:lnSpc>
              <a:spcAft>
                <a:spcPts val="800"/>
              </a:spcAft>
              <a:buNone/>
            </a:pPr>
            <a:r>
              <a:rPr lang="pt-B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Cia Guarda Chuva. Chiquinha Gonzaga, a história da grande música brasileira contada pela Cia Guarda Chuva. </a:t>
            </a:r>
            <a:r>
              <a:rPr lang="en-US" sz="1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Disponível</a:t>
            </a:r>
            <a:r>
              <a:rPr lang="en-US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pt-BR" sz="1800" u="sng" dirty="0">
                <a:solidFill>
                  <a:srgbClr val="0563C1"/>
                </a:solidFill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https://www.youtube.com/</a:t>
            </a:r>
            <a:r>
              <a:rPr lang="pt-BR" sz="1800" u="sng" dirty="0" err="1">
                <a:solidFill>
                  <a:srgbClr val="0563C1"/>
                </a:solidFill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watch?v</a:t>
            </a:r>
            <a:r>
              <a:rPr lang="pt-BR" sz="1800" u="sng" dirty="0">
                <a:solidFill>
                  <a:srgbClr val="0563C1"/>
                </a:solidFill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=DrxcfNE-X6I</a:t>
            </a:r>
            <a:r>
              <a:rPr lang="pt-B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Acesso em: 4 nov. 2024.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3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43"/>
          <p:cNvSpPr txBox="1">
            <a:spLocks noGrp="1"/>
          </p:cNvSpPr>
          <p:nvPr>
            <p:ph type="sldNum" idx="12"/>
          </p:nvPr>
        </p:nvSpPr>
        <p:spPr>
          <a:xfrm>
            <a:off x="8472458" y="4663305"/>
            <a:ext cx="5487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pic>
        <p:nvPicPr>
          <p:cNvPr id="11" name="Google Shape;11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50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6" y="4630551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3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4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90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43"/>
          <p:cNvSpPr txBox="1"/>
          <p:nvPr/>
        </p:nvSpPr>
        <p:spPr>
          <a:xfrm rot="-5400000">
            <a:off x="8622225" y="1108015"/>
            <a:ext cx="884100" cy="292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" name="Google Shape;16;p43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19" name="Google Shape;19;p4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44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4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" name="Google Shape;22;p44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3" name="Google Shape;23;p44"/>
          <p:cNvSpPr txBox="1"/>
          <p:nvPr/>
        </p:nvSpPr>
        <p:spPr>
          <a:xfrm rot="-59789">
            <a:off x="4478338" y="133250"/>
            <a:ext cx="3795681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44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" name="Google Shape;25;p44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8" name="Google Shape;28;p4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45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0" name="Google Shape;30;p45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46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33" name="Google Shape;33;p4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4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" name="Google Shape;35;p46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540266" y="2150850"/>
            <a:ext cx="6734723" cy="8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sldNum" idx="12"/>
          </p:nvPr>
        </p:nvSpPr>
        <p:spPr>
          <a:xfrm>
            <a:off x="8472188" y="4663217"/>
            <a:ext cx="548704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540267" y="445031"/>
            <a:ext cx="693382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540267" y="1705031"/>
            <a:ext cx="6933822" cy="28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EA4335"/>
          </p15:clr>
        </p15:guide>
        <p15:guide id="2" orient="horz" pos="765">
          <p15:clr>
            <a:srgbClr val="EA4335"/>
          </p15:clr>
        </p15:guide>
        <p15:guide id="3" pos="5420">
          <p15:clr>
            <a:srgbClr val="EA4335"/>
          </p15:clr>
        </p15:guide>
        <p15:guide id="4" pos="4564">
          <p15:clr>
            <a:srgbClr val="EA4335"/>
          </p15:clr>
        </p15:guide>
        <p15:guide id="5" orient="horz" pos="2964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2/06/PROF_miolo_EF_AI_ARTE_V2_01a05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s8-XXW2cq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fruturos.museudoamanha.org.br/amazonia-milenar/instrumentos-musicais-indigenas/" TargetMode="External"/><Relationship Id="rId5" Type="http://schemas.openxmlformats.org/officeDocument/2006/relationships/hyperlink" Target="https://colegiolimaguimaraes.com.br/blog/index.php/2023/05/30/desenvolvimento-e-aprendizado-na-educacao-infantil-construindo-bases-solidas-para-um-futuro-promissor/" TargetMode="External"/><Relationship Id="rId4" Type="http://schemas.openxmlformats.org/officeDocument/2006/relationships/hyperlink" Target="https://www.youtube.com/watch?v=DrxcfNE-X6I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hyperlink" Target="https://www.youtube.com/watch?v=Us8-XXW2cq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hyperlink" Target="https://www.youtube.com/watch?v=DrxcfNE-X6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6"/>
          <p:cNvSpPr/>
          <p:nvPr/>
        </p:nvSpPr>
        <p:spPr>
          <a:xfrm rot="-48394" flipH="1">
            <a:off x="238252" y="4088596"/>
            <a:ext cx="1511849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6"/>
          <p:cNvSpPr/>
          <p:nvPr/>
        </p:nvSpPr>
        <p:spPr>
          <a:xfrm rot="49167">
            <a:off x="237621" y="4556462"/>
            <a:ext cx="4333953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 – ANOS INICIAIS</a:t>
            </a:r>
            <a:endParaRPr sz="16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26"/>
          <p:cNvSpPr txBox="1"/>
          <p:nvPr/>
        </p:nvSpPr>
        <p:spPr>
          <a:xfrm>
            <a:off x="731362" y="1965329"/>
            <a:ext cx="8217900" cy="14802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921"/>
              </a:srgbClr>
            </a:outerShdw>
          </a:effectLst>
        </p:spPr>
        <p:txBody>
          <a:bodyPr spcFirstLastPara="1" wrap="square" lIns="89950" tIns="17975" rIns="91375" bIns="17975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EUROPA-BRASIL: HERANÇAS CULTURAIS</a:t>
            </a:r>
            <a:endParaRPr dirty="0"/>
          </a:p>
        </p:txBody>
      </p:sp>
      <p:sp>
        <p:nvSpPr>
          <p:cNvPr id="46" name="Google Shape;46;p26"/>
          <p:cNvSpPr/>
          <p:nvPr/>
        </p:nvSpPr>
        <p:spPr>
          <a:xfrm rot="-48481" flipH="1">
            <a:off x="7971852" y="298542"/>
            <a:ext cx="893140" cy="685927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199" b="0" i="0" u="none" strike="noStrike" cap="none" dirty="0" err="1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3</a:t>
            </a:r>
            <a:r>
              <a:rPr lang="pt-BR" sz="4199" b="0" i="0" u="sng" strike="noStrike" cap="none" baseline="30000" dirty="0" err="1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199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6"/>
          <p:cNvSpPr txBox="1"/>
          <p:nvPr/>
        </p:nvSpPr>
        <p:spPr>
          <a:xfrm rot="-59535">
            <a:off x="3223632" y="3633846"/>
            <a:ext cx="2701449" cy="386011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50" tIns="53975" rIns="91375" bIns="539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8" name="Google Shape;48;p26"/>
          <p:cNvSpPr txBox="1"/>
          <p:nvPr/>
        </p:nvSpPr>
        <p:spPr>
          <a:xfrm rot="-59878">
            <a:off x="4021077" y="1699824"/>
            <a:ext cx="1230082" cy="355118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50" tIns="53975" rIns="91375" bIns="53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16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5"/>
          <p:cNvSpPr txBox="1"/>
          <p:nvPr/>
        </p:nvSpPr>
        <p:spPr>
          <a:xfrm>
            <a:off x="361361" y="698193"/>
            <a:ext cx="6906213" cy="538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Matrizes estéticas e culturais brasileiras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35"/>
          <p:cNvSpPr txBox="1"/>
          <p:nvPr/>
        </p:nvSpPr>
        <p:spPr>
          <a:xfrm>
            <a:off x="361362" y="1313754"/>
            <a:ext cx="4385324" cy="2677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22857" marR="0" lvl="0" indent="0" algn="l" rtl="0"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 esta aula, finalizamos as três grandes matrizes estéticas e culturais do nosso Brasil. </a:t>
            </a:r>
            <a:endParaRPr sz="2000" dirty="0"/>
          </a:p>
          <a:p>
            <a:pPr marL="22857" marR="0" lvl="0" indent="0" algn="l" rtl="0"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Você lembra quais são? </a:t>
            </a:r>
            <a:endParaRPr sz="2000" dirty="0"/>
          </a:p>
          <a:p>
            <a:pPr marL="365757" marR="0" lvl="0" indent="-342900" algn="l" rtl="0">
              <a:spcAft>
                <a:spcPts val="600"/>
              </a:spcAft>
              <a:buClr>
                <a:srgbClr val="74489D"/>
              </a:buClr>
              <a:buSzPts val="2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Matriz indígena;</a:t>
            </a:r>
          </a:p>
          <a:p>
            <a:pPr marL="365757" marR="0" lvl="0" indent="-342900" algn="l" rtl="0">
              <a:spcAft>
                <a:spcPts val="600"/>
              </a:spcAft>
              <a:buClr>
                <a:srgbClr val="74489D"/>
              </a:buClr>
              <a:buSzPts val="2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Matriz africana;</a:t>
            </a:r>
          </a:p>
          <a:p>
            <a:pPr marL="365757" marR="0" lvl="0" indent="-342900" algn="l" rtl="0">
              <a:spcAft>
                <a:spcPts val="600"/>
              </a:spcAft>
              <a:buClr>
                <a:srgbClr val="74489D"/>
              </a:buClr>
              <a:buSzPts val="2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Matriz europeia.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35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129" name="Google Shape;129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0751" y="1313754"/>
            <a:ext cx="3830052" cy="2553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6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5" name="Google Shape;135;p36"/>
          <p:cNvSpPr txBox="1"/>
          <p:nvPr/>
        </p:nvSpPr>
        <p:spPr>
          <a:xfrm>
            <a:off x="361361" y="698172"/>
            <a:ext cx="6594280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Matrizes estéticas e culturais brasileiras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36"/>
          <p:cNvSpPr/>
          <p:nvPr/>
        </p:nvSpPr>
        <p:spPr>
          <a:xfrm>
            <a:off x="672999" y="1475255"/>
            <a:ext cx="10283084" cy="498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6"/>
          <p:cNvSpPr txBox="1"/>
          <p:nvPr/>
        </p:nvSpPr>
        <p:spPr>
          <a:xfrm>
            <a:off x="361361" y="1314492"/>
            <a:ext cx="8191657" cy="992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olhar agora as imagens dos instrumentos musicais, imaginar o som de cada um e escrever o nome </a:t>
            </a:r>
            <a:r>
              <a:rPr lang="pt-BR" sz="2000" dirty="0">
                <a:solidFill>
                  <a:schemeClr val="dk1"/>
                </a:solidFill>
              </a:rPr>
              <a:t>da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matriz cultural </a:t>
            </a:r>
            <a:r>
              <a:rPr lang="pt-BR" sz="2000" dirty="0">
                <a:solidFill>
                  <a:schemeClr val="dk1"/>
                </a:solidFill>
              </a:rPr>
              <a:t>à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qual ele pertence.</a:t>
            </a:r>
            <a:endParaRPr dirty="0"/>
          </a:p>
        </p:txBody>
      </p:sp>
      <p:pic>
        <p:nvPicPr>
          <p:cNvPr id="138" name="Google Shape;138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8006" y="2367037"/>
            <a:ext cx="2426611" cy="1617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17516" y="2111187"/>
            <a:ext cx="1697058" cy="1881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33380" y="2374551"/>
            <a:ext cx="2426611" cy="16177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7E2C0FB2-788F-F333-1A07-D22C3018BB80}"/>
              </a:ext>
            </a:extLst>
          </p:cNvPr>
          <p:cNvGrpSpPr/>
          <p:nvPr/>
        </p:nvGrpSpPr>
        <p:grpSpPr>
          <a:xfrm>
            <a:off x="736425" y="4083261"/>
            <a:ext cx="2426611" cy="584735"/>
            <a:chOff x="488039" y="4023483"/>
            <a:chExt cx="2426611" cy="584735"/>
          </a:xfrm>
        </p:grpSpPr>
        <p:sp>
          <p:nvSpPr>
            <p:cNvPr id="141" name="Google Shape;141;p36"/>
            <p:cNvSpPr txBox="1"/>
            <p:nvPr/>
          </p:nvSpPr>
          <p:spPr>
            <a:xfrm>
              <a:off x="488039" y="4023483"/>
              <a:ext cx="2426611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b="0" i="0" u="none" strike="noStrike" cap="none" dirty="0">
                  <a:solidFill>
                    <a:srgbClr val="000000"/>
                  </a:solidFill>
                  <a:latin typeface="+mn-lt"/>
                  <a:ea typeface="Verdana"/>
                  <a:cs typeface="Verdana"/>
                  <a:sym typeface="Verdana"/>
                </a:rPr>
                <a:t>Instrumento: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b="0" i="0" u="none" strike="noStrike" cap="none" dirty="0">
                  <a:solidFill>
                    <a:srgbClr val="000000"/>
                  </a:solidFill>
                  <a:latin typeface="+mn-lt"/>
                  <a:ea typeface="Verdana"/>
                  <a:cs typeface="Verdana"/>
                  <a:sym typeface="Verdana"/>
                </a:rPr>
                <a:t>Matriz:</a:t>
              </a:r>
              <a:endParaRPr sz="16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5" name="Conector reto 4">
              <a:extLst>
                <a:ext uri="{FF2B5EF4-FFF2-40B4-BE49-F238E27FC236}">
                  <a16:creationId xmlns:a16="http://schemas.microsoft.com/office/drawing/2014/main" id="{BC176EAC-10D0-2A2F-A37C-DD9E17E4FBF2}"/>
                </a:ext>
              </a:extLst>
            </p:cNvPr>
            <p:cNvCxnSpPr>
              <a:cxnSpLocks/>
            </p:cNvCxnSpPr>
            <p:nvPr/>
          </p:nvCxnSpPr>
          <p:spPr>
            <a:xfrm>
              <a:off x="1724025" y="4276725"/>
              <a:ext cx="1190625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id="{A8A11966-60AB-72F9-72CA-76D4A0D9DE59}"/>
                </a:ext>
              </a:extLst>
            </p:cNvPr>
            <p:cNvCxnSpPr>
              <a:cxnSpLocks/>
            </p:cNvCxnSpPr>
            <p:nvPr/>
          </p:nvCxnSpPr>
          <p:spPr>
            <a:xfrm>
              <a:off x="1228725" y="4505325"/>
              <a:ext cx="1685925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B8DB2C62-0533-1938-4191-2154AA4BA979}"/>
              </a:ext>
            </a:extLst>
          </p:cNvPr>
          <p:cNvGrpSpPr/>
          <p:nvPr/>
        </p:nvGrpSpPr>
        <p:grpSpPr>
          <a:xfrm>
            <a:off x="3533379" y="4083262"/>
            <a:ext cx="2426611" cy="584735"/>
            <a:chOff x="488039" y="4023483"/>
            <a:chExt cx="2426611" cy="584735"/>
          </a:xfrm>
        </p:grpSpPr>
        <p:sp>
          <p:nvSpPr>
            <p:cNvPr id="12" name="Google Shape;141;p36">
              <a:extLst>
                <a:ext uri="{FF2B5EF4-FFF2-40B4-BE49-F238E27FC236}">
                  <a16:creationId xmlns:a16="http://schemas.microsoft.com/office/drawing/2014/main" id="{6313A764-5A6F-3F27-F9B0-7620719EF624}"/>
                </a:ext>
              </a:extLst>
            </p:cNvPr>
            <p:cNvSpPr txBox="1"/>
            <p:nvPr/>
          </p:nvSpPr>
          <p:spPr>
            <a:xfrm>
              <a:off x="488039" y="4023483"/>
              <a:ext cx="2426611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b="0" i="0" u="none" strike="noStrike" cap="none" dirty="0">
                  <a:solidFill>
                    <a:srgbClr val="000000"/>
                  </a:solidFill>
                  <a:latin typeface="+mn-lt"/>
                  <a:ea typeface="Verdana"/>
                  <a:cs typeface="Verdana"/>
                  <a:sym typeface="Verdana"/>
                </a:rPr>
                <a:t>Instrumento: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b="0" i="0" u="none" strike="noStrike" cap="none" dirty="0">
                  <a:solidFill>
                    <a:srgbClr val="000000"/>
                  </a:solidFill>
                  <a:latin typeface="+mn-lt"/>
                  <a:ea typeface="Verdana"/>
                  <a:cs typeface="Verdana"/>
                  <a:sym typeface="Verdana"/>
                </a:rPr>
                <a:t>Matriz:</a:t>
              </a:r>
              <a:endParaRPr sz="16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075EDAA5-1AD4-7150-0912-09D28E4D2CC2}"/>
                </a:ext>
              </a:extLst>
            </p:cNvPr>
            <p:cNvCxnSpPr>
              <a:cxnSpLocks/>
            </p:cNvCxnSpPr>
            <p:nvPr/>
          </p:nvCxnSpPr>
          <p:spPr>
            <a:xfrm>
              <a:off x="1724025" y="4276725"/>
              <a:ext cx="1190625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id="{3C04DF7B-06F2-D1EA-CD9A-BB9FD97EBA5D}"/>
                </a:ext>
              </a:extLst>
            </p:cNvPr>
            <p:cNvCxnSpPr>
              <a:cxnSpLocks/>
            </p:cNvCxnSpPr>
            <p:nvPr/>
          </p:nvCxnSpPr>
          <p:spPr>
            <a:xfrm>
              <a:off x="1228725" y="4505325"/>
              <a:ext cx="1685925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CACA7F72-EC7F-81F8-F771-5E449B3D5DD2}"/>
              </a:ext>
            </a:extLst>
          </p:cNvPr>
          <p:cNvGrpSpPr/>
          <p:nvPr/>
        </p:nvGrpSpPr>
        <p:grpSpPr>
          <a:xfrm>
            <a:off x="6338753" y="4083261"/>
            <a:ext cx="2426611" cy="584735"/>
            <a:chOff x="488039" y="4062608"/>
            <a:chExt cx="2426611" cy="584735"/>
          </a:xfrm>
        </p:grpSpPr>
        <p:sp>
          <p:nvSpPr>
            <p:cNvPr id="16" name="Google Shape;141;p36">
              <a:extLst>
                <a:ext uri="{FF2B5EF4-FFF2-40B4-BE49-F238E27FC236}">
                  <a16:creationId xmlns:a16="http://schemas.microsoft.com/office/drawing/2014/main" id="{11F63D10-B367-9B35-ACCB-CDB30BB6F7EB}"/>
                </a:ext>
              </a:extLst>
            </p:cNvPr>
            <p:cNvSpPr txBox="1"/>
            <p:nvPr/>
          </p:nvSpPr>
          <p:spPr>
            <a:xfrm>
              <a:off x="488039" y="4062608"/>
              <a:ext cx="2426611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b="0" i="0" u="none" strike="noStrike" cap="none" dirty="0">
                  <a:solidFill>
                    <a:srgbClr val="000000"/>
                  </a:solidFill>
                  <a:latin typeface="+mn-lt"/>
                  <a:ea typeface="Verdana"/>
                  <a:cs typeface="Verdana"/>
                  <a:sym typeface="Verdana"/>
                </a:rPr>
                <a:t>Instrumento: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b="0" i="0" u="none" strike="noStrike" cap="none" dirty="0">
                  <a:solidFill>
                    <a:srgbClr val="000000"/>
                  </a:solidFill>
                  <a:latin typeface="+mn-lt"/>
                  <a:ea typeface="Verdana"/>
                  <a:cs typeface="Verdana"/>
                  <a:sym typeface="Verdana"/>
                </a:rPr>
                <a:t>Matriz:</a:t>
              </a:r>
              <a:endParaRPr sz="16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884C3CD1-FFC8-C1E1-1341-D334592B3F11}"/>
                </a:ext>
              </a:extLst>
            </p:cNvPr>
            <p:cNvCxnSpPr>
              <a:cxnSpLocks/>
            </p:cNvCxnSpPr>
            <p:nvPr/>
          </p:nvCxnSpPr>
          <p:spPr>
            <a:xfrm>
              <a:off x="1724025" y="4276725"/>
              <a:ext cx="1190625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99162A54-9841-94B7-A6F5-F3B4D02117D2}"/>
                </a:ext>
              </a:extLst>
            </p:cNvPr>
            <p:cNvCxnSpPr>
              <a:cxnSpLocks/>
            </p:cNvCxnSpPr>
            <p:nvPr/>
          </p:nvCxnSpPr>
          <p:spPr>
            <a:xfrm>
              <a:off x="1228725" y="4505325"/>
              <a:ext cx="1685925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7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50" name="Google Shape;150;p37"/>
          <p:cNvSpPr/>
          <p:nvPr/>
        </p:nvSpPr>
        <p:spPr>
          <a:xfrm>
            <a:off x="672999" y="1475255"/>
            <a:ext cx="10283084" cy="498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35;p36">
            <a:extLst>
              <a:ext uri="{FF2B5EF4-FFF2-40B4-BE49-F238E27FC236}">
                <a16:creationId xmlns:a16="http://schemas.microsoft.com/office/drawing/2014/main" id="{65F720F8-E8B0-117C-E2CA-C9CE56909124}"/>
              </a:ext>
            </a:extLst>
          </p:cNvPr>
          <p:cNvSpPr txBox="1"/>
          <p:nvPr/>
        </p:nvSpPr>
        <p:spPr>
          <a:xfrm>
            <a:off x="361361" y="698172"/>
            <a:ext cx="6594280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Matrizes estéticas e culturais brasileiras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37;p36">
            <a:extLst>
              <a:ext uri="{FF2B5EF4-FFF2-40B4-BE49-F238E27FC236}">
                <a16:creationId xmlns:a16="http://schemas.microsoft.com/office/drawing/2014/main" id="{AC00D520-F3AB-750F-99A8-59CA6BE6E0D9}"/>
              </a:ext>
            </a:extLst>
          </p:cNvPr>
          <p:cNvSpPr txBox="1"/>
          <p:nvPr/>
        </p:nvSpPr>
        <p:spPr>
          <a:xfrm>
            <a:off x="361361" y="1314492"/>
            <a:ext cx="8191657" cy="992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olhar agora as imagens dos instrumentos musicais, imaginar o som de cada um e escrever o nome da matriz cultural à qual ele pertence.</a:t>
            </a:r>
            <a:endParaRPr dirty="0"/>
          </a:p>
        </p:txBody>
      </p:sp>
      <p:pic>
        <p:nvPicPr>
          <p:cNvPr id="4" name="Google Shape;138;p36">
            <a:extLst>
              <a:ext uri="{FF2B5EF4-FFF2-40B4-BE49-F238E27FC236}">
                <a16:creationId xmlns:a16="http://schemas.microsoft.com/office/drawing/2014/main" id="{5FF29BF4-A975-6700-BA53-872F454AF07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8006" y="2367037"/>
            <a:ext cx="2426611" cy="1617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9;p36">
            <a:extLst>
              <a:ext uri="{FF2B5EF4-FFF2-40B4-BE49-F238E27FC236}">
                <a16:creationId xmlns:a16="http://schemas.microsoft.com/office/drawing/2014/main" id="{1F0379E4-86CA-31CF-A89A-09E8EFE8840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17516" y="2111187"/>
            <a:ext cx="1697058" cy="1881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40;p36">
            <a:extLst>
              <a:ext uri="{FF2B5EF4-FFF2-40B4-BE49-F238E27FC236}">
                <a16:creationId xmlns:a16="http://schemas.microsoft.com/office/drawing/2014/main" id="{8C0A795B-2D4A-2FC2-AC80-892A2286D3A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33380" y="2374551"/>
            <a:ext cx="2426611" cy="16177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41;p36">
            <a:extLst>
              <a:ext uri="{FF2B5EF4-FFF2-40B4-BE49-F238E27FC236}">
                <a16:creationId xmlns:a16="http://schemas.microsoft.com/office/drawing/2014/main" id="{7E765664-6F2F-3338-62A9-B8C0D6051C34}"/>
              </a:ext>
            </a:extLst>
          </p:cNvPr>
          <p:cNvSpPr txBox="1"/>
          <p:nvPr/>
        </p:nvSpPr>
        <p:spPr>
          <a:xfrm>
            <a:off x="736425" y="4083261"/>
            <a:ext cx="242661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+mn-lt"/>
                <a:ea typeface="Verdana"/>
                <a:cs typeface="Verdana"/>
                <a:sym typeface="Verdana"/>
              </a:rPr>
              <a:t>Instrumento: </a:t>
            </a:r>
            <a:r>
              <a:rPr lang="pt-BR" sz="1600" b="1" i="0" u="none" strike="noStrike" cap="none" dirty="0">
                <a:solidFill>
                  <a:srgbClr val="000000"/>
                </a:solidFill>
                <a:latin typeface="+mn-lt"/>
                <a:ea typeface="Verdana"/>
                <a:cs typeface="Verdana"/>
                <a:sym typeface="Verdana"/>
              </a:rPr>
              <a:t>tambor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+mn-lt"/>
                <a:ea typeface="Verdana"/>
                <a:cs typeface="Verdana"/>
                <a:sym typeface="Verdana"/>
              </a:rPr>
              <a:t>Matriz: </a:t>
            </a:r>
            <a:r>
              <a:rPr lang="pt-BR" sz="1600" b="1" i="0" u="none" strike="noStrike" cap="none" dirty="0">
                <a:solidFill>
                  <a:srgbClr val="000000"/>
                </a:solidFill>
                <a:latin typeface="+mn-lt"/>
                <a:ea typeface="Verdana"/>
                <a:cs typeface="Verdana"/>
                <a:sym typeface="Verdana"/>
              </a:rPr>
              <a:t>Africana</a:t>
            </a:r>
            <a:endParaRPr sz="1600" b="1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41;p36">
            <a:extLst>
              <a:ext uri="{FF2B5EF4-FFF2-40B4-BE49-F238E27FC236}">
                <a16:creationId xmlns:a16="http://schemas.microsoft.com/office/drawing/2014/main" id="{740C53AA-70F6-B83C-BA66-CAC16AC6E09F}"/>
              </a:ext>
            </a:extLst>
          </p:cNvPr>
          <p:cNvSpPr txBox="1"/>
          <p:nvPr/>
        </p:nvSpPr>
        <p:spPr>
          <a:xfrm>
            <a:off x="3533379" y="4083262"/>
            <a:ext cx="242661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+mn-lt"/>
                <a:ea typeface="Verdana"/>
                <a:cs typeface="Verdana"/>
                <a:sym typeface="Verdana"/>
              </a:rPr>
              <a:t>Instrumento: </a:t>
            </a:r>
            <a:r>
              <a:rPr lang="pt-BR" sz="1600" b="1" dirty="0">
                <a:latin typeface="+mn-lt"/>
                <a:ea typeface="Verdana"/>
                <a:cs typeface="Verdana"/>
                <a:sym typeface="Verdana"/>
              </a:rPr>
              <a:t>p</a:t>
            </a:r>
            <a:r>
              <a:rPr lang="pt-BR" sz="1600" b="1" i="0" u="none" strike="noStrike" cap="none" dirty="0">
                <a:solidFill>
                  <a:srgbClr val="000000"/>
                </a:solidFill>
                <a:latin typeface="+mn-lt"/>
                <a:ea typeface="Verdana"/>
                <a:cs typeface="Verdana"/>
                <a:sym typeface="Verdana"/>
              </a:rPr>
              <a:t>iano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+mn-lt"/>
                <a:ea typeface="Verdana"/>
                <a:cs typeface="Verdana"/>
                <a:sym typeface="Verdana"/>
              </a:rPr>
              <a:t>Matriz: </a:t>
            </a:r>
            <a:r>
              <a:rPr lang="pt-BR" sz="1600" b="1" i="0" u="none" strike="noStrike" cap="none" dirty="0">
                <a:solidFill>
                  <a:srgbClr val="000000"/>
                </a:solidFill>
                <a:latin typeface="+mn-lt"/>
                <a:ea typeface="Verdana"/>
                <a:cs typeface="Verdana"/>
                <a:sym typeface="Verdana"/>
              </a:rPr>
              <a:t>Europeia</a:t>
            </a:r>
            <a:endParaRPr sz="1600" b="1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41;p36">
            <a:extLst>
              <a:ext uri="{FF2B5EF4-FFF2-40B4-BE49-F238E27FC236}">
                <a16:creationId xmlns:a16="http://schemas.microsoft.com/office/drawing/2014/main" id="{28722927-7050-C96C-A8F2-58FDC187F056}"/>
              </a:ext>
            </a:extLst>
          </p:cNvPr>
          <p:cNvSpPr txBox="1"/>
          <p:nvPr/>
        </p:nvSpPr>
        <p:spPr>
          <a:xfrm>
            <a:off x="6338753" y="4083261"/>
            <a:ext cx="242661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+mn-lt"/>
                <a:ea typeface="Verdana"/>
                <a:cs typeface="Verdana"/>
                <a:sym typeface="Verdana"/>
              </a:rPr>
              <a:t>Instrumento: </a:t>
            </a:r>
            <a:r>
              <a:rPr lang="pt-BR" sz="1600" b="1" i="0" u="none" strike="noStrike" cap="none" dirty="0">
                <a:solidFill>
                  <a:srgbClr val="000000"/>
                </a:solidFill>
                <a:latin typeface="+mn-lt"/>
                <a:ea typeface="Verdana"/>
                <a:cs typeface="Verdana"/>
                <a:sym typeface="Verdana"/>
              </a:rPr>
              <a:t>maracá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+mn-lt"/>
                <a:ea typeface="Verdana"/>
                <a:cs typeface="Verdana"/>
                <a:sym typeface="Verdana"/>
              </a:rPr>
              <a:t>Matriz: </a:t>
            </a:r>
            <a:r>
              <a:rPr lang="pt-BR" sz="1600" b="1" i="0" u="none" strike="noStrike" cap="none" dirty="0">
                <a:solidFill>
                  <a:srgbClr val="000000"/>
                </a:solidFill>
                <a:latin typeface="+mn-lt"/>
                <a:ea typeface="Verdana"/>
                <a:cs typeface="Verdana"/>
                <a:sym typeface="Verdana"/>
              </a:rPr>
              <a:t>Indígena</a:t>
            </a:r>
            <a:endParaRPr sz="1600" b="1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19" name="Google Shape;184;p2">
            <a:extLst>
              <a:ext uri="{FF2B5EF4-FFF2-40B4-BE49-F238E27FC236}">
                <a16:creationId xmlns:a16="http://schemas.microsoft.com/office/drawing/2014/main" id="{2CD184A4-CEA8-4C8B-1938-BA263988548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58096" y="344219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135;p36">
            <a:extLst>
              <a:ext uri="{FF2B5EF4-FFF2-40B4-BE49-F238E27FC236}">
                <a16:creationId xmlns:a16="http://schemas.microsoft.com/office/drawing/2014/main" id="{25CD6878-CE45-86D2-83EC-0598D3927DCE}"/>
              </a:ext>
            </a:extLst>
          </p:cNvPr>
          <p:cNvSpPr txBox="1"/>
          <p:nvPr/>
        </p:nvSpPr>
        <p:spPr>
          <a:xfrm>
            <a:off x="1949730" y="221940"/>
            <a:ext cx="1951804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8"/>
          <p:cNvSpPr txBox="1"/>
          <p:nvPr/>
        </p:nvSpPr>
        <p:spPr>
          <a:xfrm>
            <a:off x="361362" y="1322227"/>
            <a:ext cx="8354728" cy="2646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Vamos nos sentar em roda e conversar sobre o que aprendemos.</a:t>
            </a:r>
            <a:endParaRPr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dirty="0"/>
              <a:t>De q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ual das matrizes culturais você gostou mais: a </a:t>
            </a: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Indígena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a </a:t>
            </a: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Africana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ou a </a:t>
            </a: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Europeia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 Por quê?</a:t>
            </a:r>
            <a:endParaRPr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sua região, qual influência musical é mais forte das três que conhecemos? Por quê?</a:t>
            </a:r>
            <a:endParaRPr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Aproveite para escutar seus colegas e falar sobre a cultura popular brasileira!</a:t>
            </a:r>
            <a:endParaRPr dirty="0"/>
          </a:p>
        </p:txBody>
      </p:sp>
      <p:sp>
        <p:nvSpPr>
          <p:cNvPr id="163" name="Google Shape;163;p38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65" name="Google Shape;165;p38"/>
          <p:cNvSpPr txBox="1"/>
          <p:nvPr/>
        </p:nvSpPr>
        <p:spPr>
          <a:xfrm>
            <a:off x="361362" y="702604"/>
            <a:ext cx="4143963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conversar?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" name="Google Shape;62;p28">
            <a:extLst>
              <a:ext uri="{FF2B5EF4-FFF2-40B4-BE49-F238E27FC236}">
                <a16:creationId xmlns:a16="http://schemas.microsoft.com/office/drawing/2014/main" id="{91E3550F-1426-2E9F-0025-F3F7513A8C31}"/>
              </a:ext>
            </a:extLst>
          </p:cNvPr>
          <p:cNvGrpSpPr/>
          <p:nvPr/>
        </p:nvGrpSpPr>
        <p:grpSpPr>
          <a:xfrm>
            <a:off x="5587786" y="127540"/>
            <a:ext cx="3376875" cy="538479"/>
            <a:chOff x="5396395" y="-23678"/>
            <a:chExt cx="3376875" cy="538479"/>
          </a:xfrm>
        </p:grpSpPr>
        <p:sp>
          <p:nvSpPr>
            <p:cNvPr id="5" name="Google Shape;63;p28">
              <a:extLst>
                <a:ext uri="{FF2B5EF4-FFF2-40B4-BE49-F238E27FC236}">
                  <a16:creationId xmlns:a16="http://schemas.microsoft.com/office/drawing/2014/main" id="{8AA97FBA-AD9B-D92D-3F15-F7E912B9703A}"/>
                </a:ext>
              </a:extLst>
            </p:cNvPr>
            <p:cNvSpPr txBox="1"/>
            <p:nvPr/>
          </p:nvSpPr>
          <p:spPr>
            <a:xfrm>
              <a:off x="5809359" y="83944"/>
              <a:ext cx="2963911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algn="ctr">
                <a:buClr>
                  <a:schemeClr val="dk1"/>
                </a:buClr>
                <a:buSzPts val="1100"/>
              </a:pPr>
              <a:r>
                <a:rPr lang="pt-BR" sz="1600" b="1" dirty="0">
                  <a:solidFill>
                    <a:schemeClr val="dk1"/>
                  </a:solidFill>
                </a:rPr>
                <a:t>HÁBITOS DE DISCUSSÃO</a:t>
              </a:r>
              <a:endParaRPr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" name="Google Shape;64;p28">
              <a:extLst>
                <a:ext uri="{FF2B5EF4-FFF2-40B4-BE49-F238E27FC236}">
                  <a16:creationId xmlns:a16="http://schemas.microsoft.com/office/drawing/2014/main" id="{C5072B5C-6EFA-37AC-1DBB-1ED779E0104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396395" y="-23678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39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9"/>
          <p:cNvSpPr txBox="1"/>
          <p:nvPr/>
        </p:nvSpPr>
        <p:spPr>
          <a:xfrm rot="-59852">
            <a:off x="134803" y="135023"/>
            <a:ext cx="358476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75" name="Google Shape;175;p39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1261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356400" lvl="0" indent="-35640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ts val="3000"/>
              <a:buFont typeface="Arial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Conhecemos e </a:t>
            </a:r>
            <a:r>
              <a:rPr lang="pt-BR" dirty="0">
                <a:solidFill>
                  <a:srgbClr val="000000"/>
                </a:solidFill>
              </a:rPr>
              <a:t>a</a:t>
            </a:r>
            <a:r>
              <a:rPr lang="pt-BR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preciamos música </a:t>
            </a:r>
            <a:r>
              <a:rPr lang="pt-BR" dirty="0">
                <a:solidFill>
                  <a:srgbClr val="000000"/>
                </a:solidFill>
              </a:rPr>
              <a:t>p</a:t>
            </a:r>
            <a:r>
              <a:rPr lang="pt-BR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opular brasileira de matrizes estéticas e culturais europeias.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0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81" name="Google Shape;181;p40"/>
          <p:cNvSpPr txBox="1">
            <a:spLocks noGrp="1"/>
          </p:cNvSpPr>
          <p:nvPr>
            <p:ph type="body" idx="1"/>
          </p:nvPr>
        </p:nvSpPr>
        <p:spPr>
          <a:xfrm>
            <a:off x="371476" y="639573"/>
            <a:ext cx="8524874" cy="3635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pt-BR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LEMOV, D. </a:t>
            </a:r>
            <a:r>
              <a:rPr lang="pt-BR" sz="16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Aula nota 10 3.0:</a:t>
            </a:r>
            <a:r>
              <a:rPr lang="pt-BR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63 técnicas para melhorar a gestão da sala de aula. Porto Alegre: Penso, 2022.</a:t>
            </a:r>
            <a:endParaRPr sz="1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rPr lang="pt-BR" sz="1600" dirty="0">
                <a:latin typeface="Arial"/>
                <a:ea typeface="Arial"/>
                <a:cs typeface="Arial"/>
                <a:sym typeface="Arial"/>
              </a:rPr>
              <a:t>SÃO PAULO (Estado) Secretaria da Educação. </a:t>
            </a:r>
            <a:r>
              <a:rPr lang="pt-BR" sz="1600" b="1" dirty="0">
                <a:latin typeface="Arial"/>
                <a:ea typeface="Arial"/>
                <a:cs typeface="Arial"/>
                <a:sym typeface="Arial"/>
              </a:rPr>
              <a:t>Currículo em Ação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</a:rPr>
              <a:t>. Caderno do Professor, Arte,  Ensino Fundamental – Anos Iniciais, v. 2. 2023. Disponível em: </a:t>
            </a:r>
            <a:r>
              <a:rPr lang="pt-BR" sz="1600" u="sng" dirty="0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https://efape.educacao.sp.gov.br/curriculopaulista/wp-content/uploads/2022/06/PROF_miolo_EF_AI_ARTE_V2_01a05.pdf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</a:rPr>
              <a:t>. Acesso em: 7 mar. 2023.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SÃO PAULO (Estado) Secretaria da Educação. </a:t>
            </a:r>
            <a:r>
              <a:rPr lang="pt-BR" sz="16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Currículo Paulista: </a:t>
            </a:r>
            <a:r>
              <a:rPr lang="pt-BR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etapas Educação Infantil e Ensino Fundamental, 2019. Disponível em: </a:t>
            </a:r>
            <a:r>
              <a:rPr lang="pt-BR" sz="1600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https://efape.educacao.sp.gov.br/curriculopaulista/wp-content/uploads/2023/02/Curriculo_Paulista-etapas-Educa%C3%A7%C3%A3o-Infantil-e-Ensino-Fundamental-ISBN.pdf</a:t>
            </a:r>
            <a:r>
              <a:rPr lang="pt-BR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Acesso em: 7 mar. 2023.</a:t>
            </a:r>
            <a:endParaRPr sz="1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71;g2d3f296cd60_2_64">
            <a:extLst>
              <a:ext uri="{FF2B5EF4-FFF2-40B4-BE49-F238E27FC236}">
                <a16:creationId xmlns:a16="http://schemas.microsoft.com/office/drawing/2014/main" id="{8A1AE4A7-9161-FCD0-7B0B-FDBF75999866}"/>
              </a:ext>
            </a:extLst>
          </p:cNvPr>
          <p:cNvSpPr txBox="1">
            <a:spLocks/>
          </p:cNvSpPr>
          <p:nvPr/>
        </p:nvSpPr>
        <p:spPr>
          <a:xfrm>
            <a:off x="358775" y="671100"/>
            <a:ext cx="84165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spcAft>
                <a:spcPts val="60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Lista de imagens e vídeos</a:t>
            </a:r>
          </a:p>
          <a:p>
            <a:pPr marL="0" indent="0">
              <a:spcAft>
                <a:spcPts val="600"/>
              </a:spcAft>
              <a:buSzPts val="1600"/>
              <a:buFont typeface="Lato"/>
              <a:buNone/>
            </a:pPr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1 – </a:t>
            </a: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Imagem de capa: SEDUC.</a:t>
            </a:r>
          </a:p>
          <a:p>
            <a:pPr marL="0" indent="0">
              <a:spcAft>
                <a:spcPts val="600"/>
              </a:spcAft>
              <a:buSzPts val="1600"/>
              <a:buFont typeface="Lato"/>
              <a:buNone/>
            </a:pPr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 3 a 7 e 11 a 12 – </a:t>
            </a: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Freepik.</a:t>
            </a:r>
          </a:p>
          <a:p>
            <a:pPr marL="0" lvl="0" indent="0" algn="l" rtl="0"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r>
              <a:rPr lang="pt-BR" sz="1600" b="1" dirty="0"/>
              <a:t>Slide 8 – </a:t>
            </a: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Disponível em: </a:t>
            </a:r>
            <a:r>
              <a:rPr lang="pt-BR" sz="1600" dirty="0">
                <a:hlinkClick r:id="rId3"/>
              </a:rPr>
              <a:t>https://www.youtube.com/watch?v=Us8-XXW2cqM</a:t>
            </a:r>
            <a:r>
              <a:rPr lang="pt-BR" sz="1600" dirty="0"/>
              <a:t>. Acesso em: 4 nov. 2024.</a:t>
            </a:r>
          </a:p>
          <a:p>
            <a:pPr marL="0" lvl="0" indent="0" algn="l" rtl="0"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r>
              <a:rPr lang="pt-BR" sz="1600" b="1" dirty="0"/>
              <a:t>Slide 9 – </a:t>
            </a: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Disponível em: </a:t>
            </a:r>
            <a:r>
              <a:rPr lang="pt-BR" sz="1600" dirty="0">
                <a:hlinkClick r:id="rId4"/>
              </a:rPr>
              <a:t>https://www.youtube.com/watch?v=DrxcfNE-X6I</a:t>
            </a:r>
            <a:r>
              <a:rPr lang="pt-BR" sz="1600" dirty="0"/>
              <a:t>. Acesso em: 4 nov. 2024.</a:t>
            </a:r>
          </a:p>
          <a:p>
            <a:pPr marL="0" indent="0"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r>
              <a:rPr lang="pt-BR" sz="1600" b="1" dirty="0"/>
              <a:t>Slide 10 – </a:t>
            </a:r>
            <a:r>
              <a:rPr lang="pt-BR" sz="1600" dirty="0">
                <a:latin typeface="Segoe UI" panose="020B0502040204020203" pitchFamily="34" charset="0"/>
              </a:rPr>
              <a:t>Disponível em: </a:t>
            </a:r>
            <a:r>
              <a:rPr lang="pt-BR" sz="1600" dirty="0">
                <a:effectLst/>
                <a:latin typeface="Segoe UI" panose="020B0502040204020203" pitchFamily="34" charset="0"/>
                <a:hlinkClick r:id="rId5"/>
              </a:rPr>
              <a:t>https://colegiolimaguimaraes.com.br/blog/index.php/2023/05/30/desenvolvimento-e-aprendizado-na-educacao-infantil-construindo-bases-solidas-para-um-futuro-promissor/</a:t>
            </a:r>
            <a:r>
              <a:rPr lang="pt-BR" sz="1600" dirty="0">
                <a:effectLst/>
                <a:latin typeface="Segoe UI" panose="020B0502040204020203" pitchFamily="34" charset="0"/>
              </a:rPr>
              <a:t>. Acesso em: 4 nov. 2024.</a:t>
            </a:r>
            <a:endParaRPr lang="pt-BR" sz="1600" dirty="0">
              <a:effectLst/>
              <a:latin typeface="Arial" panose="020B0604020202020204" pitchFamily="34" charset="0"/>
            </a:endParaRPr>
          </a:p>
          <a:p>
            <a:pPr marL="0" lvl="0" indent="0" algn="l" rtl="0"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r>
              <a:rPr lang="pt-BR" sz="1600" b="1" dirty="0"/>
              <a:t>Slides 11 e 12 – </a:t>
            </a:r>
            <a:r>
              <a:rPr lang="pt-BR" sz="1600" dirty="0"/>
              <a:t>Imagem 3. Disponível em: </a:t>
            </a:r>
            <a:r>
              <a:rPr lang="pt-BR" sz="1600" dirty="0">
                <a:hlinkClick r:id="rId6"/>
              </a:rPr>
              <a:t>https://fruturos.museudoamanha.org.br/amazonia-milenar/instrumentos-musicais-indigenas/</a:t>
            </a:r>
            <a:r>
              <a:rPr lang="pt-BR" sz="1600" dirty="0"/>
              <a:t>. Acesso em: 4 nov. 2024.</a:t>
            </a:r>
          </a:p>
          <a:p>
            <a:pPr marL="0" indent="0">
              <a:spcAft>
                <a:spcPts val="600"/>
              </a:spcAft>
            </a:pPr>
            <a:endParaRPr lang="pt-BR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Verdana"/>
            </a:endParaRPr>
          </a:p>
          <a:p>
            <a:pPr marL="0" indent="0">
              <a:spcAft>
                <a:spcPts val="60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186" name="Google Shape;186;p41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33B22093-B178-62F0-F9EE-8298E87779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Conhecer e apreciar a música popular brasileira de matrizes estéticas e culturais europeias.</a:t>
            </a:r>
            <a:endParaRPr lang="pt-BR" sz="2000" b="0" i="0" u="none" strike="noStrike" cap="none" dirty="0">
              <a:solidFill>
                <a:srgbClr val="5097C0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9F7CDC3-BD49-8AAA-DAC5-C45CD25159DD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Música popular brasileira de matrizes estéticas e culturais europeias.</a:t>
            </a:r>
            <a:endParaRPr lang="pt-BR"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1600" indent="0">
              <a:buNone/>
            </a:pP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/>
          <p:nvPr/>
        </p:nvSpPr>
        <p:spPr>
          <a:xfrm rot="-59852">
            <a:off x="134885" y="144326"/>
            <a:ext cx="2515964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0" name="Google Shape;60;p28"/>
          <p:cNvSpPr txBox="1"/>
          <p:nvPr/>
        </p:nvSpPr>
        <p:spPr>
          <a:xfrm>
            <a:off x="361362" y="1313754"/>
            <a:ext cx="3818752" cy="1761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2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Onde você imagina que fica a Europa?</a:t>
            </a:r>
            <a:endParaRPr dirty="0"/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2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Você acha possível termos a influência dos europeus em nossa música popular?</a:t>
            </a:r>
            <a:endParaRPr dirty="0"/>
          </a:p>
        </p:txBody>
      </p:sp>
      <p:sp>
        <p:nvSpPr>
          <p:cNvPr id="61" name="Google Shape;61;p28"/>
          <p:cNvSpPr txBox="1"/>
          <p:nvPr/>
        </p:nvSpPr>
        <p:spPr>
          <a:xfrm>
            <a:off x="361362" y="698415"/>
            <a:ext cx="4385323" cy="500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Europa</a:t>
            </a:r>
            <a:r>
              <a:rPr lang="pt-BR" sz="28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-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Brasil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" name="Google Shape;62;p28"/>
          <p:cNvGrpSpPr/>
          <p:nvPr/>
        </p:nvGrpSpPr>
        <p:grpSpPr>
          <a:xfrm>
            <a:off x="6111661" y="169983"/>
            <a:ext cx="2853000" cy="496279"/>
            <a:chOff x="5920270" y="18765"/>
            <a:chExt cx="2853000" cy="496279"/>
          </a:xfrm>
        </p:grpSpPr>
        <p:sp>
          <p:nvSpPr>
            <p:cNvPr id="63" name="Google Shape;63;p28"/>
            <p:cNvSpPr txBox="1"/>
            <p:nvPr/>
          </p:nvSpPr>
          <p:spPr>
            <a:xfrm>
              <a:off x="6246970" y="83944"/>
              <a:ext cx="2526300" cy="4311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1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PUXE MAIS</a:t>
              </a:r>
              <a:endPara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" name="Google Shape;64;p2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920270" y="18765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5" name="Google Shape;65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25296" y="894929"/>
            <a:ext cx="3947029" cy="3353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9"/>
          <p:cNvSpPr txBox="1"/>
          <p:nvPr/>
        </p:nvSpPr>
        <p:spPr>
          <a:xfrm>
            <a:off x="361362" y="698415"/>
            <a:ext cx="4385322" cy="46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conversar sobre… 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9"/>
          <p:cNvSpPr txBox="1"/>
          <p:nvPr/>
        </p:nvSpPr>
        <p:spPr>
          <a:xfrm rot="-59852">
            <a:off x="134885" y="144326"/>
            <a:ext cx="2515964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1" name="Google Shape;71;p29"/>
          <p:cNvSpPr txBox="1"/>
          <p:nvPr/>
        </p:nvSpPr>
        <p:spPr>
          <a:xfrm>
            <a:off x="361363" y="1313754"/>
            <a:ext cx="5220287" cy="1454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2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Quais deles você acha que podem ser de origem europeia? </a:t>
            </a:r>
            <a:endParaRPr dirty="0"/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2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Qual deles você acha que pode ser de origem europeia?</a:t>
            </a:r>
            <a:endParaRPr dirty="0"/>
          </a:p>
        </p:txBody>
      </p:sp>
      <p:pic>
        <p:nvPicPr>
          <p:cNvPr id="73" name="Google Shape;73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72175" y="587736"/>
            <a:ext cx="2814718" cy="3968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0;p30">
            <a:extLst>
              <a:ext uri="{FF2B5EF4-FFF2-40B4-BE49-F238E27FC236}">
                <a16:creationId xmlns:a16="http://schemas.microsoft.com/office/drawing/2014/main" id="{76E7EA8F-AD87-DD3B-F9BE-574A254B3149}"/>
              </a:ext>
            </a:extLst>
          </p:cNvPr>
          <p:cNvSpPr txBox="1"/>
          <p:nvPr/>
        </p:nvSpPr>
        <p:spPr>
          <a:xfrm>
            <a:off x="361362" y="1313753"/>
            <a:ext cx="8534988" cy="1915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Vamos imaginar o planeta Terra como um grande quebra-cabeça, com diferentes "pedaços" de terra. </a:t>
            </a:r>
          </a:p>
          <a:p>
            <a:pPr>
              <a:spcAft>
                <a:spcPts val="600"/>
              </a:spcAft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Europa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é um desses pedaços e fica do outro lado do oceano. </a:t>
            </a:r>
            <a:endParaRPr lang="pt-BR" sz="2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pt-BR"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30"/>
          <p:cNvSpPr txBox="1"/>
          <p:nvPr/>
        </p:nvSpPr>
        <p:spPr>
          <a:xfrm>
            <a:off x="385240" y="698414"/>
            <a:ext cx="7225235" cy="46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Ritmos brasileiros de influência europeia</a:t>
            </a:r>
            <a:endParaRPr dirty="0"/>
          </a:p>
        </p:txBody>
      </p:sp>
      <p:sp>
        <p:nvSpPr>
          <p:cNvPr id="78" name="Google Shape;78;p30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0" name="Google Shape;80;p30"/>
          <p:cNvSpPr txBox="1"/>
          <p:nvPr/>
        </p:nvSpPr>
        <p:spPr>
          <a:xfrm>
            <a:off x="361362" y="2310133"/>
            <a:ext cx="3818752" cy="2300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olharmos no mapa, a </a:t>
            </a: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Europa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está mais "para cima" do Brasil e é lá onde ficam países como a França, a Itália e a Espanha, que são lugares conhecidos por suas músicas, comidas e histórias diferentes!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" name="Google Shape;81;p30"/>
          <p:cNvPicPr preferRelativeResize="0"/>
          <p:nvPr/>
        </p:nvPicPr>
        <p:blipFill>
          <a:blip r:embed="rId3"/>
          <a:srcRect/>
          <a:stretch/>
        </p:blipFill>
        <p:spPr>
          <a:xfrm>
            <a:off x="4413396" y="2479951"/>
            <a:ext cx="4249671" cy="22246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1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7" name="Google Shape;87;p31"/>
          <p:cNvSpPr txBox="1"/>
          <p:nvPr/>
        </p:nvSpPr>
        <p:spPr>
          <a:xfrm>
            <a:off x="361362" y="698393"/>
            <a:ext cx="3999088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mistura dos sons</a:t>
            </a:r>
            <a:endParaRPr dirty="0"/>
          </a:p>
        </p:txBody>
      </p:sp>
      <p:sp>
        <p:nvSpPr>
          <p:cNvPr id="88" name="Google Shape;88;p31"/>
          <p:cNvSpPr txBox="1"/>
          <p:nvPr/>
        </p:nvSpPr>
        <p:spPr>
          <a:xfrm>
            <a:off x="356544" y="1313733"/>
            <a:ext cx="3999087" cy="1915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j-lt"/>
                <a:ea typeface="Verdana"/>
                <a:cs typeface="Verdana"/>
                <a:sym typeface="Verdana"/>
              </a:rPr>
              <a:t>Quando os europeus chegaram ao Brasil, eles trouxeram instrumentos, danças e ritmos que se misturaram com os que já existiam aqui, o que resultou em um som único e muito agradável.</a:t>
            </a:r>
            <a:endParaRPr sz="2400" b="0" i="0" u="none" strike="noStrike" cap="none" dirty="0">
              <a:solidFill>
                <a:srgbClr val="5097C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698393"/>
            <a:ext cx="4037085" cy="2685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2"/>
          <p:cNvSpPr txBox="1"/>
          <p:nvPr/>
        </p:nvSpPr>
        <p:spPr>
          <a:xfrm>
            <a:off x="362243" y="1313754"/>
            <a:ext cx="4036109" cy="3146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j-lt"/>
                <a:ea typeface="Verdana"/>
                <a:cs typeface="Verdana"/>
                <a:sym typeface="Verdana"/>
              </a:rPr>
              <a:t>Com suas tradições e músicas, a cultura europeia ajudou a formar a música brasileira.</a:t>
            </a:r>
            <a:endParaRPr sz="2000" dirty="0">
              <a:latin typeface="+mj-lt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j-lt"/>
                <a:ea typeface="Verdana"/>
                <a:cs typeface="Verdana"/>
                <a:sym typeface="Verdana"/>
              </a:rPr>
              <a:t>Entre os instrumentos, o violão, o piano e a flauta são exemplos de instrumentos que vieram da Europa.</a:t>
            </a:r>
            <a:endParaRPr sz="2000" dirty="0">
              <a:latin typeface="+mj-lt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j-lt"/>
                <a:ea typeface="Verdana"/>
                <a:cs typeface="Verdana"/>
                <a:sym typeface="Verdana"/>
              </a:rPr>
              <a:t>Já em ritmos, vamos citar dois:</a:t>
            </a:r>
            <a:endParaRPr sz="2000" dirty="0">
              <a:latin typeface="+mj-lt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j-lt"/>
                <a:ea typeface="Verdana"/>
                <a:cs typeface="Verdana"/>
                <a:sym typeface="Verdana"/>
              </a:rPr>
              <a:t>a modinha e a valsa.</a:t>
            </a:r>
            <a:endParaRPr sz="2000" dirty="0">
              <a:latin typeface="+mj-lt"/>
            </a:endParaRPr>
          </a:p>
        </p:txBody>
      </p:sp>
      <p:sp>
        <p:nvSpPr>
          <p:cNvPr id="94" name="Google Shape;94;p32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5" name="Google Shape;95;p32"/>
          <p:cNvSpPr txBox="1"/>
          <p:nvPr/>
        </p:nvSpPr>
        <p:spPr>
          <a:xfrm>
            <a:off x="361362" y="694711"/>
            <a:ext cx="3924888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mistura dos sons</a:t>
            </a:r>
            <a:endParaRPr dirty="0"/>
          </a:p>
        </p:txBody>
      </p:sp>
      <p:pic>
        <p:nvPicPr>
          <p:cNvPr id="97" name="Google Shape;97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5166" y="694711"/>
            <a:ext cx="4326591" cy="28843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3"/>
          <p:cNvSpPr txBox="1"/>
          <p:nvPr/>
        </p:nvSpPr>
        <p:spPr>
          <a:xfrm>
            <a:off x="357465" y="1313712"/>
            <a:ext cx="4334271" cy="2762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pt-BR" sz="2000" b="1" dirty="0">
                <a:solidFill>
                  <a:schemeClr val="dk1"/>
                </a:solidFill>
              </a:rPr>
              <a:t>m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odinha e a valsa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são estilos musicais que têm influência direta da cultura europeia.</a:t>
            </a:r>
            <a:endParaRPr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pt-BR" sz="2000" b="1" dirty="0">
                <a:solidFill>
                  <a:schemeClr val="dk1"/>
                </a:solidFill>
              </a:rPr>
              <a:t>m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odinha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é um estilo de música romântica, muito popular entre as famílias no Brasil de antigamente, inspirado nas canções europeias.</a:t>
            </a:r>
            <a:endParaRPr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escutar uma linda modinha?</a:t>
            </a:r>
            <a:endParaRPr dirty="0"/>
          </a:p>
        </p:txBody>
      </p:sp>
      <p:sp>
        <p:nvSpPr>
          <p:cNvPr id="102" name="Google Shape;102;p33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3" name="Google Shape;103;p33"/>
          <p:cNvSpPr txBox="1"/>
          <p:nvPr/>
        </p:nvSpPr>
        <p:spPr>
          <a:xfrm>
            <a:off x="357465" y="698372"/>
            <a:ext cx="4024036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modinha e a valsa</a:t>
            </a:r>
            <a:endParaRPr dirty="0"/>
          </a:p>
        </p:txBody>
      </p:sp>
      <p:pic>
        <p:nvPicPr>
          <p:cNvPr id="105" name="Google Shape;105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25572" y="1313712"/>
            <a:ext cx="3872474" cy="21945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33"/>
          <p:cNvGrpSpPr/>
          <p:nvPr/>
        </p:nvGrpSpPr>
        <p:grpSpPr>
          <a:xfrm>
            <a:off x="4669979" y="3267760"/>
            <a:ext cx="4028067" cy="819385"/>
            <a:chOff x="3943115" y="3266882"/>
            <a:chExt cx="2477779" cy="706869"/>
          </a:xfrm>
        </p:grpSpPr>
        <p:sp>
          <p:nvSpPr>
            <p:cNvPr id="107" name="Google Shape;107;p33"/>
            <p:cNvSpPr txBox="1"/>
            <p:nvPr/>
          </p:nvSpPr>
          <p:spPr>
            <a:xfrm>
              <a:off x="4159195" y="3442750"/>
              <a:ext cx="2261699" cy="531001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sng" strike="noStrike" cap="none" dirty="0">
                  <a:solidFill>
                    <a:srgbClr val="0097A7"/>
                  </a:solidFill>
                  <a:latin typeface="Arial"/>
                  <a:ea typeface="Arial"/>
                  <a:cs typeface="Arial"/>
                  <a:sym typeface="Arial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https://www.youtube.com/watch?v=Us8-XXW2cqM</a:t>
              </a:r>
              <a:r>
                <a:rPr lang="pt-BR"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8" name="Google Shape;108;p3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943115" y="3266882"/>
              <a:ext cx="293327" cy="3517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9" name="Google Shape;109;p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34085" y="341686"/>
            <a:ext cx="552450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4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5" name="Google Shape;115;p34"/>
          <p:cNvSpPr txBox="1"/>
          <p:nvPr/>
        </p:nvSpPr>
        <p:spPr>
          <a:xfrm>
            <a:off x="361362" y="696617"/>
            <a:ext cx="3105738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valsa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" name="Google Shape;11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25572" y="1313713"/>
            <a:ext cx="3872474" cy="21945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8" name="Google Shape;118;p34"/>
          <p:cNvGrpSpPr/>
          <p:nvPr/>
        </p:nvGrpSpPr>
        <p:grpSpPr>
          <a:xfrm>
            <a:off x="4572000" y="3312290"/>
            <a:ext cx="4126046" cy="819385"/>
            <a:chOff x="3943115" y="3266882"/>
            <a:chExt cx="2477779" cy="706869"/>
          </a:xfrm>
        </p:grpSpPr>
        <p:sp>
          <p:nvSpPr>
            <p:cNvPr id="119" name="Google Shape;119;p34"/>
            <p:cNvSpPr txBox="1"/>
            <p:nvPr/>
          </p:nvSpPr>
          <p:spPr>
            <a:xfrm>
              <a:off x="4159195" y="3442750"/>
              <a:ext cx="2261699" cy="531001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15875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sng" strike="noStrike" cap="none" dirty="0">
                  <a:solidFill>
                    <a:srgbClr val="0097A7"/>
                  </a:solidFill>
                  <a:latin typeface="Arial"/>
                  <a:ea typeface="Arial"/>
                  <a:cs typeface="Arial"/>
                  <a:sym typeface="Arial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https://www.youtube.com/watch?v=DrxcfNE-X6I</a:t>
              </a:r>
              <a:r>
                <a:rPr lang="pt-BR"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0" name="Google Shape;120;p3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943115" y="3266882"/>
              <a:ext cx="293327" cy="3517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Google Shape;109;p33">
            <a:extLst>
              <a:ext uri="{FF2B5EF4-FFF2-40B4-BE49-F238E27FC236}">
                <a16:creationId xmlns:a16="http://schemas.microsoft.com/office/drawing/2014/main" id="{5D895D64-CAA6-FD72-3DF6-77AB2F2802A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34085" y="341686"/>
            <a:ext cx="55245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34"/>
          <p:cNvSpPr txBox="1"/>
          <p:nvPr/>
        </p:nvSpPr>
        <p:spPr>
          <a:xfrm>
            <a:off x="357465" y="1315479"/>
            <a:ext cx="4334271" cy="2223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valsa é um ritmo popular europeu que chegou ao Brasil e se misturou com outros ritmos.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Chiquinha Gonzaga foi uma pianista e compositora brasileira, que trouxe a valsa em muitas de suas músicas.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saber mais sobre ela?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1577</Words>
  <Application>Microsoft Office PowerPoint</Application>
  <PresentationFormat>Apresentação na tela (16:9)</PresentationFormat>
  <Paragraphs>116</Paragraphs>
  <Slides>17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6" baseType="lpstr">
      <vt:lpstr>Grandstander</vt:lpstr>
      <vt:lpstr>Verdana</vt:lpstr>
      <vt:lpstr>Arial</vt:lpstr>
      <vt:lpstr>Calibri</vt:lpstr>
      <vt:lpstr>Segoe UI</vt:lpstr>
      <vt:lpstr>Grandstander SemiBold</vt:lpstr>
      <vt:lpstr>Grandstander Medium</vt:lpstr>
      <vt:lpstr>Lato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Neto</dc:creator>
  <cp:lastModifiedBy>Luca Santiago Rocha</cp:lastModifiedBy>
  <cp:revision>9</cp:revision>
  <dcterms:modified xsi:type="dcterms:W3CDTF">2024-11-05T13:04:18Z</dcterms:modified>
</cp:coreProperties>
</file>