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5143500" type="screen16x9"/>
  <p:notesSz cx="6858000" cy="9144000"/>
  <p:embeddedFontLst>
    <p:embeddedFont>
      <p:font typeface="Grandstander" pitchFamily="2" charset="0"/>
      <p:regular r:id="rId20"/>
      <p:bold r:id="rId21"/>
      <p:italic r:id="rId22"/>
      <p:boldItalic r:id="rId23"/>
    </p:embeddedFont>
    <p:embeddedFont>
      <p:font typeface="Grandstander Medium" pitchFamily="2" charset="0"/>
      <p:regular r:id="rId24"/>
      <p:italic r:id="rId25"/>
    </p:embeddedFont>
    <p:embeddedFont>
      <p:font typeface="Grandstander SemiBold" pitchFamily="2" charset="0"/>
      <p:bold r:id="rId26"/>
      <p:boldItalic r:id="rId27"/>
    </p:embeddedFont>
    <p:embeddedFont>
      <p:font typeface="Lato" panose="020F0502020204030203" pitchFamily="34" charset="0"/>
      <p:regular r:id="rId28"/>
      <p:bold r:id="rId29"/>
      <p:italic r:id="rId30"/>
      <p:boldItalic r:id="rId31"/>
    </p:embeddedFont>
    <p:embeddedFont>
      <p:font typeface="Verdana" panose="020B0604030504040204" pitchFamily="34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  <p15:guide id="3" pos="226">
          <p15:clr>
            <a:srgbClr val="747775"/>
          </p15:clr>
        </p15:guide>
        <p15:guide id="4" pos="5534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0" roundtripDataSignature="AMtx7mixbm5bTDDuT68dTiVpERUBKVXagA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076B0C7-900A-81F6-0560-6FFC78BF665A}" name="Danilo Queiroz" initials="DQ" userId="6e8630c2c3089fba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63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168" autoAdjust="0"/>
  </p:normalViewPr>
  <p:slideViewPr>
    <p:cSldViewPr snapToGrid="0">
      <p:cViewPr varScale="1">
        <p:scale>
          <a:sx n="132" d="100"/>
          <a:sy n="132" d="100"/>
        </p:scale>
        <p:origin x="936" y="108"/>
      </p:cViewPr>
      <p:guideLst>
        <p:guide orient="horz" pos="1620"/>
        <p:guide pos="2880"/>
        <p:guide pos="226"/>
        <p:guide pos="553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40" Type="http://customschemas.google.com/relationships/presentationmetadata" Target="metadata"/><Relationship Id="rId45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telierdelamusique.com.br/para-que-serve-um-metronomo/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youtube.com/watch?v=d-qLjHmEygU" TargetMode="External"/><Relationship Id="rId4" Type="http://schemas.openxmlformats.org/officeDocument/2006/relationships/hyperlink" Target="https://pixabay.com/pt/photos/metr%C3%B4nomo-tempo-rel%C3%B3gio-ritmo-2682324/" TargetMode="Externa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95n9a2PKOg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Na_nj7ztO0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youtube.com/watch?v=q2DUzJxUbYc" TargetMode="Externa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br.freepik.com/vetores-gratis/instrumento-de-musica-com-notas-musicais-em-fundo-branco_24460488.htm?query=m%C3%BAsica#from_view=detail_alsolike" TargetMode="External"/><Relationship Id="rId3" Type="http://schemas.openxmlformats.org/officeDocument/2006/relationships/hyperlink" Target="https://br.freepik.com/vetores-gratis/uma-garota-pensando-com-ponto-de-interrogacao-em-textos-explicativos_24781661.htm#query=crian%C3%A7a%20pensando&amp;position=0&amp;from_view=search&amp;track=ais" TargetMode="External"/><Relationship Id="rId7" Type="http://schemas.openxmlformats.org/officeDocument/2006/relationships/hyperlink" Target="https://br.freepik.com/fotos-gratis/pessoa-com-problemas-de-audicao_36190627.htm#page=2&amp;query=crian%C3%A7a%20escutando&amp;position=48&amp;from_view=search&amp;track=ais" TargetMode="External"/><Relationship Id="rId12" Type="http://schemas.openxmlformats.org/officeDocument/2006/relationships/hyperlink" Target="https://www.youtube.com/watch?v=d-qLjHmEygU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br.freepik.com/fotos-gratis/retrato-de-estudante-com-fones-de-ouvido-na-escola_26678142.htm#page=2&amp;query=m%C3%BAsica&amp;position=28&amp;from_view=search&amp;track=sph" TargetMode="External"/><Relationship Id="rId11" Type="http://schemas.openxmlformats.org/officeDocument/2006/relationships/hyperlink" Target="https://pixabay.com/pt/photos/metr%C3%B4nomo-tempo-rel%C3%B3gio-ritmo-2682324/" TargetMode="External"/><Relationship Id="rId5" Type="http://schemas.openxmlformats.org/officeDocument/2006/relationships/hyperlink" Target="https://br.freepik.com/vetores-gratis/um-menino-pensando-com-ponto-de-interrogacao-em-textos-explicativos_27539060.htm#query=crian%C3%A7a%20pensando&amp;position=1&amp;from_view=search&amp;track=ais" TargetMode="External"/><Relationship Id="rId10" Type="http://schemas.openxmlformats.org/officeDocument/2006/relationships/hyperlink" Target="https://pixabay.com/pt/photos/menino-ouvir-m%C3%BAsica-som-5238269/" TargetMode="External"/><Relationship Id="rId4" Type="http://schemas.openxmlformats.org/officeDocument/2006/relationships/hyperlink" Target="https://br.freepik.com/vetores-gratis/a-musica-nota-o-arco-iris-colorido-no-fundo-branco_24459917.htm?query=m%C3%BAsica#from_view=detail_alsolike" TargetMode="External"/><Relationship Id="rId9" Type="http://schemas.openxmlformats.org/officeDocument/2006/relationships/hyperlink" Target="https://br.freepik.com/vetores-gratis/a-musica-nota-o-arco-iris-colorido-com-disco-de-vinil-no-backgro-branco_24784177.htm#from_view=detail_alsolike" TargetMode="Externa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br.freepik.com/vetores-gratis/uma-garota-pensando-com-ponto-de-interrogacao-em-textos-explicativos_24781661.htm#query=crian%C3%A7a%20pensando&amp;position=0&amp;from_view=search&amp;track=ais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br.freepik.com/vetores-gratis/a-musica-nota-o-arco-iris-colorido-no-fundo-branco_24459917.htm?query=m%C3%BAsica#from_view=detail_alsolike" TargetMode="Externa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br.freepik.com/vetores-gratis/um-menino-pensando-com-ponto-de-interrogacao-em-textos-explicativos_27539060.htm#query=crian%C3%A7a%20pensando&amp;position=1&amp;from_view=search&amp;track=ais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br.freepik.com/vetores-gratis/a-musica-nota-o-arco-iris-colorido-no-fundo-branco_24459917.htm?query=m%C3%BAsica#from_view=detail_alsolike" TargetMode="Externa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br.freepik.com/fotos-gratis/retrato-de-estudante-com-fones-de-ouvido-na-escola_26678142.htm#page=2&amp;query=m%C3%BAsica&amp;position=28&amp;from_view=search&amp;track=sph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br.freepik.com/fotos-gratis/pessoa-com-problemas-de-audicao_36190627.htm#page=2&amp;query=crian%C3%A7a%20escutando&amp;position=48&amp;from_view=search&amp;track=ais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ignificados.com.br/diferenca-entre-ouvir-e-escutar/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br.freepik.com/vetores-gratis/instrumento-de-musica-com-notas-musicais-em-fundo-branco_24460488.htm?query=m%C3%BAsica#from_view=detail_alsolike" TargetMode="Externa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br.freepik.com/vetores-gratis/a-musica-nota-o-arco-iris-colorido-com-disco-de-vinil-no-backgro-branco_24784177.htm#from_view=detail_alsolike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pt/photos/menino-ouvir-m%C3%BAsica-som-5238269/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dirty="0"/>
              <a:t>Fonte para saber mais: </a:t>
            </a:r>
            <a:r>
              <a:rPr lang="pt-BR" u="sng" dirty="0">
                <a:solidFill>
                  <a:schemeClr val="hlink"/>
                </a:solidFill>
                <a:hlinkClick r:id="rId3"/>
              </a:rPr>
              <a:t>https://atelierdelamusique.com.br/para-que-serve-um-metronomo/</a:t>
            </a:r>
            <a:r>
              <a:rPr lang="pt-BR" dirty="0"/>
              <a:t>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i="0" u="sng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https://pixabay.com/pt/photos/metr%C3%B4nomo-tempo-rel%C3%B3gio-ritmo-2682324/</a:t>
            </a:r>
            <a:endParaRPr sz="110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r>
              <a:rPr lang="pt-BR" sz="1100" i="0" u="sng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https://www.youtube.com/watch?v=d-qLjHmEygU</a:t>
            </a:r>
            <a:r>
              <a:rPr lang="pt-BR" sz="110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69" name="Google Shape;169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u="sng" dirty="0">
                <a:solidFill>
                  <a:schemeClr val="hlink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/>
              </a:rPr>
              <a:t>https://www.youtube.com/watch?v=E95n9a2PKOg</a:t>
            </a:r>
            <a:r>
              <a:rPr lang="pt-BR" sz="1100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sz="1100" b="1" dirty="0"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82" name="Google Shape;182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dirty="0"/>
              <a:t>Caro professor, estes são apenas exemplos representativos. É importante notar que o andamento é muitas vezes subjetivo e pode variar dependendo da interpretação de cada músico. Além disso, muitas músicas brasileiras incorporam uma variedade de andamentos ao longo da peça para criar dinâmica e expressividade.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dirty="0"/>
              <a:t>Nas versões acima apresentadas, a canção “Canto de um povo de um lugar” tem um andamento mais lento e sereno, enquanto a peça de Chiquinha Gonzaga “O corta-jaca” tem um andamento mais rápido e vívido.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dirty="0"/>
              <a:t>Você também poderá apresentar outros repertórios ou propor práticas de interpretações variando andamentos.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b="0" i="1" u="sng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https://www.youtube.com/watch?v=WNa_nj7ztO0</a:t>
            </a:r>
            <a:r>
              <a:rPr lang="pt-BR" sz="1100" b="0" i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 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u="sng" dirty="0">
                <a:solidFill>
                  <a:schemeClr val="hlink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4"/>
              </a:rPr>
              <a:t>https://www.youtube.com/watch?v=q2DUzJxUbYc</a:t>
            </a:r>
            <a:endParaRPr sz="1100" dirty="0"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94" name="Google Shape;19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2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200" dirty="0">
                <a:solidFill>
                  <a:schemeClr val="dk1"/>
                </a:solidFill>
              </a:rPr>
              <a:t>Caro professor, estabeleça normas de comunicação produtiva e respeitosa durante as discussões em sala de aula. A técnica “Hábitos de Discussão” contribui da seguinte forma: reforça hábitos como escutar ativamente, responder às falas dos colegas, citar fontes e justificar argumentos, promovendo uma discussão ordenada e significativa.</a:t>
            </a:r>
            <a:endParaRPr sz="12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11" name="Google Shape;211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29c09b808c8_0_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9" name="Google Shape;219;g29c09b808c8_0_2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4" name="Google Shape;224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Lista de imagens e vídeos</a:t>
            </a:r>
            <a:endParaRPr sz="11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Slide 3</a:t>
            </a:r>
            <a:r>
              <a:rPr lang="pt-BR" sz="1100" b="1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–</a:t>
            </a:r>
            <a:r>
              <a:rPr lang="pt-BR" sz="1100" b="1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r>
              <a:rPr lang="pt-BR" sz="1100" u="sng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https://br.freepik.com/vetores-</a:t>
            </a:r>
            <a:r>
              <a:rPr lang="pt-BR" sz="1100" u="sng" dirty="0" err="1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gratis</a:t>
            </a:r>
            <a:r>
              <a:rPr lang="pt-BR" sz="1100" u="sng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/uma-garota-pensando-com-ponto-de-interrogacao-em-textos-explicativos_24781661.htm#query=crian%C3%A7a%20pensando&amp;position=0&amp;from_view=</a:t>
            </a:r>
            <a:r>
              <a:rPr lang="pt-BR" sz="1100" u="sng" dirty="0" err="1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search&amp;track</a:t>
            </a:r>
            <a:r>
              <a:rPr lang="pt-BR" sz="1100" u="sng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=ais</a:t>
            </a:r>
            <a:r>
              <a:rPr lang="pt-BR" sz="11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; </a:t>
            </a:r>
            <a:r>
              <a:rPr lang="pt-BR" sz="1100" u="sng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https://br.freepik.com/vetores-gratis/a-musica-nota-o-arco-iris-colorido-no-fundo-branco_24459917.htm?query=m%C3%BAsica#from_view=detail_alsolike</a:t>
            </a:r>
            <a:r>
              <a:rPr lang="pt-BR" sz="1100" u="sng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sz="1100" b="1" dirty="0"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Slide 4</a:t>
            </a:r>
            <a:r>
              <a:rPr lang="pt-BR" sz="1100" b="1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–</a:t>
            </a:r>
            <a:r>
              <a:rPr lang="pt-BR" sz="1100" b="1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r>
              <a:rPr lang="pt-BR" sz="1100" u="sng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https://br.freepik.com/vetores-</a:t>
            </a:r>
            <a:r>
              <a:rPr lang="pt-BR" sz="1100" u="sng" dirty="0" err="1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gratis</a:t>
            </a:r>
            <a:r>
              <a:rPr lang="pt-BR" sz="1100" u="sng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/um-menino-pensando-com-ponto-de-interrogacao-em-textos-explicativos_27539060.htm#query=crian%C3%A7a%20pensando&amp;position=1&amp;from_view=</a:t>
            </a:r>
            <a:r>
              <a:rPr lang="pt-BR" sz="1100" u="sng" dirty="0" err="1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search&amp;track</a:t>
            </a:r>
            <a:r>
              <a:rPr lang="pt-BR" sz="1100" u="sng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=ais</a:t>
            </a:r>
            <a:r>
              <a:rPr lang="pt-BR" sz="1100" dirty="0">
                <a:solidFill>
                  <a:srgbClr val="000099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; </a:t>
            </a:r>
            <a:r>
              <a:rPr lang="pt-BR" sz="1100" u="sng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https://br.freepik.com/vetores-gratis/a-musica-nota-o-arco-iris-colorido-no-fundo-branco_24459917.htm?query=m%C3%BAsica#from_view=detail_alsolike</a:t>
            </a:r>
            <a:r>
              <a:rPr lang="pt-BR" sz="1100" u="sng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sz="1100" b="1" dirty="0"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Slide 5</a:t>
            </a:r>
            <a:r>
              <a:rPr lang="pt-BR" sz="1100" b="1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– </a:t>
            </a:r>
            <a:r>
              <a:rPr lang="pt-BR" sz="1100" u="sng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https://br.freepik.com/fotos-gratis/retrato-de-estudante-com-fones-de-ouvido-na-escola_26678142.htm#page=2&amp;query=m%C3%BAsica&amp;position=28&amp;from_view=search&amp;track=sph</a:t>
            </a:r>
            <a:r>
              <a:rPr lang="pt-BR" sz="1100" u="sng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sz="1100" dirty="0"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0"/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Slide 6</a:t>
            </a:r>
            <a:r>
              <a:rPr lang="pt-BR" sz="1100" b="1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– </a:t>
            </a:r>
            <a:r>
              <a:rPr lang="pt-BR" sz="1100" u="sng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https://br.freepik.com/fotos-gratis/pessoa-com-problemas-de-audicao_36190627.htm#page=2&amp;query=crian%C3%A7a%20escutando&amp;position=48&amp;from_view=search&amp;track=ais</a:t>
            </a:r>
            <a:r>
              <a:rPr lang="pt-BR" sz="1100" u="sng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sz="1100" dirty="0"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0"/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Slide 7</a:t>
            </a:r>
            <a:r>
              <a:rPr lang="pt-BR" sz="1100" b="1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– </a:t>
            </a:r>
            <a:r>
              <a:rPr lang="pt-BR" sz="1100" u="sng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https://br.freepik.com/vetores-gratis/instrumento-de-musica-com-notas-musicais-em-fundo-branco_24460488.htm?query=m%C3%BAsica#from_view=detail_alsolike</a:t>
            </a:r>
            <a:r>
              <a:rPr lang="pt-BR" sz="1100" u="sng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sz="1100" dirty="0"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0"/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Slide 8</a:t>
            </a:r>
            <a:r>
              <a:rPr lang="pt-BR" sz="1100" b="1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– </a:t>
            </a:r>
            <a:r>
              <a:rPr lang="pt-BR" sz="1100" u="sng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https://br.freepik.com/vetores-gratis/a-musica-nota-o-arco-iris-colorido-com-disco-de-vinil-no-backgro-branco_24784177.htm#from_view=detail_alsolike</a:t>
            </a:r>
            <a:endParaRPr sz="1100" u="sng" dirty="0">
              <a:solidFill>
                <a:srgbClr val="2200CC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Slide 9 – </a:t>
            </a:r>
            <a:r>
              <a:rPr lang="pt-BR" sz="1100" i="0" u="sng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https://pixabay.com/pt/photos/menino-ouvir-m%C3%BAsica-som-5238269/</a:t>
            </a:r>
            <a:r>
              <a:rPr lang="pt-BR" sz="110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100" b="1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Slide 10 – </a:t>
            </a:r>
            <a:r>
              <a:rPr lang="pt-BR" sz="1100" i="0" u="sng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https://pixabay.com/</a:t>
            </a:r>
            <a:r>
              <a:rPr lang="pt-BR" sz="1100" i="0" u="sng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pt</a:t>
            </a:r>
            <a:r>
              <a:rPr lang="pt-BR" sz="1100" i="0" u="sng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1100" i="0" u="sng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photos</a:t>
            </a:r>
            <a:r>
              <a:rPr lang="pt-BR" sz="1100" i="0" u="sng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/metr%C3%B4nomo-tempo-rel%C3%B3gio-ritmo-2682324/</a:t>
            </a:r>
            <a:r>
              <a:rPr lang="pt-BR" sz="110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; </a:t>
            </a:r>
            <a:r>
              <a:rPr lang="pt-BR" sz="1100" i="0" u="sng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https://www.youtube.com/watch?v=d-qLjHmEygU</a:t>
            </a:r>
            <a:r>
              <a:rPr lang="pt-BR" sz="110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100"/>
              <a:buNone/>
            </a:pPr>
            <a:endParaRPr dirty="0"/>
          </a:p>
        </p:txBody>
      </p:sp>
      <p:sp>
        <p:nvSpPr>
          <p:cNvPr id="229" name="Google Shape;229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4" name="Google Shape;23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9c09b808c8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5" name="Google Shape;105;g29c09b808c8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(EF03AR14) Perceber, explorar e identificar pulso, ritmo, melodia, </a:t>
            </a:r>
            <a:r>
              <a:rPr lang="pt-BR" sz="1100" dirty="0" err="1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ostinato</a:t>
            </a:r>
            <a:r>
              <a:rPr lang="pt-BR" sz="11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, andamento e compasso por meio de jogos, brincadeiras, canções e práticas diversas de execução e apreciação musical.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u="sng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https://br.freepik.com/vetores-</a:t>
            </a:r>
            <a:r>
              <a:rPr lang="pt-BR" sz="1100" u="sng" dirty="0" err="1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gratis</a:t>
            </a:r>
            <a:r>
              <a:rPr lang="pt-BR" sz="1100" u="sng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/uma-garota-pensando-com-ponto-de-interrogacao-em-textos-explicativos_24781661.htm#query=crian%C3%A7a%20pensando&amp;position=0&amp;from_view=</a:t>
            </a:r>
            <a:r>
              <a:rPr lang="pt-BR" sz="1100" u="sng" dirty="0" err="1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search&amp;track</a:t>
            </a:r>
            <a:r>
              <a:rPr lang="pt-BR" sz="1100" u="sng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=ais</a:t>
            </a:r>
            <a:r>
              <a:rPr lang="pt-BR" sz="11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; </a:t>
            </a:r>
            <a:r>
              <a:rPr lang="pt-BR" sz="1100" u="sng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https://br.freepik.com/vetores-gratis/a-musica-nota-o-arco-iris-colorido-no-fundo-branco_24459917.htm?query=m%C3%BAsica#from_view=detail_alsolike</a:t>
            </a:r>
            <a:endParaRPr dirty="0"/>
          </a:p>
        </p:txBody>
      </p:sp>
      <p:sp>
        <p:nvSpPr>
          <p:cNvPr id="111" name="Google Shape;11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u="sng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https://br.freepik.com/vetores-</a:t>
            </a:r>
            <a:r>
              <a:rPr lang="pt-BR" u="sng" dirty="0" err="1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gratis</a:t>
            </a:r>
            <a:r>
              <a:rPr lang="pt-BR" u="sng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/um-menino-pensando-com-ponto-de-interrogacao-em-textos-explicativos_27539060.htm#query=crian%C3%A7a%20pensando&amp;position=1&amp;from_view=</a:t>
            </a:r>
            <a:r>
              <a:rPr lang="pt-BR" u="sng" dirty="0" err="1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search&amp;track</a:t>
            </a:r>
            <a:r>
              <a:rPr lang="pt-BR" u="sng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=ais</a:t>
            </a:r>
            <a:r>
              <a:rPr lang="pt-BR" dirty="0">
                <a:solidFill>
                  <a:srgbClr val="000099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; </a:t>
            </a:r>
            <a:r>
              <a:rPr lang="pt-BR" u="sng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https://br.freepik.com/vetores-gratis/a-musica-nota-o-arco-iris-colorido-no-fundo-branco_24459917.htm?query=m%C3%BAsica#from_view=detail_alsolike</a:t>
            </a:r>
            <a:r>
              <a:rPr lang="pt-BR" u="sng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b="1" dirty="0"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u="sng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https://br.freepik.com/fotos-gratis/retrato-de-estudante-com-fones-de-ouvido-na-escola_26678142.htm#page=2&amp;query=m%C3%BAsica&amp;position=28&amp;from_view=search&amp;track=sph</a:t>
            </a:r>
            <a:r>
              <a:rPr lang="pt-BR" sz="1100" u="sng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sz="1100" dirty="0"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28" name="Google Shape;12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u="sng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https://br.freepik.com/fotos-gratis/pessoa-com-problemas-de-audicao_36190627.htm#page=2&amp;query=crian%C3%A7a%20escutando&amp;position=48&amp;from_view=search&amp;track=ais</a:t>
            </a:r>
            <a:endParaRPr dirty="0"/>
          </a:p>
        </p:txBody>
      </p:sp>
      <p:sp>
        <p:nvSpPr>
          <p:cNvPr id="136" name="Google Shape;13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dirty="0"/>
              <a:t>Para saber mais: </a:t>
            </a:r>
            <a:r>
              <a:rPr lang="pt-BR" u="sng" dirty="0">
                <a:solidFill>
                  <a:schemeClr val="hlink"/>
                </a:solidFill>
                <a:hlinkClick r:id="rId3"/>
              </a:rPr>
              <a:t>https://www.significados.com.br/diferenca-entre-ouvir-e-escutar/</a:t>
            </a:r>
            <a:r>
              <a:rPr lang="pt-BR" dirty="0"/>
              <a:t>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u="sng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https://br.freepik.com/vetores-gratis/instrumento-de-musica-com-notas-musicais-em-fundo-branco_24460488.htm?query=m%C3%BAsica#from_view=detail_alsolike</a:t>
            </a:r>
            <a:r>
              <a:rPr lang="pt-BR" sz="1100" u="sng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sz="1100" dirty="0"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4" name="Google Shape;14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u="sng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https://br.freepik.com/vetores-gratis/a-musica-nota-o-arco-iris-colorido-com-disco-de-vinil-no-backgro-branco_24784177.htm#from_view=detail_alsolike</a:t>
            </a:r>
            <a:r>
              <a:rPr lang="pt-BR" sz="1100" u="sng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dirty="0"/>
          </a:p>
        </p:txBody>
      </p:sp>
      <p:sp>
        <p:nvSpPr>
          <p:cNvPr id="152" name="Google Shape;15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i="0" u="sng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https://pixabay.com/pt/photos/menino-ouvir-m%C3%BAsica-som-5238269/</a:t>
            </a:r>
            <a:r>
              <a:rPr lang="pt-BR" sz="110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61" name="Google Shape;161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inguagens">
  <p:cSld name="1. Capa - Linguage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g29c09b808c8_0_1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31700" y="255450"/>
            <a:ext cx="1037050" cy="10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g29c09b808c8_0_15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2" name="Google Shape;12;g29c09b808c8_0_15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9878" y="255449"/>
            <a:ext cx="1090250" cy="86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g29c09b808c8_0_15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34025" y="4630550"/>
            <a:ext cx="2034725" cy="2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g29c09b808c8_0_15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22450" y="402600"/>
            <a:ext cx="1090250" cy="409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g29c09b808c8_0_15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93950" y="607487"/>
            <a:ext cx="1037050" cy="100421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g29c09b808c8_0_157"/>
          <p:cNvSpPr txBox="1"/>
          <p:nvPr/>
        </p:nvSpPr>
        <p:spPr>
          <a:xfrm rot="-5400000">
            <a:off x="8622225" y="110790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7" name="Google Shape;17;g29c09b808c8_0_157"/>
          <p:cNvSpPr/>
          <p:nvPr/>
        </p:nvSpPr>
        <p:spPr>
          <a:xfrm rot="-48255" flipH="1">
            <a:off x="8006887" y="784003"/>
            <a:ext cx="812180" cy="424256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000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8. Aprofund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9c09b808c8_0_20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5" name="Google Shape;75;g29c09b808c8_0_202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g29c09b808c8_0_202"/>
          <p:cNvSpPr txBox="1"/>
          <p:nvPr/>
        </p:nvSpPr>
        <p:spPr>
          <a:xfrm rot="-60427">
            <a:off x="134914" y="147892"/>
            <a:ext cx="208232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APROFUNDANDO</a:t>
            </a:r>
            <a:endParaRPr sz="1800" b="0" i="0" u="none" strike="noStrike" cap="none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78" name="Google Shape;78;g29c09b808c8_0_202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9" name="Google Shape;79;g29c09b808c8_0_202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g29c09b808c8_0_160">
            <a:extLst>
              <a:ext uri="{FF2B5EF4-FFF2-40B4-BE49-F238E27FC236}">
                <a16:creationId xmlns:a16="http://schemas.microsoft.com/office/drawing/2014/main" id="{739B4E55-CBD9-80AA-73CF-E9A2E9114B5E}"/>
              </a:ext>
            </a:extLst>
          </p:cNvPr>
          <p:cNvSpPr txBox="1"/>
          <p:nvPr userDrawn="1"/>
        </p:nvSpPr>
        <p:spPr>
          <a:xfrm rot="162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1_8. Aprofund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2" name="Google Shape;82;p36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36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5" name="Google Shape;85;p36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6" name="Google Shape;86;p36"/>
          <p:cNvSpPr txBox="1">
            <a:spLocks noGrp="1"/>
          </p:cNvSpPr>
          <p:nvPr>
            <p:ph type="subTitle" idx="2"/>
          </p:nvPr>
        </p:nvSpPr>
        <p:spPr>
          <a:xfrm rot="-60000">
            <a:off x="131681" y="157220"/>
            <a:ext cx="4336952" cy="3675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80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" name="Google Shape;26;g29c09b808c8_0_160">
            <a:extLst>
              <a:ext uri="{FF2B5EF4-FFF2-40B4-BE49-F238E27FC236}">
                <a16:creationId xmlns:a16="http://schemas.microsoft.com/office/drawing/2014/main" id="{2FC94BE9-BA34-8B1D-86B6-AD4721629A2F}"/>
              </a:ext>
            </a:extLst>
          </p:cNvPr>
          <p:cNvSpPr txBox="1"/>
          <p:nvPr userDrawn="1"/>
        </p:nvSpPr>
        <p:spPr>
          <a:xfrm rot="162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1_8. Aprofundando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3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9" name="Google Shape;89;p37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37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2" name="Google Shape;92;p37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g29c09b808c8_0_160">
            <a:extLst>
              <a:ext uri="{FF2B5EF4-FFF2-40B4-BE49-F238E27FC236}">
                <a16:creationId xmlns:a16="http://schemas.microsoft.com/office/drawing/2014/main" id="{F844982C-7881-3476-1E71-0716690755A9}"/>
              </a:ext>
            </a:extLst>
          </p:cNvPr>
          <p:cNvSpPr txBox="1"/>
          <p:nvPr userDrawn="1"/>
        </p:nvSpPr>
        <p:spPr>
          <a:xfrm rot="162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/Objetivo de aprendizage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g29c09b808c8_0_16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0" name="Google Shape;20;g29c09b808c8_0_160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g29c09b808c8_0_160"/>
          <p:cNvSpPr/>
          <p:nvPr/>
        </p:nvSpPr>
        <p:spPr>
          <a:xfrm>
            <a:off x="4550725" y="225325"/>
            <a:ext cx="4411200" cy="4701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g29c09b808c8_0_160"/>
          <p:cNvSpPr txBox="1">
            <a:spLocks noGrp="1"/>
          </p:cNvSpPr>
          <p:nvPr>
            <p:ph type="body" idx="1"/>
          </p:nvPr>
        </p:nvSpPr>
        <p:spPr>
          <a:xfrm>
            <a:off x="48188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" name="Google Shape;23;g29c09b808c8_0_160"/>
          <p:cNvSpPr txBox="1"/>
          <p:nvPr/>
        </p:nvSpPr>
        <p:spPr>
          <a:xfrm rot="-59810">
            <a:off x="134959" y="152901"/>
            <a:ext cx="153473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CONTEÚDOS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4" name="Google Shape;24;g29c09b808c8_0_160"/>
          <p:cNvSpPr txBox="1"/>
          <p:nvPr/>
        </p:nvSpPr>
        <p:spPr>
          <a:xfrm rot="-59789">
            <a:off x="4478371" y="137005"/>
            <a:ext cx="3363809" cy="386162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800" b="0" i="0" u="none" strike="noStrike" cap="none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5" name="Google Shape;25;g29c09b808c8_0_160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g29c09b808c8_0_160">
            <a:extLst>
              <a:ext uri="{FF2B5EF4-FFF2-40B4-BE49-F238E27FC236}">
                <a16:creationId xmlns:a16="http://schemas.microsoft.com/office/drawing/2014/main" id="{290C9515-B906-F6F3-116C-1C106A0E0F5F}"/>
              </a:ext>
            </a:extLst>
          </p:cNvPr>
          <p:cNvSpPr txBox="1"/>
          <p:nvPr userDrawn="1"/>
        </p:nvSpPr>
        <p:spPr>
          <a:xfrm rot="162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g29c09b808c8_0_16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9" name="Google Shape;29;g29c09b808c8_0_167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g29c09b808c8_0_167"/>
          <p:cNvSpPr txBox="1"/>
          <p:nvPr/>
        </p:nvSpPr>
        <p:spPr>
          <a:xfrm rot="-59551">
            <a:off x="134926" y="148991"/>
            <a:ext cx="1991699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32" name="Google Shape;32;g29c09b808c8_0_167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3" name="Google Shape;33;g29c09b808c8_0_167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" name="Google Shape;26;g29c09b808c8_0_160">
            <a:extLst>
              <a:ext uri="{FF2B5EF4-FFF2-40B4-BE49-F238E27FC236}">
                <a16:creationId xmlns:a16="http://schemas.microsoft.com/office/drawing/2014/main" id="{88279E98-2A1B-0571-40F9-692DCD1E65A6}"/>
              </a:ext>
            </a:extLst>
          </p:cNvPr>
          <p:cNvSpPr txBox="1"/>
          <p:nvPr userDrawn="1"/>
        </p:nvSpPr>
        <p:spPr>
          <a:xfrm rot="162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O que é?">
  <p:cSld name="4. O que é?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29c09b808c8_0_17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6" name="Google Shape;36;g29c09b808c8_0_174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g29c09b808c8_0_174"/>
          <p:cNvSpPr txBox="1"/>
          <p:nvPr/>
        </p:nvSpPr>
        <p:spPr>
          <a:xfrm rot="-59722">
            <a:off x="134972" y="154375"/>
            <a:ext cx="136430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39" name="Google Shape;39;g29c09b808c8_0_174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0" name="Google Shape;40;g29c09b808c8_0_174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g29c09b808c8_0_160">
            <a:extLst>
              <a:ext uri="{FF2B5EF4-FFF2-40B4-BE49-F238E27FC236}">
                <a16:creationId xmlns:a16="http://schemas.microsoft.com/office/drawing/2014/main" id="{9B882F55-1AE0-C5D2-4DB3-9F0C0E4D0BA2}"/>
              </a:ext>
            </a:extLst>
          </p:cNvPr>
          <p:cNvSpPr txBox="1"/>
          <p:nvPr userDrawn="1"/>
        </p:nvSpPr>
        <p:spPr>
          <a:xfrm rot="162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29c09b808c8_0_18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43" name="Google Shape;43;g29c09b808c8_0_181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g29c09b808c8_0_181"/>
          <p:cNvSpPr txBox="1"/>
          <p:nvPr/>
        </p:nvSpPr>
        <p:spPr>
          <a:xfrm rot="-59133">
            <a:off x="134946" y="151223"/>
            <a:ext cx="174415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6" name="Google Shape;46;g29c09b808c8_0_181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7" name="Google Shape;47;g29c09b808c8_0_181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g29c09b808c8_0_160">
            <a:extLst>
              <a:ext uri="{FF2B5EF4-FFF2-40B4-BE49-F238E27FC236}">
                <a16:creationId xmlns:a16="http://schemas.microsoft.com/office/drawing/2014/main" id="{A80DF9E2-9430-0425-F0B7-5B7C6126744F}"/>
              </a:ext>
            </a:extLst>
          </p:cNvPr>
          <p:cNvSpPr txBox="1"/>
          <p:nvPr userDrawn="1"/>
        </p:nvSpPr>
        <p:spPr>
          <a:xfrm rot="162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29c09b808c8_0_18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0" name="Google Shape;50;g29c09b808c8_0_188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g29c09b808c8_0_188"/>
          <p:cNvSpPr txBox="1"/>
          <p:nvPr/>
        </p:nvSpPr>
        <p:spPr>
          <a:xfrm rot="-59266">
            <a:off x="134913" y="147496"/>
            <a:ext cx="2175323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 sz="1800" b="0" i="0" u="none" strike="noStrike" cap="none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3" name="Google Shape;53;g29c09b808c8_0_188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4" name="Google Shape;54;g29c09b808c8_0_188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g29c09b808c8_0_160">
            <a:extLst>
              <a:ext uri="{FF2B5EF4-FFF2-40B4-BE49-F238E27FC236}">
                <a16:creationId xmlns:a16="http://schemas.microsoft.com/office/drawing/2014/main" id="{2BD67221-5878-0A8A-7484-EE8094820C25}"/>
              </a:ext>
            </a:extLst>
          </p:cNvPr>
          <p:cNvSpPr txBox="1"/>
          <p:nvPr userDrawn="1"/>
        </p:nvSpPr>
        <p:spPr>
          <a:xfrm rot="162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?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9c09b808c8_0_19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7" name="Google Shape;57;g29c09b808c8_0_195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g29c09b808c8_0_195"/>
          <p:cNvSpPr txBox="1"/>
          <p:nvPr/>
        </p:nvSpPr>
        <p:spPr>
          <a:xfrm rot="-59852">
            <a:off x="134836" y="138777"/>
            <a:ext cx="315347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800" b="0" i="0" u="none" strike="noStrike" cap="none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pic>
        <p:nvPicPr>
          <p:cNvPr id="60" name="Google Shape;60;g29c09b808c8_0_195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360650" y="504800"/>
            <a:ext cx="3001025" cy="42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g29c09b808c8_0_195"/>
          <p:cNvSpPr txBox="1">
            <a:spLocks noGrp="1"/>
          </p:cNvSpPr>
          <p:nvPr>
            <p:ph type="body" idx="1"/>
          </p:nvPr>
        </p:nvSpPr>
        <p:spPr>
          <a:xfrm>
            <a:off x="3521638" y="740325"/>
            <a:ext cx="51855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g29c09b808c8_0_160">
            <a:extLst>
              <a:ext uri="{FF2B5EF4-FFF2-40B4-BE49-F238E27FC236}">
                <a16:creationId xmlns:a16="http://schemas.microsoft.com/office/drawing/2014/main" id="{ABE145FE-E4B0-F139-99CC-58EEDB8BE789}"/>
              </a:ext>
            </a:extLst>
          </p:cNvPr>
          <p:cNvSpPr txBox="1"/>
          <p:nvPr userDrawn="1"/>
        </p:nvSpPr>
        <p:spPr>
          <a:xfrm rot="162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9. Referências 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64" name="Google Shape;64;p34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34"/>
          <p:cNvSpPr txBox="1"/>
          <p:nvPr/>
        </p:nvSpPr>
        <p:spPr>
          <a:xfrm rot="-60039">
            <a:off x="134940" y="150748"/>
            <a:ext cx="1769370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67" name="Google Shape;67;p34"/>
          <p:cNvSpPr txBox="1">
            <a:spLocks noGrp="1"/>
          </p:cNvSpPr>
          <p:nvPr>
            <p:ph type="body" idx="1"/>
          </p:nvPr>
        </p:nvSpPr>
        <p:spPr>
          <a:xfrm>
            <a:off x="459300" y="797675"/>
            <a:ext cx="8295900" cy="3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g29c09b808c8_0_160">
            <a:extLst>
              <a:ext uri="{FF2B5EF4-FFF2-40B4-BE49-F238E27FC236}">
                <a16:creationId xmlns:a16="http://schemas.microsoft.com/office/drawing/2014/main" id="{9C222D47-0308-853C-C4CE-2096FCEB34DB}"/>
              </a:ext>
            </a:extLst>
          </p:cNvPr>
          <p:cNvSpPr txBox="1"/>
          <p:nvPr userDrawn="1"/>
        </p:nvSpPr>
        <p:spPr>
          <a:xfrm rot="162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oogle Shape;69;p35"/>
          <p:cNvGrpSpPr/>
          <p:nvPr/>
        </p:nvGrpSpPr>
        <p:grpSpPr>
          <a:xfrm>
            <a:off x="3213025" y="1212517"/>
            <a:ext cx="3022750" cy="2990400"/>
            <a:chOff x="3060625" y="1076550"/>
            <a:chExt cx="3022750" cy="2990400"/>
          </a:xfrm>
        </p:grpSpPr>
        <p:pic>
          <p:nvPicPr>
            <p:cNvPr id="70" name="Google Shape;70;p3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1" name="Google Shape;71;p3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Google Shape;26;g29c09b808c8_0_160">
            <a:extLst>
              <a:ext uri="{FF2B5EF4-FFF2-40B4-BE49-F238E27FC236}">
                <a16:creationId xmlns:a16="http://schemas.microsoft.com/office/drawing/2014/main" id="{D959C16C-A463-7870-7F98-B1166AB28B51}"/>
              </a:ext>
            </a:extLst>
          </p:cNvPr>
          <p:cNvSpPr txBox="1"/>
          <p:nvPr userDrawn="1"/>
        </p:nvSpPr>
        <p:spPr>
          <a:xfrm rot="162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7" name="Google Shape;7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" name="Google Shape;8;p3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hyperlink" Target="https://www.youtube.com/watch?v=d-qLjHmEygU" TargetMode="Externa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5" Type="http://schemas.openxmlformats.org/officeDocument/2006/relationships/hyperlink" Target="https://www.youtube.com/watch?v=E95n9a2PKOg" TargetMode="External"/><Relationship Id="rId4" Type="http://schemas.openxmlformats.org/officeDocument/2006/relationships/hyperlink" Target="https://www.youtube.com/watch?v=BJugKJj5-Ik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youtube.com/watch?v=WNa_nj7ztO0" TargetMode="External"/><Relationship Id="rId5" Type="http://schemas.openxmlformats.org/officeDocument/2006/relationships/hyperlink" Target="https://www.youtube.com/watch?v=q2DUzJxUbYc" TargetMode="Externa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efape.educacao.sp.gov.br/curriculopaulista/wp-content/uploads/2022/06/PROF_miolo_EF_AI_ARTE_V2_01a05.pdf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efape.educacao.sp.gov.br/curriculopaulista/wp-content/uploads/2023/02/Curriculo_Paulista-etapas-Educa%C3%A7%C3%A3o-Infantil-e-Ensino-Fundamental-ISBN.pdf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d-qLjHmEygU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www.youtube.com/watch?v=q2DUzJxUbYc" TargetMode="External"/><Relationship Id="rId5" Type="http://schemas.openxmlformats.org/officeDocument/2006/relationships/hyperlink" Target="https://www.youtube.com/watch?v=WNa_nj7ztO0" TargetMode="External"/><Relationship Id="rId4" Type="http://schemas.openxmlformats.org/officeDocument/2006/relationships/hyperlink" Target="https://www.youtube.com/watch?v=E95n9a2PKOg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"/>
          <p:cNvSpPr/>
          <p:nvPr/>
        </p:nvSpPr>
        <p:spPr>
          <a:xfrm rot="-48394" flipH="1">
            <a:off x="236565" y="4090382"/>
            <a:ext cx="1342633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1600" b="0" i="0" u="sng" strike="noStrike" cap="none" baseline="3000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1600" b="0" i="0" u="none" strike="noStrike" cap="non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"/>
          <p:cNvSpPr/>
          <p:nvPr/>
        </p:nvSpPr>
        <p:spPr>
          <a:xfrm rot="49167">
            <a:off x="235961" y="4552633"/>
            <a:ext cx="3691878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461400" y="1999425"/>
            <a:ext cx="8221200" cy="1480800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3529"/>
              </a:srgbClr>
            </a:outerShdw>
          </a:effectLst>
        </p:spPr>
        <p:txBody>
          <a:bodyPr spcFirstLastPara="1" wrap="square" lIns="90000" tIns="18000" rIns="91425" bIns="18000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600" b="1" i="0" u="none" strike="noStrike" cap="none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A VELOCIDADE DA MÚSICA</a:t>
            </a:r>
            <a:endParaRPr sz="3600" b="1" i="0" u="none" strike="noStrike" cap="none">
              <a:solidFill>
                <a:srgbClr val="000000"/>
              </a:solidFill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100" name="Google Shape;100;p1"/>
          <p:cNvSpPr/>
          <p:nvPr/>
        </p:nvSpPr>
        <p:spPr>
          <a:xfrm rot="-48481" flipH="1">
            <a:off x="7973178" y="297652"/>
            <a:ext cx="893489" cy="68619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4200" b="0" i="0" u="none" strike="noStrike" cap="none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3</a:t>
            </a:r>
            <a:r>
              <a:rPr lang="pt-BR" sz="4200" b="0" i="0" u="sng" strike="noStrike" cap="none" baseline="3000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200" b="0" i="0" u="sng" strike="noStrike" cap="none" baseline="30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"/>
          <p:cNvSpPr txBox="1"/>
          <p:nvPr/>
        </p:nvSpPr>
        <p:spPr>
          <a:xfrm rot="-59535">
            <a:off x="3223103" y="3634314"/>
            <a:ext cx="2702505" cy="386054"/>
          </a:xfrm>
          <a:prstGeom prst="rect">
            <a:avLst/>
          </a:prstGeom>
          <a:solidFill>
            <a:srgbClr val="DE6328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ARTE</a:t>
            </a:r>
            <a:endParaRPr sz="1800" b="0" i="0" u="none" strike="noStrike" cap="none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02" name="Google Shape;102;p1"/>
          <p:cNvSpPr txBox="1"/>
          <p:nvPr/>
        </p:nvSpPr>
        <p:spPr>
          <a:xfrm rot="-59878">
            <a:off x="4020872" y="1700599"/>
            <a:ext cx="1102367" cy="355256"/>
          </a:xfrm>
          <a:prstGeom prst="rect">
            <a:avLst/>
          </a:prstGeom>
          <a:solidFill>
            <a:srgbClr val="DE6328"/>
          </a:solidFill>
          <a:ln>
            <a:noFill/>
          </a:ln>
        </p:spPr>
        <p:txBody>
          <a:bodyPr spcFirstLastPara="1" wrap="square" lIns="90000" tIns="54000" rIns="91425" bIns="54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4</a:t>
            </a:r>
            <a:endParaRPr sz="1800" b="0" i="0" u="none" strike="noStrike" cap="none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3"/>
          <p:cNvSpPr txBox="1"/>
          <p:nvPr/>
        </p:nvSpPr>
        <p:spPr>
          <a:xfrm>
            <a:off x="522651" y="668650"/>
            <a:ext cx="39216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metrônomo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2" name="Google Shape;172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72700" y="378525"/>
            <a:ext cx="3800750" cy="4003897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23"/>
          <p:cNvSpPr/>
          <p:nvPr/>
        </p:nvSpPr>
        <p:spPr>
          <a:xfrm>
            <a:off x="522651" y="1161250"/>
            <a:ext cx="4271100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É um aparelho que marca os pulsos e o andamento de uma música em diferentes velocidades.</a:t>
            </a:r>
            <a:endParaRPr sz="2000" dirty="0"/>
          </a:p>
          <a:p>
            <a:pPr marL="0" marR="0" lvl="0" indent="0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Essa medição é feita em </a:t>
            </a:r>
            <a:r>
              <a:rPr lang="pt-BR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BPM (batidas por minuto). </a:t>
            </a:r>
            <a:endParaRPr sz="2000" dirty="0">
              <a:solidFill>
                <a:schemeClr val="dk1"/>
              </a:solidFill>
            </a:endParaRPr>
          </a:p>
          <a:p>
            <a:pPr marL="0" marR="0" lvl="0" indent="0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Para entender melhor, assista ao vídeo.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4" name="Google Shape;174;p23"/>
          <p:cNvGrpSpPr/>
          <p:nvPr/>
        </p:nvGrpSpPr>
        <p:grpSpPr>
          <a:xfrm>
            <a:off x="600446" y="4314969"/>
            <a:ext cx="4572263" cy="528184"/>
            <a:chOff x="3120931" y="3122343"/>
            <a:chExt cx="5135643" cy="651757"/>
          </a:xfrm>
        </p:grpSpPr>
        <p:sp>
          <p:nvSpPr>
            <p:cNvPr id="175" name="Google Shape;175;p23"/>
            <p:cNvSpPr txBox="1"/>
            <p:nvPr/>
          </p:nvSpPr>
          <p:spPr>
            <a:xfrm>
              <a:off x="3357274" y="3280300"/>
              <a:ext cx="4899300" cy="493800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76" name="Google Shape;176;p2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120931" y="3122343"/>
              <a:ext cx="500151" cy="4962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7" name="Google Shape;177;p23"/>
          <p:cNvSpPr/>
          <p:nvPr/>
        </p:nvSpPr>
        <p:spPr>
          <a:xfrm>
            <a:off x="1056201" y="4472925"/>
            <a:ext cx="40428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u="sng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5"/>
              </a:rPr>
              <a:t>https://www.youtube.com/watch?v=d-qLjHmEygU</a:t>
            </a:r>
            <a:r>
              <a:rPr lang="pt-BR" sz="1100" u="sng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r>
              <a:rPr lang="pt-BR" sz="1100" b="0" i="0" u="sng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sz="1100" b="0" i="0" u="none" strike="noStrike" cap="none" dirty="0">
              <a:solidFill>
                <a:schemeClr val="dk1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</p:txBody>
      </p:sp>
      <p:sp>
        <p:nvSpPr>
          <p:cNvPr id="178" name="Google Shape;178;p23"/>
          <p:cNvSpPr/>
          <p:nvPr/>
        </p:nvSpPr>
        <p:spPr>
          <a:xfrm>
            <a:off x="1522243" y="3881880"/>
            <a:ext cx="1922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que é BPM?</a:t>
            </a: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9" name="Google Shape;179;p23" descr="Seta de linha: curva no sentido horário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444885">
            <a:off x="3594443" y="3956241"/>
            <a:ext cx="409462" cy="4094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6"/>
          <p:cNvSpPr txBox="1"/>
          <p:nvPr/>
        </p:nvSpPr>
        <p:spPr>
          <a:xfrm>
            <a:off x="378456" y="720993"/>
            <a:ext cx="50625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Para apreciar e acompanhar 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5" name="Google Shape;185;p26"/>
          <p:cNvGrpSpPr/>
          <p:nvPr/>
        </p:nvGrpSpPr>
        <p:grpSpPr>
          <a:xfrm>
            <a:off x="3682832" y="4211173"/>
            <a:ext cx="4856778" cy="548754"/>
            <a:chOff x="3120931" y="3122343"/>
            <a:chExt cx="5135643" cy="583657"/>
          </a:xfrm>
        </p:grpSpPr>
        <p:sp>
          <p:nvSpPr>
            <p:cNvPr id="186" name="Google Shape;186;p26"/>
            <p:cNvSpPr txBox="1"/>
            <p:nvPr/>
          </p:nvSpPr>
          <p:spPr>
            <a:xfrm>
              <a:off x="3357274" y="3280300"/>
              <a:ext cx="4899300" cy="425700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87" name="Google Shape;187;p2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120931" y="3122343"/>
              <a:ext cx="500151" cy="4962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8" name="Google Shape;188;p26">
            <a:hlinkClick r:id="rId4"/>
          </p:cNvPr>
          <p:cNvSpPr txBox="1"/>
          <p:nvPr/>
        </p:nvSpPr>
        <p:spPr>
          <a:xfrm>
            <a:off x="4281075" y="4385475"/>
            <a:ext cx="4219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u="sng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5"/>
              </a:rPr>
              <a:t>https://www.youtube.com/watch?v=E95n9a2PKOg</a:t>
            </a:r>
            <a:r>
              <a:rPr lang="pt-BR" sz="1200" u="sng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r>
              <a:rPr lang="pt-BR" sz="1400" b="0" i="0" u="sng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9" name="Google Shape;189;p2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720375" y="1490250"/>
            <a:ext cx="4016550" cy="265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005011" y="293385"/>
            <a:ext cx="760533" cy="595925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6"/>
          <p:cNvSpPr/>
          <p:nvPr/>
        </p:nvSpPr>
        <p:spPr>
          <a:xfrm>
            <a:off x="407075" y="1226483"/>
            <a:ext cx="3586200" cy="3016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Vamos assistir ao vídeo e tentar acompanhar o </a:t>
            </a:r>
            <a:r>
              <a:rPr lang="pt-BR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andamento</a:t>
            </a: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pt-BR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seguindo a comanda, conforme a velocidade da música.</a:t>
            </a:r>
            <a:endParaRPr sz="2000" dirty="0">
              <a:solidFill>
                <a:schemeClr val="dk1"/>
              </a:solidFill>
            </a:endParaRPr>
          </a:p>
          <a:p>
            <a:pPr marL="0" marR="0" lvl="0" indent="0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Você poderá improvisar batendo um lápis ou uma caneta na mesa para marcar o </a:t>
            </a:r>
            <a:r>
              <a:rPr lang="pt-BR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pulso</a:t>
            </a: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5"/>
          <p:cNvSpPr txBox="1"/>
          <p:nvPr/>
        </p:nvSpPr>
        <p:spPr>
          <a:xfrm>
            <a:off x="555185" y="685183"/>
            <a:ext cx="57225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Para apreciar e analisar 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7" name="Google Shape;197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05011" y="293385"/>
            <a:ext cx="760533" cy="595925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5"/>
          <p:cNvSpPr/>
          <p:nvPr/>
        </p:nvSpPr>
        <p:spPr>
          <a:xfrm>
            <a:off x="555251" y="1294638"/>
            <a:ext cx="8117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i="0" u="none" strike="noStrike" cap="none" dirty="0">
                <a:solidFill>
                  <a:schemeClr val="dk1"/>
                </a:solidFill>
              </a:rPr>
              <a:t>Quais </a:t>
            </a:r>
            <a:r>
              <a:rPr lang="pt-BR" sz="2000" dirty="0">
                <a:solidFill>
                  <a:schemeClr val="dk1"/>
                </a:solidFill>
              </a:rPr>
              <a:t>dessas</a:t>
            </a:r>
            <a:r>
              <a:rPr lang="pt-BR" sz="2000" i="0" u="none" strike="noStrike" cap="none" dirty="0">
                <a:solidFill>
                  <a:schemeClr val="dk1"/>
                </a:solidFill>
              </a:rPr>
              <a:t> músicas tem o andamento lento e qual é mais rápida? Vamos fazer uma escuta ativa? </a:t>
            </a:r>
            <a:endParaRPr dirty="0"/>
          </a:p>
        </p:txBody>
      </p:sp>
      <p:sp>
        <p:nvSpPr>
          <p:cNvPr id="199" name="Google Shape;199;p5"/>
          <p:cNvSpPr/>
          <p:nvPr/>
        </p:nvSpPr>
        <p:spPr>
          <a:xfrm>
            <a:off x="633050" y="2492950"/>
            <a:ext cx="8117100" cy="601800"/>
          </a:xfrm>
          <a:prstGeom prst="rect">
            <a:avLst/>
          </a:prstGeom>
          <a:noFill/>
          <a:ln w="25400" cap="flat" cmpd="sng">
            <a:solidFill>
              <a:srgbClr val="3061B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i="1">
                <a:solidFill>
                  <a:srgbClr val="000099"/>
                </a:solidFill>
              </a:rPr>
              <a:t>          </a:t>
            </a:r>
            <a:r>
              <a:rPr lang="pt-BR" sz="2000" b="1" i="1">
                <a:solidFill>
                  <a:schemeClr val="dk1"/>
                </a:solidFill>
              </a:rPr>
              <a:t>   </a:t>
            </a:r>
            <a:r>
              <a:rPr lang="pt-BR" sz="2000" b="1" i="1" u="none" strike="noStrike" cap="none">
                <a:solidFill>
                  <a:schemeClr val="dk1"/>
                </a:solidFill>
              </a:rPr>
              <a:t>“Canto de um povo de um lugar”, Caetano Veloso</a:t>
            </a:r>
            <a:endParaRPr sz="2000" b="1" i="1" u="none" strike="noStrike" cap="none">
              <a:solidFill>
                <a:schemeClr val="dk1"/>
              </a:solidFill>
            </a:endParaRPr>
          </a:p>
        </p:txBody>
      </p:sp>
      <p:sp>
        <p:nvSpPr>
          <p:cNvPr id="200" name="Google Shape;200;p5"/>
          <p:cNvSpPr/>
          <p:nvPr/>
        </p:nvSpPr>
        <p:spPr>
          <a:xfrm>
            <a:off x="633047" y="3656407"/>
            <a:ext cx="8132498" cy="669408"/>
          </a:xfrm>
          <a:prstGeom prst="rect">
            <a:avLst/>
          </a:prstGeom>
          <a:noFill/>
          <a:ln w="25400" cap="flat" cmpd="sng">
            <a:solidFill>
              <a:srgbClr val="3061B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1" u="none" strike="noStrike" cap="none">
                <a:solidFill>
                  <a:schemeClr val="dk1"/>
                </a:solidFill>
              </a:rPr>
              <a:t>“O corta-jaca (Gaúcho)”, Chiquinha Gonzaga</a:t>
            </a:r>
            <a:endParaRPr sz="1800" b="1" i="1" u="none" strike="noStrike" cap="none">
              <a:solidFill>
                <a:schemeClr val="dk1"/>
              </a:solidFill>
            </a:endParaRPr>
          </a:p>
        </p:txBody>
      </p:sp>
      <p:grpSp>
        <p:nvGrpSpPr>
          <p:cNvPr id="201" name="Google Shape;201;p5"/>
          <p:cNvGrpSpPr/>
          <p:nvPr/>
        </p:nvGrpSpPr>
        <p:grpSpPr>
          <a:xfrm>
            <a:off x="1582614" y="4025106"/>
            <a:ext cx="5937651" cy="601418"/>
            <a:chOff x="3120931" y="3122343"/>
            <a:chExt cx="5135518" cy="558036"/>
          </a:xfrm>
        </p:grpSpPr>
        <p:sp>
          <p:nvSpPr>
            <p:cNvPr id="202" name="Google Shape;202;p5"/>
            <p:cNvSpPr txBox="1"/>
            <p:nvPr/>
          </p:nvSpPr>
          <p:spPr>
            <a:xfrm>
              <a:off x="3357274" y="3280300"/>
              <a:ext cx="4899175" cy="400079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03" name="Google Shape;203;p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120931" y="3122343"/>
              <a:ext cx="500151" cy="4962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4" name="Google Shape;204;p5"/>
          <p:cNvSpPr/>
          <p:nvPr/>
        </p:nvSpPr>
        <p:spPr>
          <a:xfrm>
            <a:off x="1878326" y="4289000"/>
            <a:ext cx="564193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u="sng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5"/>
              </a:rPr>
              <a:t>https://www.youtube.com/watch?v=q2DUzJxUbYc</a:t>
            </a:r>
            <a:r>
              <a:rPr lang="pt-BR" u="sng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</p:txBody>
      </p:sp>
      <p:grpSp>
        <p:nvGrpSpPr>
          <p:cNvPr id="205" name="Google Shape;205;p5"/>
          <p:cNvGrpSpPr/>
          <p:nvPr/>
        </p:nvGrpSpPr>
        <p:grpSpPr>
          <a:xfrm>
            <a:off x="1597472" y="2887841"/>
            <a:ext cx="5937651" cy="601418"/>
            <a:chOff x="3120931" y="3122343"/>
            <a:chExt cx="5135518" cy="558036"/>
          </a:xfrm>
        </p:grpSpPr>
        <p:sp>
          <p:nvSpPr>
            <p:cNvPr id="206" name="Google Shape;206;p5"/>
            <p:cNvSpPr txBox="1"/>
            <p:nvPr/>
          </p:nvSpPr>
          <p:spPr>
            <a:xfrm>
              <a:off x="3357274" y="3280300"/>
              <a:ext cx="4899175" cy="400079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07" name="Google Shape;207;p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120931" y="3122343"/>
              <a:ext cx="500151" cy="4962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8" name="Google Shape;208;p5"/>
          <p:cNvSpPr/>
          <p:nvPr/>
        </p:nvSpPr>
        <p:spPr>
          <a:xfrm>
            <a:off x="2280297" y="3133187"/>
            <a:ext cx="523996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u="sng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6"/>
              </a:rPr>
              <a:t>https://www.youtube.com/watch?v=WNa_nj7ztO0</a:t>
            </a:r>
            <a:r>
              <a:rPr lang="pt-BR" u="sng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r>
              <a:rPr lang="pt-BR" sz="1400" b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  </a:t>
            </a:r>
            <a:endParaRPr sz="1400" b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7"/>
          <p:cNvSpPr txBox="1"/>
          <p:nvPr/>
        </p:nvSpPr>
        <p:spPr>
          <a:xfrm>
            <a:off x="431500" y="1075925"/>
            <a:ext cx="6270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+mj-lt"/>
                <a:ea typeface="Verdana"/>
                <a:cs typeface="Arial" panose="020B0604020202020204" pitchFamily="34" charset="0"/>
                <a:sym typeface="Verdana"/>
              </a:rPr>
              <a:t>Vamos conversar e relembrar? </a:t>
            </a:r>
            <a:endParaRPr sz="3600" b="0" i="0" u="none" strike="noStrike" cap="none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27"/>
          <p:cNvSpPr/>
          <p:nvPr/>
        </p:nvSpPr>
        <p:spPr>
          <a:xfrm>
            <a:off x="431500" y="1722425"/>
            <a:ext cx="8228481" cy="2786143"/>
          </a:xfrm>
          <a:custGeom>
            <a:avLst/>
            <a:gdLst/>
            <a:ahLst/>
            <a:cxnLst/>
            <a:rect l="l" t="t" r="r" b="b"/>
            <a:pathLst>
              <a:path w="10934858" h="4887971" fill="none" extrusionOk="0">
                <a:moveTo>
                  <a:pt x="0" y="0"/>
                </a:moveTo>
                <a:cubicBezTo>
                  <a:pt x="171387" y="4092"/>
                  <a:pt x="329635" y="-8431"/>
                  <a:pt x="574080" y="0"/>
                </a:cubicBezTo>
                <a:cubicBezTo>
                  <a:pt x="818525" y="8431"/>
                  <a:pt x="864096" y="28075"/>
                  <a:pt x="1148160" y="0"/>
                </a:cubicBezTo>
                <a:cubicBezTo>
                  <a:pt x="1432224" y="-28075"/>
                  <a:pt x="1793151" y="-8299"/>
                  <a:pt x="2050286" y="0"/>
                </a:cubicBezTo>
                <a:cubicBezTo>
                  <a:pt x="2307421" y="8299"/>
                  <a:pt x="2620310" y="31002"/>
                  <a:pt x="2843063" y="0"/>
                </a:cubicBezTo>
                <a:cubicBezTo>
                  <a:pt x="3065816" y="-31002"/>
                  <a:pt x="3034061" y="7367"/>
                  <a:pt x="3198446" y="0"/>
                </a:cubicBezTo>
                <a:cubicBezTo>
                  <a:pt x="3362831" y="-7367"/>
                  <a:pt x="3541450" y="23419"/>
                  <a:pt x="3881875" y="0"/>
                </a:cubicBezTo>
                <a:cubicBezTo>
                  <a:pt x="4222300" y="-23419"/>
                  <a:pt x="4079910" y="10252"/>
                  <a:pt x="4237257" y="0"/>
                </a:cubicBezTo>
                <a:cubicBezTo>
                  <a:pt x="4394604" y="-10252"/>
                  <a:pt x="4765046" y="-33697"/>
                  <a:pt x="5030035" y="0"/>
                </a:cubicBezTo>
                <a:cubicBezTo>
                  <a:pt x="5295024" y="33697"/>
                  <a:pt x="5557599" y="-163"/>
                  <a:pt x="5713463" y="0"/>
                </a:cubicBezTo>
                <a:cubicBezTo>
                  <a:pt x="5869327" y="163"/>
                  <a:pt x="5952471" y="7375"/>
                  <a:pt x="6178195" y="0"/>
                </a:cubicBezTo>
                <a:cubicBezTo>
                  <a:pt x="6403919" y="-7375"/>
                  <a:pt x="6614836" y="-28549"/>
                  <a:pt x="6752275" y="0"/>
                </a:cubicBezTo>
                <a:cubicBezTo>
                  <a:pt x="6889714" y="28549"/>
                  <a:pt x="7208419" y="-11886"/>
                  <a:pt x="7326355" y="0"/>
                </a:cubicBezTo>
                <a:cubicBezTo>
                  <a:pt x="7444291" y="11886"/>
                  <a:pt x="7586272" y="-17875"/>
                  <a:pt x="7791086" y="0"/>
                </a:cubicBezTo>
                <a:cubicBezTo>
                  <a:pt x="7995900" y="17875"/>
                  <a:pt x="8398225" y="18928"/>
                  <a:pt x="8583864" y="0"/>
                </a:cubicBezTo>
                <a:cubicBezTo>
                  <a:pt x="8769503" y="-18928"/>
                  <a:pt x="9027993" y="-39296"/>
                  <a:pt x="9376641" y="0"/>
                </a:cubicBezTo>
                <a:cubicBezTo>
                  <a:pt x="9725289" y="39296"/>
                  <a:pt x="9816733" y="-27380"/>
                  <a:pt x="9950721" y="0"/>
                </a:cubicBezTo>
                <a:cubicBezTo>
                  <a:pt x="10084709" y="27380"/>
                  <a:pt x="10616238" y="-41596"/>
                  <a:pt x="10934858" y="0"/>
                </a:cubicBezTo>
                <a:cubicBezTo>
                  <a:pt x="10960092" y="287335"/>
                  <a:pt x="10912756" y="538675"/>
                  <a:pt x="10934858" y="796041"/>
                </a:cubicBezTo>
                <a:cubicBezTo>
                  <a:pt x="10956960" y="1053407"/>
                  <a:pt x="10952023" y="1183788"/>
                  <a:pt x="10934858" y="1494323"/>
                </a:cubicBezTo>
                <a:cubicBezTo>
                  <a:pt x="10917693" y="1804858"/>
                  <a:pt x="10912927" y="1902445"/>
                  <a:pt x="10934858" y="2094845"/>
                </a:cubicBezTo>
                <a:cubicBezTo>
                  <a:pt x="10956789" y="2287245"/>
                  <a:pt x="10944823" y="2572538"/>
                  <a:pt x="10934858" y="2695367"/>
                </a:cubicBezTo>
                <a:cubicBezTo>
                  <a:pt x="10924893" y="2818196"/>
                  <a:pt x="10941115" y="3054296"/>
                  <a:pt x="10934858" y="3393648"/>
                </a:cubicBezTo>
                <a:cubicBezTo>
                  <a:pt x="10928601" y="3733000"/>
                  <a:pt x="10963694" y="3774257"/>
                  <a:pt x="10934858" y="4091930"/>
                </a:cubicBezTo>
                <a:cubicBezTo>
                  <a:pt x="10906022" y="4409603"/>
                  <a:pt x="10929465" y="4678776"/>
                  <a:pt x="10934858" y="4887971"/>
                </a:cubicBezTo>
                <a:cubicBezTo>
                  <a:pt x="10795803" y="4907555"/>
                  <a:pt x="10580739" y="4881620"/>
                  <a:pt x="10470127" y="4887971"/>
                </a:cubicBezTo>
                <a:cubicBezTo>
                  <a:pt x="10359515" y="4894322"/>
                  <a:pt x="10147503" y="4884302"/>
                  <a:pt x="9896046" y="4887971"/>
                </a:cubicBezTo>
                <a:cubicBezTo>
                  <a:pt x="9644589" y="4891640"/>
                  <a:pt x="9618448" y="4890423"/>
                  <a:pt x="9540664" y="4887971"/>
                </a:cubicBezTo>
                <a:cubicBezTo>
                  <a:pt x="9462880" y="4885519"/>
                  <a:pt x="9161236" y="4906242"/>
                  <a:pt x="8857235" y="4887971"/>
                </a:cubicBezTo>
                <a:cubicBezTo>
                  <a:pt x="8553234" y="4869700"/>
                  <a:pt x="8390614" y="4871692"/>
                  <a:pt x="7955109" y="4887971"/>
                </a:cubicBezTo>
                <a:cubicBezTo>
                  <a:pt x="7519604" y="4904250"/>
                  <a:pt x="7482608" y="4908844"/>
                  <a:pt x="7162332" y="4887971"/>
                </a:cubicBezTo>
                <a:cubicBezTo>
                  <a:pt x="6842056" y="4867098"/>
                  <a:pt x="6834065" y="4898049"/>
                  <a:pt x="6697601" y="4887971"/>
                </a:cubicBezTo>
                <a:cubicBezTo>
                  <a:pt x="6561137" y="4877893"/>
                  <a:pt x="6405142" y="4861653"/>
                  <a:pt x="6123520" y="4887971"/>
                </a:cubicBezTo>
                <a:cubicBezTo>
                  <a:pt x="5841898" y="4914289"/>
                  <a:pt x="5661759" y="4904276"/>
                  <a:pt x="5221395" y="4887971"/>
                </a:cubicBezTo>
                <a:cubicBezTo>
                  <a:pt x="4781031" y="4871666"/>
                  <a:pt x="4727291" y="4912002"/>
                  <a:pt x="4428617" y="4887971"/>
                </a:cubicBezTo>
                <a:cubicBezTo>
                  <a:pt x="4129943" y="4863940"/>
                  <a:pt x="4016030" y="4884073"/>
                  <a:pt x="3745189" y="4887971"/>
                </a:cubicBezTo>
                <a:cubicBezTo>
                  <a:pt x="3474348" y="4891869"/>
                  <a:pt x="3334611" y="4881883"/>
                  <a:pt x="3171109" y="4887971"/>
                </a:cubicBezTo>
                <a:cubicBezTo>
                  <a:pt x="3007607" y="4894059"/>
                  <a:pt x="2675961" y="4866933"/>
                  <a:pt x="2378332" y="4887971"/>
                </a:cubicBezTo>
                <a:cubicBezTo>
                  <a:pt x="2080703" y="4909009"/>
                  <a:pt x="1836744" y="4884728"/>
                  <a:pt x="1585554" y="4887971"/>
                </a:cubicBezTo>
                <a:cubicBezTo>
                  <a:pt x="1334364" y="4891214"/>
                  <a:pt x="1148521" y="4878344"/>
                  <a:pt x="792777" y="4887971"/>
                </a:cubicBezTo>
                <a:cubicBezTo>
                  <a:pt x="437033" y="4897598"/>
                  <a:pt x="302722" y="4915582"/>
                  <a:pt x="0" y="4887971"/>
                </a:cubicBezTo>
                <a:cubicBezTo>
                  <a:pt x="-30314" y="4520212"/>
                  <a:pt x="15252" y="4487189"/>
                  <a:pt x="0" y="4140810"/>
                </a:cubicBezTo>
                <a:cubicBezTo>
                  <a:pt x="-15252" y="3794431"/>
                  <a:pt x="-5383" y="3646759"/>
                  <a:pt x="0" y="3393648"/>
                </a:cubicBezTo>
                <a:cubicBezTo>
                  <a:pt x="5383" y="3140537"/>
                  <a:pt x="-26632" y="2920556"/>
                  <a:pt x="0" y="2744247"/>
                </a:cubicBezTo>
                <a:cubicBezTo>
                  <a:pt x="26632" y="2567938"/>
                  <a:pt x="4008" y="2329299"/>
                  <a:pt x="0" y="1948206"/>
                </a:cubicBezTo>
                <a:cubicBezTo>
                  <a:pt x="-4008" y="1567113"/>
                  <a:pt x="31678" y="1469850"/>
                  <a:pt x="0" y="1298804"/>
                </a:cubicBezTo>
                <a:cubicBezTo>
                  <a:pt x="-31678" y="1127758"/>
                  <a:pt x="16516" y="914209"/>
                  <a:pt x="0" y="600522"/>
                </a:cubicBezTo>
                <a:cubicBezTo>
                  <a:pt x="-16516" y="286835"/>
                  <a:pt x="17288" y="217964"/>
                  <a:pt x="0" y="0"/>
                </a:cubicBezTo>
                <a:close/>
              </a:path>
              <a:path w="10934858" h="4887971" extrusionOk="0">
                <a:moveTo>
                  <a:pt x="0" y="0"/>
                </a:moveTo>
                <a:cubicBezTo>
                  <a:pt x="115456" y="-16470"/>
                  <a:pt x="423847" y="-3284"/>
                  <a:pt x="574080" y="0"/>
                </a:cubicBezTo>
                <a:cubicBezTo>
                  <a:pt x="724313" y="3284"/>
                  <a:pt x="907228" y="7108"/>
                  <a:pt x="1038812" y="0"/>
                </a:cubicBezTo>
                <a:cubicBezTo>
                  <a:pt x="1170396" y="-7108"/>
                  <a:pt x="1400514" y="19378"/>
                  <a:pt x="1503543" y="0"/>
                </a:cubicBezTo>
                <a:cubicBezTo>
                  <a:pt x="1606572" y="-19378"/>
                  <a:pt x="1845850" y="6341"/>
                  <a:pt x="1968274" y="0"/>
                </a:cubicBezTo>
                <a:cubicBezTo>
                  <a:pt x="2090698" y="-6341"/>
                  <a:pt x="2243118" y="-2069"/>
                  <a:pt x="2323657" y="0"/>
                </a:cubicBezTo>
                <a:cubicBezTo>
                  <a:pt x="2404196" y="2069"/>
                  <a:pt x="2684333" y="-22604"/>
                  <a:pt x="3007086" y="0"/>
                </a:cubicBezTo>
                <a:cubicBezTo>
                  <a:pt x="3329839" y="22604"/>
                  <a:pt x="3502333" y="-35993"/>
                  <a:pt x="3799863" y="0"/>
                </a:cubicBezTo>
                <a:cubicBezTo>
                  <a:pt x="4097393" y="35993"/>
                  <a:pt x="4323836" y="-14903"/>
                  <a:pt x="4483292" y="0"/>
                </a:cubicBezTo>
                <a:cubicBezTo>
                  <a:pt x="4642748" y="14903"/>
                  <a:pt x="4889360" y="38198"/>
                  <a:pt x="5276069" y="0"/>
                </a:cubicBezTo>
                <a:cubicBezTo>
                  <a:pt x="5662778" y="-38198"/>
                  <a:pt x="5799741" y="-16106"/>
                  <a:pt x="5959498" y="0"/>
                </a:cubicBezTo>
                <a:cubicBezTo>
                  <a:pt x="6119255" y="16106"/>
                  <a:pt x="6558186" y="-5096"/>
                  <a:pt x="6861623" y="0"/>
                </a:cubicBezTo>
                <a:cubicBezTo>
                  <a:pt x="7165060" y="5096"/>
                  <a:pt x="7319303" y="-7412"/>
                  <a:pt x="7763749" y="0"/>
                </a:cubicBezTo>
                <a:cubicBezTo>
                  <a:pt x="8208195" y="7412"/>
                  <a:pt x="8383418" y="-30900"/>
                  <a:pt x="8665875" y="0"/>
                </a:cubicBezTo>
                <a:cubicBezTo>
                  <a:pt x="8948332" y="30900"/>
                  <a:pt x="9251622" y="35518"/>
                  <a:pt x="9458652" y="0"/>
                </a:cubicBezTo>
                <a:cubicBezTo>
                  <a:pt x="9665682" y="-35518"/>
                  <a:pt x="9882817" y="16347"/>
                  <a:pt x="10142081" y="0"/>
                </a:cubicBezTo>
                <a:cubicBezTo>
                  <a:pt x="10401345" y="-16347"/>
                  <a:pt x="10561597" y="13174"/>
                  <a:pt x="10934858" y="0"/>
                </a:cubicBezTo>
                <a:cubicBezTo>
                  <a:pt x="10928125" y="210602"/>
                  <a:pt x="10950636" y="491880"/>
                  <a:pt x="10934858" y="649402"/>
                </a:cubicBezTo>
                <a:cubicBezTo>
                  <a:pt x="10919080" y="806924"/>
                  <a:pt x="10948910" y="1086854"/>
                  <a:pt x="10934858" y="1201044"/>
                </a:cubicBezTo>
                <a:cubicBezTo>
                  <a:pt x="10920806" y="1315234"/>
                  <a:pt x="10922313" y="1632542"/>
                  <a:pt x="10934858" y="1752687"/>
                </a:cubicBezTo>
                <a:cubicBezTo>
                  <a:pt x="10947403" y="1872832"/>
                  <a:pt x="10947905" y="2267780"/>
                  <a:pt x="10934858" y="2450968"/>
                </a:cubicBezTo>
                <a:cubicBezTo>
                  <a:pt x="10921811" y="2634156"/>
                  <a:pt x="10954837" y="2925617"/>
                  <a:pt x="10934858" y="3100370"/>
                </a:cubicBezTo>
                <a:cubicBezTo>
                  <a:pt x="10914879" y="3275123"/>
                  <a:pt x="10923287" y="3602365"/>
                  <a:pt x="10934858" y="3798652"/>
                </a:cubicBezTo>
                <a:cubicBezTo>
                  <a:pt x="10946429" y="3994939"/>
                  <a:pt x="10936705" y="4479936"/>
                  <a:pt x="10934858" y="4887971"/>
                </a:cubicBezTo>
                <a:cubicBezTo>
                  <a:pt x="10591705" y="4894619"/>
                  <a:pt x="10274429" y="4898707"/>
                  <a:pt x="10032732" y="4887971"/>
                </a:cubicBezTo>
                <a:cubicBezTo>
                  <a:pt x="9791035" y="4877235"/>
                  <a:pt x="9620752" y="4868670"/>
                  <a:pt x="9458652" y="4887971"/>
                </a:cubicBezTo>
                <a:cubicBezTo>
                  <a:pt x="9296552" y="4907272"/>
                  <a:pt x="8865230" y="4915979"/>
                  <a:pt x="8665875" y="4887971"/>
                </a:cubicBezTo>
                <a:cubicBezTo>
                  <a:pt x="8466520" y="4859963"/>
                  <a:pt x="8178098" y="4927106"/>
                  <a:pt x="7763749" y="4887971"/>
                </a:cubicBezTo>
                <a:cubicBezTo>
                  <a:pt x="7349400" y="4848836"/>
                  <a:pt x="7285588" y="4910050"/>
                  <a:pt x="6861623" y="4887971"/>
                </a:cubicBezTo>
                <a:cubicBezTo>
                  <a:pt x="6437658" y="4865892"/>
                  <a:pt x="6413190" y="4890501"/>
                  <a:pt x="6287543" y="4887971"/>
                </a:cubicBezTo>
                <a:cubicBezTo>
                  <a:pt x="6161896" y="4885441"/>
                  <a:pt x="5770733" y="4914628"/>
                  <a:pt x="5604115" y="4887971"/>
                </a:cubicBezTo>
                <a:cubicBezTo>
                  <a:pt x="5437497" y="4861314"/>
                  <a:pt x="5322861" y="4889222"/>
                  <a:pt x="5248732" y="4887971"/>
                </a:cubicBezTo>
                <a:cubicBezTo>
                  <a:pt x="5174603" y="4886720"/>
                  <a:pt x="4877388" y="4870644"/>
                  <a:pt x="4784000" y="4887971"/>
                </a:cubicBezTo>
                <a:cubicBezTo>
                  <a:pt x="4690612" y="4905298"/>
                  <a:pt x="4362096" y="4924775"/>
                  <a:pt x="3991223" y="4887971"/>
                </a:cubicBezTo>
                <a:cubicBezTo>
                  <a:pt x="3620350" y="4851167"/>
                  <a:pt x="3703633" y="4911073"/>
                  <a:pt x="3417143" y="4887971"/>
                </a:cubicBezTo>
                <a:cubicBezTo>
                  <a:pt x="3130653" y="4864869"/>
                  <a:pt x="3172630" y="4902280"/>
                  <a:pt x="2952412" y="4887971"/>
                </a:cubicBezTo>
                <a:cubicBezTo>
                  <a:pt x="2732194" y="4873662"/>
                  <a:pt x="2508137" y="4885898"/>
                  <a:pt x="2268983" y="4887971"/>
                </a:cubicBezTo>
                <a:cubicBezTo>
                  <a:pt x="2029829" y="4890044"/>
                  <a:pt x="1990033" y="4898822"/>
                  <a:pt x="1913600" y="4887971"/>
                </a:cubicBezTo>
                <a:cubicBezTo>
                  <a:pt x="1837167" y="4877120"/>
                  <a:pt x="1395056" y="4924892"/>
                  <a:pt x="1120823" y="4887971"/>
                </a:cubicBezTo>
                <a:cubicBezTo>
                  <a:pt x="846590" y="4851050"/>
                  <a:pt x="293246" y="4913566"/>
                  <a:pt x="0" y="4887971"/>
                </a:cubicBezTo>
                <a:cubicBezTo>
                  <a:pt x="-14109" y="4692404"/>
                  <a:pt x="-18170" y="4380247"/>
                  <a:pt x="0" y="4189689"/>
                </a:cubicBezTo>
                <a:cubicBezTo>
                  <a:pt x="18170" y="3999131"/>
                  <a:pt x="-17895" y="3739036"/>
                  <a:pt x="0" y="3540288"/>
                </a:cubicBezTo>
                <a:cubicBezTo>
                  <a:pt x="17895" y="3341540"/>
                  <a:pt x="18547" y="3199996"/>
                  <a:pt x="0" y="2988645"/>
                </a:cubicBezTo>
                <a:cubicBezTo>
                  <a:pt x="-18547" y="2777294"/>
                  <a:pt x="22273" y="2572083"/>
                  <a:pt x="0" y="2339243"/>
                </a:cubicBezTo>
                <a:cubicBezTo>
                  <a:pt x="-22273" y="2106403"/>
                  <a:pt x="8674" y="1908490"/>
                  <a:pt x="0" y="1640962"/>
                </a:cubicBezTo>
                <a:cubicBezTo>
                  <a:pt x="-8674" y="1373434"/>
                  <a:pt x="-26544" y="1326014"/>
                  <a:pt x="0" y="1040440"/>
                </a:cubicBezTo>
                <a:cubicBezTo>
                  <a:pt x="26544" y="754866"/>
                  <a:pt x="-34966" y="281447"/>
                  <a:pt x="0" y="0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234000" tIns="234000" rIns="234000" bIns="234000" anchor="t" anchorCtr="0">
            <a:noAutofit/>
          </a:bodyPr>
          <a:lstStyle/>
          <a:p>
            <a:pPr marL="0" marR="0" lvl="0" indent="0" rtl="0">
              <a:spcAft>
                <a:spcPts val="1200"/>
              </a:spcAft>
              <a:buNone/>
            </a:pPr>
            <a:r>
              <a:rPr lang="pt-BR" sz="2000" dirty="0">
                <a:solidFill>
                  <a:schemeClr val="dk1"/>
                </a:solidFill>
              </a:rPr>
              <a:t>1. </a:t>
            </a:r>
            <a:r>
              <a:rPr lang="pt-BR" sz="2000" i="0" u="none" strike="noStrike" cap="none" dirty="0">
                <a:solidFill>
                  <a:schemeClr val="dk1"/>
                </a:solidFill>
              </a:rPr>
              <a:t>Podemos executar a mesma música com andamentos diferentes?</a:t>
            </a:r>
            <a:endParaRPr sz="2000" i="0" u="none" strike="noStrike" cap="none" dirty="0">
              <a:solidFill>
                <a:schemeClr val="dk1"/>
              </a:solidFill>
            </a:endParaRPr>
          </a:p>
          <a:p>
            <a:pPr marL="0" marR="0" lvl="0" indent="0" rtl="0">
              <a:spcAft>
                <a:spcPts val="1200"/>
              </a:spcAft>
              <a:buNone/>
            </a:pPr>
            <a:r>
              <a:rPr lang="pt-BR" sz="2000" dirty="0">
                <a:solidFill>
                  <a:schemeClr val="dk1"/>
                </a:solidFill>
              </a:rPr>
              <a:t>2. Quem pode dar um exemplo de um andamento lento?</a:t>
            </a:r>
            <a:r>
              <a:rPr lang="pt-BR" sz="2000" i="0" u="none" strike="noStrike" cap="none" dirty="0">
                <a:solidFill>
                  <a:schemeClr val="dk1"/>
                </a:solidFill>
              </a:rPr>
              <a:t> </a:t>
            </a:r>
            <a:endParaRPr sz="2000" dirty="0"/>
          </a:p>
          <a:p>
            <a:pPr marL="0" marR="0" lvl="0" indent="0" rtl="0">
              <a:spcAft>
                <a:spcPts val="1200"/>
              </a:spcAft>
              <a:buNone/>
            </a:pPr>
            <a:r>
              <a:rPr lang="pt-BR" sz="2000" dirty="0">
                <a:solidFill>
                  <a:schemeClr val="dk1"/>
                </a:solidFill>
              </a:rPr>
              <a:t>3. </a:t>
            </a:r>
            <a:r>
              <a:rPr lang="pt-BR" sz="2000" i="0" u="none" strike="noStrike" cap="none" dirty="0">
                <a:solidFill>
                  <a:schemeClr val="dk1"/>
                </a:solidFill>
              </a:rPr>
              <a:t>Você sugere outras músicas que poderíamos escutar ativamente, para identificar os elementos da música?</a:t>
            </a:r>
            <a:endParaRPr sz="2000" i="0" u="none" strike="noStrike" cap="none" dirty="0">
              <a:solidFill>
                <a:schemeClr val="dk1"/>
              </a:solidFill>
            </a:endParaRPr>
          </a:p>
          <a:p>
            <a:pPr marL="0" marR="0" lvl="0" indent="0" rtl="0">
              <a:spcAft>
                <a:spcPts val="1200"/>
              </a:spcAft>
              <a:buNone/>
            </a:pPr>
            <a:r>
              <a:rPr lang="pt-BR" sz="2000" dirty="0">
                <a:solidFill>
                  <a:schemeClr val="dk1"/>
                </a:solidFill>
              </a:rPr>
              <a:t>4. Como foi a experiência de apreciar e conhecer a música “O corta-jaca” de Chiquinha Gonzaga? Já conheciam esta música?</a:t>
            </a:r>
            <a:endParaRPr sz="2000" dirty="0">
              <a:solidFill>
                <a:schemeClr val="dk1"/>
              </a:solidFill>
            </a:endParaRPr>
          </a:p>
          <a:p>
            <a:pPr marL="0" marR="0" lvl="0" indent="0" rtl="0">
              <a:spcAft>
                <a:spcPts val="120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27"/>
          <p:cNvSpPr/>
          <p:nvPr/>
        </p:nvSpPr>
        <p:spPr>
          <a:xfrm>
            <a:off x="5591500" y="364425"/>
            <a:ext cx="3232500" cy="4188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700" b="1">
                <a:solidFill>
                  <a:schemeClr val="dk1"/>
                </a:solidFill>
              </a:rPr>
              <a:t>HÁBITOS DE DISCUSSÃO</a:t>
            </a:r>
            <a:endParaRPr sz="1700" b="1">
              <a:solidFill>
                <a:schemeClr val="dk1"/>
              </a:solidFill>
            </a:endParaRPr>
          </a:p>
        </p:txBody>
      </p:sp>
      <p:pic>
        <p:nvPicPr>
          <p:cNvPr id="216" name="Google Shape;21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67369" y="250575"/>
            <a:ext cx="764731" cy="64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29c09b808c8_0_213"/>
          <p:cNvSpPr txBox="1">
            <a:spLocks noGrp="1"/>
          </p:cNvSpPr>
          <p:nvPr>
            <p:ph type="body" idx="1"/>
          </p:nvPr>
        </p:nvSpPr>
        <p:spPr>
          <a:xfrm>
            <a:off x="3521650" y="1752800"/>
            <a:ext cx="5185500" cy="25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67155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dk1"/>
                </a:solidFill>
              </a:rPr>
              <a:t>Aprendemos a perceber e identificar o andamento através da apreciação e da escuta ativa de canções.</a:t>
            </a:r>
            <a:endParaRPr dirty="0"/>
          </a:p>
          <a:p>
            <a:pPr marL="124255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00"/>
              <a:buNone/>
            </a:pP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9"/>
          <p:cNvSpPr txBox="1">
            <a:spLocks noGrp="1"/>
          </p:cNvSpPr>
          <p:nvPr>
            <p:ph type="body" idx="1"/>
          </p:nvPr>
        </p:nvSpPr>
        <p:spPr>
          <a:xfrm>
            <a:off x="508000" y="722033"/>
            <a:ext cx="8392135" cy="3945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</a:pPr>
            <a:r>
              <a:rPr lang="pt-BR" dirty="0">
                <a:solidFill>
                  <a:schemeClr val="dk1"/>
                </a:solidFill>
                <a:latin typeface="+mj-lt"/>
                <a:ea typeface="Verdana"/>
                <a:cs typeface="Arial" panose="020B0604020202020204" pitchFamily="34" charset="0"/>
                <a:sym typeface="Verdana"/>
              </a:rPr>
              <a:t>LEMOV, D. </a:t>
            </a:r>
            <a:r>
              <a:rPr lang="pt-BR" b="1" dirty="0">
                <a:solidFill>
                  <a:schemeClr val="dk1"/>
                </a:solidFill>
                <a:latin typeface="+mj-lt"/>
                <a:ea typeface="Verdana"/>
                <a:cs typeface="Arial" panose="020B0604020202020204" pitchFamily="34" charset="0"/>
                <a:sym typeface="Verdana"/>
              </a:rPr>
              <a:t>Aula nota 10 3.0</a:t>
            </a:r>
            <a:r>
              <a:rPr lang="pt-BR" dirty="0">
                <a:solidFill>
                  <a:schemeClr val="dk1"/>
                </a:solidFill>
                <a:latin typeface="+mj-lt"/>
                <a:ea typeface="Verdana"/>
                <a:cs typeface="Arial" panose="020B0604020202020204" pitchFamily="34" charset="0"/>
                <a:sym typeface="Verdana"/>
              </a:rPr>
              <a:t>:</a:t>
            </a:r>
            <a:r>
              <a:rPr lang="pt-BR" b="1" dirty="0">
                <a:solidFill>
                  <a:schemeClr val="dk1"/>
                </a:solidFill>
                <a:latin typeface="+mj-lt"/>
                <a:ea typeface="Verdana"/>
                <a:cs typeface="Arial" panose="020B0604020202020204" pitchFamily="34" charset="0"/>
                <a:sym typeface="Verdana"/>
              </a:rPr>
              <a:t> </a:t>
            </a:r>
            <a:r>
              <a:rPr lang="pt-BR" dirty="0">
                <a:solidFill>
                  <a:schemeClr val="dk1"/>
                </a:solidFill>
                <a:latin typeface="+mj-lt"/>
                <a:ea typeface="Verdana"/>
                <a:cs typeface="Arial" panose="020B0604020202020204" pitchFamily="34" charset="0"/>
                <a:sym typeface="Verdana"/>
              </a:rPr>
              <a:t>63 técnicas para melhorar a gestão da sala de aula. 3. ed. Porto Alegre: Penso, 2022.</a:t>
            </a:r>
            <a:endParaRPr dirty="0">
              <a:solidFill>
                <a:schemeClr val="dk1"/>
              </a:solidFill>
              <a:latin typeface="+mj-lt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</a:pPr>
            <a:r>
              <a:rPr lang="pt-BR" dirty="0">
                <a:solidFill>
                  <a:schemeClr val="dk1"/>
                </a:solidFill>
                <a:latin typeface="+mj-lt"/>
                <a:ea typeface="Verdana"/>
                <a:cs typeface="Arial" panose="020B0604020202020204" pitchFamily="34" charset="0"/>
                <a:sym typeface="Verdana"/>
              </a:rPr>
              <a:t>SÃO PAULO (Estado). Secretaria da Educação do Estado de São Paulo. </a:t>
            </a:r>
            <a:r>
              <a:rPr lang="pt-BR" b="1" dirty="0">
                <a:solidFill>
                  <a:schemeClr val="dk1"/>
                </a:solidFill>
                <a:latin typeface="+mj-lt"/>
                <a:ea typeface="Verdana"/>
                <a:cs typeface="Arial" panose="020B0604020202020204" pitchFamily="34" charset="0"/>
                <a:sym typeface="Verdana"/>
              </a:rPr>
              <a:t>Currículo em Ação</a:t>
            </a:r>
            <a:r>
              <a:rPr lang="pt-BR" dirty="0">
                <a:solidFill>
                  <a:schemeClr val="dk1"/>
                </a:solidFill>
                <a:latin typeface="+mj-lt"/>
                <a:ea typeface="Verdana"/>
                <a:cs typeface="Arial" panose="020B0604020202020204" pitchFamily="34" charset="0"/>
                <a:sym typeface="Verdana"/>
              </a:rPr>
              <a:t>:</a:t>
            </a:r>
            <a:r>
              <a:rPr lang="pt-BR" b="1" dirty="0">
                <a:solidFill>
                  <a:schemeClr val="dk1"/>
                </a:solidFill>
                <a:latin typeface="+mj-lt"/>
                <a:ea typeface="Verdana"/>
                <a:cs typeface="Arial" panose="020B0604020202020204" pitchFamily="34" charset="0"/>
                <a:sym typeface="Verdana"/>
              </a:rPr>
              <a:t> </a:t>
            </a:r>
            <a:r>
              <a:rPr lang="pt-BR" dirty="0">
                <a:solidFill>
                  <a:schemeClr val="dk1"/>
                </a:solidFill>
                <a:latin typeface="+mj-lt"/>
                <a:ea typeface="Verdana"/>
                <a:cs typeface="Arial" panose="020B0604020202020204" pitchFamily="34" charset="0"/>
                <a:sym typeface="Verdana"/>
              </a:rPr>
              <a:t>Arte - Ensino Fundamental – Anos Iniciais - Caderno do Professor – Volume 2. São Paulo, 2023. Disponível em: </a:t>
            </a:r>
            <a:r>
              <a:rPr lang="pt-BR" dirty="0">
                <a:solidFill>
                  <a:srgbClr val="5097C0"/>
                </a:solidFill>
                <a:latin typeface="+mj-lt"/>
                <a:ea typeface="Verdana"/>
                <a:cs typeface="Arial" panose="020B0604020202020204" pitchFamily="34" charset="0"/>
                <a:sym typeface="Verdana"/>
                <a:hlinkClick r:id="rId3"/>
              </a:rPr>
              <a:t>https://efape.educacao.sp.gov.br/</a:t>
            </a:r>
            <a:r>
              <a:rPr lang="pt-BR" dirty="0" err="1">
                <a:solidFill>
                  <a:srgbClr val="5097C0"/>
                </a:solidFill>
                <a:latin typeface="+mj-lt"/>
                <a:ea typeface="Verdana"/>
                <a:cs typeface="Arial" panose="020B0604020202020204" pitchFamily="34" charset="0"/>
                <a:sym typeface="Verdana"/>
                <a:hlinkClick r:id="rId3"/>
              </a:rPr>
              <a:t>curriculopaulista</a:t>
            </a:r>
            <a:r>
              <a:rPr lang="pt-BR" dirty="0">
                <a:solidFill>
                  <a:srgbClr val="5097C0"/>
                </a:solidFill>
                <a:latin typeface="+mj-lt"/>
                <a:ea typeface="Verdana"/>
                <a:cs typeface="Arial" panose="020B0604020202020204" pitchFamily="34" charset="0"/>
                <a:sym typeface="Verdana"/>
                <a:hlinkClick r:id="rId3"/>
              </a:rPr>
              <a:t>/</a:t>
            </a:r>
            <a:r>
              <a:rPr lang="pt-BR" dirty="0" err="1">
                <a:solidFill>
                  <a:srgbClr val="5097C0"/>
                </a:solidFill>
                <a:latin typeface="+mj-lt"/>
                <a:ea typeface="Verdana"/>
                <a:cs typeface="Arial" panose="020B0604020202020204" pitchFamily="34" charset="0"/>
                <a:sym typeface="Verdana"/>
                <a:hlinkClick r:id="rId3"/>
              </a:rPr>
              <a:t>wp-content</a:t>
            </a:r>
            <a:r>
              <a:rPr lang="pt-BR" dirty="0">
                <a:solidFill>
                  <a:srgbClr val="5097C0"/>
                </a:solidFill>
                <a:latin typeface="+mj-lt"/>
                <a:ea typeface="Verdana"/>
                <a:cs typeface="Arial" panose="020B0604020202020204" pitchFamily="34" charset="0"/>
                <a:sym typeface="Verdana"/>
                <a:hlinkClick r:id="rId3"/>
              </a:rPr>
              <a:t>/uploads/2022/06/PROF_miolo_EF_AI_ARTE_V2_01a05.pdf</a:t>
            </a:r>
            <a:r>
              <a:rPr lang="pt-BR" dirty="0">
                <a:solidFill>
                  <a:srgbClr val="5097C0"/>
                </a:solidFill>
                <a:latin typeface="+mj-lt"/>
                <a:ea typeface="Verdana"/>
                <a:cs typeface="Arial" panose="020B0604020202020204" pitchFamily="34" charset="0"/>
                <a:sym typeface="Verdana"/>
              </a:rPr>
              <a:t>. </a:t>
            </a:r>
            <a:r>
              <a:rPr lang="pt-BR" dirty="0">
                <a:solidFill>
                  <a:schemeClr val="dk1"/>
                </a:solidFill>
                <a:latin typeface="+mj-lt"/>
                <a:ea typeface="Verdana"/>
                <a:cs typeface="Arial" panose="020B0604020202020204" pitchFamily="34" charset="0"/>
                <a:sym typeface="Verdana"/>
              </a:rPr>
              <a:t>Acesso em: 7 mar. 2023.</a:t>
            </a:r>
            <a:endParaRPr dirty="0">
              <a:solidFill>
                <a:schemeClr val="dk1"/>
              </a:solidFill>
              <a:latin typeface="+mj-lt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</a:pPr>
            <a:r>
              <a:rPr lang="pt-BR" dirty="0">
                <a:solidFill>
                  <a:schemeClr val="dk1"/>
                </a:solidFill>
                <a:latin typeface="+mj-lt"/>
                <a:ea typeface="Verdana"/>
                <a:cs typeface="Arial" panose="020B0604020202020204" pitchFamily="34" charset="0"/>
                <a:sym typeface="Verdana"/>
              </a:rPr>
              <a:t>SÃO PAULO (Estado). Secretaria da Educação do Estado de São Paulo. </a:t>
            </a:r>
            <a:r>
              <a:rPr lang="pt-BR" b="1" dirty="0">
                <a:solidFill>
                  <a:schemeClr val="dk1"/>
                </a:solidFill>
                <a:latin typeface="+mj-lt"/>
                <a:ea typeface="Verdana"/>
                <a:cs typeface="Arial" panose="020B0604020202020204" pitchFamily="34" charset="0"/>
                <a:sym typeface="Verdana"/>
              </a:rPr>
              <a:t>Currículo em Ação</a:t>
            </a:r>
            <a:r>
              <a:rPr lang="pt-BR" dirty="0">
                <a:solidFill>
                  <a:schemeClr val="dk1"/>
                </a:solidFill>
                <a:latin typeface="+mj-lt"/>
                <a:ea typeface="Verdana"/>
                <a:cs typeface="Arial" panose="020B0604020202020204" pitchFamily="34" charset="0"/>
                <a:sym typeface="Verdana"/>
              </a:rPr>
              <a:t>: Arte – Ensino Fundamental – Anos Iniciais – Caderno do Professor –  Volume 2. São Paulo, 2023. Disponível em: </a:t>
            </a:r>
            <a:r>
              <a:rPr lang="pt-BR" dirty="0">
                <a:solidFill>
                  <a:srgbClr val="5097C0"/>
                </a:solidFill>
                <a:latin typeface="+mj-lt"/>
                <a:ea typeface="Verdana"/>
                <a:cs typeface="Arial" panose="020B0604020202020204" pitchFamily="34" charset="0"/>
                <a:sym typeface="Verdana"/>
                <a:hlinkClick r:id="rId4"/>
              </a:rPr>
              <a:t>https://efape.educacao.sp.gov.br/</a:t>
            </a:r>
            <a:r>
              <a:rPr lang="pt-BR" dirty="0" err="1">
                <a:solidFill>
                  <a:srgbClr val="5097C0"/>
                </a:solidFill>
                <a:latin typeface="+mj-lt"/>
                <a:ea typeface="Verdana"/>
                <a:cs typeface="Arial" panose="020B0604020202020204" pitchFamily="34" charset="0"/>
                <a:sym typeface="Verdana"/>
                <a:hlinkClick r:id="rId4"/>
              </a:rPr>
              <a:t>curriculopaulista</a:t>
            </a:r>
            <a:r>
              <a:rPr lang="pt-BR" dirty="0">
                <a:solidFill>
                  <a:srgbClr val="5097C0"/>
                </a:solidFill>
                <a:latin typeface="+mj-lt"/>
                <a:ea typeface="Verdana"/>
                <a:cs typeface="Arial" panose="020B0604020202020204" pitchFamily="34" charset="0"/>
                <a:sym typeface="Verdana"/>
                <a:hlinkClick r:id="rId4"/>
              </a:rPr>
              <a:t>/</a:t>
            </a:r>
            <a:r>
              <a:rPr lang="pt-BR" dirty="0" err="1">
                <a:solidFill>
                  <a:srgbClr val="5097C0"/>
                </a:solidFill>
                <a:latin typeface="+mj-lt"/>
                <a:ea typeface="Verdana"/>
                <a:cs typeface="Arial" panose="020B0604020202020204" pitchFamily="34" charset="0"/>
                <a:sym typeface="Verdana"/>
                <a:hlinkClick r:id="rId4"/>
              </a:rPr>
              <a:t>wp-content</a:t>
            </a:r>
            <a:r>
              <a:rPr lang="pt-BR" dirty="0">
                <a:solidFill>
                  <a:srgbClr val="5097C0"/>
                </a:solidFill>
                <a:latin typeface="+mj-lt"/>
                <a:ea typeface="Verdana"/>
                <a:cs typeface="Arial" panose="020B0604020202020204" pitchFamily="34" charset="0"/>
                <a:sym typeface="Verdana"/>
                <a:hlinkClick r:id="rId4"/>
              </a:rPr>
              <a:t>/uploads/2023/02/Curriculo_Paulista-etapas-Educa%C3%A7%C3%A3o-Infantil-e-Ensino-Fundamental-ISBN.pdf</a:t>
            </a:r>
            <a:r>
              <a:rPr lang="pt-BR" dirty="0">
                <a:solidFill>
                  <a:srgbClr val="000000"/>
                </a:solidFill>
                <a:latin typeface="+mj-lt"/>
                <a:ea typeface="Verdana"/>
                <a:cs typeface="Arial" panose="020B0604020202020204" pitchFamily="34" charset="0"/>
                <a:sym typeface="Verdana"/>
              </a:rPr>
              <a:t>. Acesso </a:t>
            </a:r>
            <a:r>
              <a:rPr lang="pt-BR" dirty="0">
                <a:solidFill>
                  <a:schemeClr val="dk1"/>
                </a:solidFill>
                <a:latin typeface="+mj-lt"/>
                <a:ea typeface="Verdana"/>
                <a:cs typeface="Arial" panose="020B0604020202020204" pitchFamily="34" charset="0"/>
                <a:sym typeface="Verdana"/>
              </a:rPr>
              <a:t>em: 7 mar. 2023.</a:t>
            </a:r>
            <a:endParaRPr dirty="0">
              <a:latin typeface="+mj-lt"/>
            </a:endParaRPr>
          </a:p>
          <a:p>
            <a:pPr marL="76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</a:pPr>
            <a:endParaRPr b="0" dirty="0">
              <a:solidFill>
                <a:schemeClr val="dk1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0"/>
          <p:cNvSpPr txBox="1"/>
          <p:nvPr/>
        </p:nvSpPr>
        <p:spPr>
          <a:xfrm>
            <a:off x="435429" y="611148"/>
            <a:ext cx="8435971" cy="4431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Aft>
                <a:spcPts val="1200"/>
              </a:spcAft>
              <a:buNone/>
            </a:pPr>
            <a:r>
              <a:rPr lang="pt-BR" sz="1600" b="1" i="0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Lista de imagens e vídeos</a:t>
            </a:r>
            <a:endParaRPr sz="1600" b="0" i="0" strike="noStrike" cap="none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Aft>
                <a:spcPts val="1200"/>
              </a:spcAft>
              <a:buNone/>
            </a:pPr>
            <a:r>
              <a:rPr lang="pt-BR" sz="1600" b="1" i="0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Slide 1 – </a:t>
            </a:r>
            <a:r>
              <a:rPr lang="pt-BR" sz="1600" i="0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Imagem de capa: SEDUC-SP</a:t>
            </a:r>
          </a:p>
          <a:p>
            <a:pPr marL="0" marR="0" lvl="0" indent="0" algn="l" rtl="0">
              <a:lnSpc>
                <a:spcPct val="100000"/>
              </a:lnSpc>
              <a:spcAft>
                <a:spcPts val="1200"/>
              </a:spcAft>
              <a:buNone/>
            </a:pPr>
            <a:r>
              <a:rPr lang="pt-BR" sz="1600" b="1" i="0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Slide 3</a:t>
            </a:r>
            <a:r>
              <a:rPr lang="pt-BR" sz="1600" b="1" i="0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, 4, 5, 6, 7 e 8</a:t>
            </a:r>
            <a:r>
              <a:rPr lang="pt-BR" sz="1600" b="1" dirty="0">
                <a:solidFill>
                  <a:schemeClr val="dk1"/>
                </a:solidFill>
                <a:latin typeface="+mj-lt"/>
              </a:rPr>
              <a:t> </a:t>
            </a:r>
            <a:r>
              <a:rPr lang="pt-BR" sz="1600" b="1" i="0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– © </a:t>
            </a:r>
            <a:r>
              <a:rPr lang="pt-BR" sz="1600" i="0" strike="noStrike" cap="none" dirty="0" err="1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Freepik</a:t>
            </a:r>
            <a:endParaRPr sz="1600" i="0" strike="noStrike" cap="none" dirty="0">
              <a:solidFill>
                <a:srgbClr val="000000"/>
              </a:solidFill>
              <a:latin typeface="+mj-lt"/>
            </a:endParaRPr>
          </a:p>
          <a:p>
            <a:pPr>
              <a:spcAft>
                <a:spcPts val="1200"/>
              </a:spcAft>
            </a:pPr>
            <a:r>
              <a:rPr lang="pt-BR" sz="1600" b="1" i="0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Slide 9 e 10  – © </a:t>
            </a:r>
            <a:r>
              <a:rPr lang="pt-BR" sz="1600" i="0" strike="noStrike" cap="none" dirty="0" err="1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Pixabay</a:t>
            </a:r>
            <a:r>
              <a:rPr lang="pt-BR" sz="1600" i="0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endParaRPr lang="pt-BR" sz="1600" dirty="0">
              <a:latin typeface="+mj-lt"/>
            </a:endParaRPr>
          </a:p>
          <a:p>
            <a:pPr>
              <a:spcAft>
                <a:spcPts val="1200"/>
              </a:spcAft>
            </a:pPr>
            <a:r>
              <a:rPr lang="pt-BR" sz="1600" b="1" i="0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Slide 10 – </a:t>
            </a:r>
            <a:r>
              <a:rPr lang="pt-BR" sz="1600" i="0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Disponível em: </a:t>
            </a:r>
            <a:r>
              <a:rPr lang="pt-BR" sz="1600" dirty="0">
                <a:solidFill>
                  <a:srgbClr val="2200CC"/>
                </a:solidFill>
                <a:latin typeface="+mj-lt"/>
                <a:ea typeface="Verdana"/>
                <a:cs typeface="Arial" panose="020B0604020202020204" pitchFamily="34" charset="0"/>
                <a:sym typeface="Verdana"/>
                <a:hlinkClick r:id="rId3"/>
              </a:rPr>
              <a:t>https://www.youtube.com/watch?v=d-</a:t>
            </a:r>
            <a:r>
              <a:rPr lang="pt-BR" sz="1600" dirty="0" err="1">
                <a:solidFill>
                  <a:srgbClr val="2200CC"/>
                </a:solidFill>
                <a:latin typeface="+mj-lt"/>
                <a:ea typeface="Verdana"/>
                <a:cs typeface="Arial" panose="020B0604020202020204" pitchFamily="34" charset="0"/>
                <a:sym typeface="Verdana"/>
                <a:hlinkClick r:id="rId3"/>
              </a:rPr>
              <a:t>qLjHmEygU</a:t>
            </a:r>
            <a:r>
              <a:rPr lang="pt-BR" sz="1600" dirty="0">
                <a:latin typeface="+mj-lt"/>
                <a:ea typeface="Verdana"/>
                <a:cs typeface="Arial" panose="020B0604020202020204" pitchFamily="34" charset="0"/>
                <a:sym typeface="Verdana"/>
              </a:rPr>
              <a:t>. </a:t>
            </a:r>
            <a:r>
              <a:rPr lang="pt-BR" sz="1600" i="0" strike="noStrike" cap="none" dirty="0">
                <a:solidFill>
                  <a:srgbClr val="000000"/>
                </a:solidFill>
                <a:latin typeface="+mj-lt"/>
              </a:rPr>
              <a:t>Acesso em: 29 out. 2024. </a:t>
            </a:r>
            <a:endParaRPr sz="1600" b="0" i="0" strike="noStrike" cap="none" dirty="0">
              <a:solidFill>
                <a:srgbClr val="000000"/>
              </a:solidFill>
              <a:latin typeface="+mj-lt"/>
              <a:ea typeface="Verdana"/>
              <a:cs typeface="Arial" panose="020B0604020202020204" pitchFamily="34" charset="0"/>
              <a:sym typeface="Verdana"/>
            </a:endParaRPr>
          </a:p>
          <a:p>
            <a:pPr>
              <a:spcAft>
                <a:spcPts val="1200"/>
              </a:spcAft>
            </a:pPr>
            <a:r>
              <a:rPr lang="pt-BR" sz="1600" b="1" i="0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Slide 11 – </a:t>
            </a:r>
            <a:r>
              <a:rPr lang="pt-BR" sz="1600" i="0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Disponível em: </a:t>
            </a:r>
            <a:r>
              <a:rPr lang="pt-BR" sz="1600" b="1" i="0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pt-BR" sz="1600" dirty="0">
                <a:solidFill>
                  <a:schemeClr val="dk1"/>
                </a:solidFill>
                <a:latin typeface="+mj-lt"/>
                <a:ea typeface="Verdana"/>
                <a:cs typeface="Arial" panose="020B0604020202020204" pitchFamily="34" charset="0"/>
                <a:sym typeface="Verdana"/>
                <a:hlinkClick r:id="rId4"/>
              </a:rPr>
              <a:t>https://www.youtube.com/watch?v=E95n9a2PKOg</a:t>
            </a:r>
            <a:r>
              <a:rPr lang="pt-BR" sz="1600" dirty="0">
                <a:solidFill>
                  <a:schemeClr val="dk1"/>
                </a:solidFill>
                <a:latin typeface="+mj-lt"/>
                <a:ea typeface="Verdana"/>
                <a:cs typeface="Arial" panose="020B0604020202020204" pitchFamily="34" charset="0"/>
                <a:sym typeface="Verdana"/>
              </a:rPr>
              <a:t>. </a:t>
            </a:r>
            <a:r>
              <a:rPr lang="pt-BR" sz="1600" i="0" strike="noStrike" cap="none" dirty="0">
                <a:solidFill>
                  <a:srgbClr val="000000"/>
                </a:solidFill>
                <a:latin typeface="+mj-lt"/>
              </a:rPr>
              <a:t>Acesso em: 29 out. 2024. </a:t>
            </a:r>
            <a:endParaRPr sz="1600" b="1" i="0" strike="noStrike" cap="none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  <a:p>
            <a:pPr>
              <a:spcAft>
                <a:spcPts val="1200"/>
              </a:spcAft>
            </a:pPr>
            <a:r>
              <a:rPr lang="pt-BR" sz="1600" b="1" i="0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Slide 12 –</a:t>
            </a:r>
            <a:r>
              <a:rPr lang="pt-BR" sz="1600" i="0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 Disponível em:</a:t>
            </a:r>
            <a:r>
              <a:rPr lang="pt-BR" sz="1600" b="1" i="0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pt-BR" sz="1600" i="1" dirty="0">
                <a:latin typeface="+mj-lt"/>
                <a:ea typeface="Verdana"/>
                <a:cs typeface="Arial" panose="020B0604020202020204" pitchFamily="34" charset="0"/>
                <a:sym typeface="Verdana"/>
                <a:hlinkClick r:id="rId5"/>
              </a:rPr>
              <a:t>https://www.youtube.com/watch?v=WNa_nj7ztO0</a:t>
            </a:r>
            <a:r>
              <a:rPr lang="pt-BR" sz="1600" i="1" dirty="0">
                <a:latin typeface="+mj-lt"/>
                <a:ea typeface="Verdana"/>
                <a:cs typeface="Arial" panose="020B0604020202020204" pitchFamily="34" charset="0"/>
                <a:sym typeface="Verdana"/>
              </a:rPr>
              <a:t>. </a:t>
            </a:r>
            <a:r>
              <a:rPr lang="pt-BR" sz="1600" i="0" strike="noStrike" cap="none" dirty="0">
                <a:solidFill>
                  <a:srgbClr val="000000"/>
                </a:solidFill>
                <a:latin typeface="+mj-lt"/>
              </a:rPr>
              <a:t>Acesso em: 29 out. 2024. </a:t>
            </a:r>
            <a:endParaRPr sz="1600" b="0" i="1" strike="noStrike" cap="none" dirty="0">
              <a:solidFill>
                <a:srgbClr val="000000"/>
              </a:solidFill>
              <a:latin typeface="+mj-lt"/>
              <a:ea typeface="Verdana"/>
              <a:cs typeface="Arial" panose="020B0604020202020204" pitchFamily="34" charset="0"/>
              <a:sym typeface="Verdana"/>
            </a:endParaRPr>
          </a:p>
          <a:p>
            <a:pPr>
              <a:spcAft>
                <a:spcPts val="1200"/>
              </a:spcAft>
            </a:pPr>
            <a:r>
              <a:rPr lang="pt-BR" sz="1600" i="0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Disponível em:</a:t>
            </a:r>
            <a:r>
              <a:rPr lang="pt-BR" sz="1600" b="0" i="1" strike="noStrike" cap="none" dirty="0">
                <a:solidFill>
                  <a:srgbClr val="000000"/>
                </a:solidFill>
                <a:latin typeface="+mj-lt"/>
                <a:ea typeface="Verdana"/>
                <a:cs typeface="Arial" panose="020B0604020202020204" pitchFamily="34" charset="0"/>
                <a:sym typeface="Verdana"/>
              </a:rPr>
              <a:t> </a:t>
            </a:r>
            <a:r>
              <a:rPr lang="pt-BR" sz="1600" dirty="0">
                <a:latin typeface="+mj-lt"/>
                <a:ea typeface="Verdana"/>
                <a:cs typeface="Arial" panose="020B0604020202020204" pitchFamily="34" charset="0"/>
                <a:sym typeface="Verdana"/>
                <a:hlinkClick r:id="rId6"/>
              </a:rPr>
              <a:t>https://www.youtube.com/watch?v=q2DUzJxUbYc</a:t>
            </a:r>
            <a:r>
              <a:rPr lang="pt-BR" sz="1600" dirty="0">
                <a:latin typeface="+mj-lt"/>
                <a:ea typeface="Verdana"/>
                <a:cs typeface="Arial" panose="020B0604020202020204" pitchFamily="34" charset="0"/>
                <a:sym typeface="Verdana"/>
              </a:rPr>
              <a:t>. </a:t>
            </a:r>
            <a:r>
              <a:rPr lang="pt-BR" sz="1600" i="0" strike="noStrike" cap="none" dirty="0">
                <a:solidFill>
                  <a:srgbClr val="000000"/>
                </a:solidFill>
                <a:latin typeface="+mj-lt"/>
              </a:rPr>
              <a:t>Acesso em: 29 out. 2024. </a:t>
            </a:r>
            <a:endParaRPr sz="1600" b="1" i="0" strike="noStrike" cap="none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9c09b808c8_0_208"/>
          <p:cNvSpPr txBox="1">
            <a:spLocks noGrp="1"/>
          </p:cNvSpPr>
          <p:nvPr>
            <p:ph type="body" idx="1"/>
          </p:nvPr>
        </p:nvSpPr>
        <p:spPr>
          <a:xfrm>
            <a:off x="4705353" y="740314"/>
            <a:ext cx="4033534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3538" lvl="0" indent="-363538" rtl="0">
              <a:spcBef>
                <a:spcPts val="0"/>
              </a:spcBef>
              <a:spcAft>
                <a:spcPts val="0"/>
              </a:spcAft>
              <a:buSzPts val="2600"/>
              <a:buFont typeface="Arial"/>
              <a:buChar char="•"/>
            </a:pP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Perceber e identificar o andamento através da apreciação e da escuta ativa de canções.</a:t>
            </a:r>
            <a:endParaRPr dirty="0"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0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g29c09b808c8_0_208"/>
          <p:cNvSpPr txBox="1">
            <a:spLocks noGrp="1"/>
          </p:cNvSpPr>
          <p:nvPr>
            <p:ph type="body" idx="2"/>
          </p:nvPr>
        </p:nvSpPr>
        <p:spPr>
          <a:xfrm>
            <a:off x="348650" y="740314"/>
            <a:ext cx="422335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3538" lvl="0" indent="-363538" rtl="0">
              <a:spcBef>
                <a:spcPts val="0"/>
              </a:spcBef>
              <a:spcAft>
                <a:spcPts val="0"/>
              </a:spcAft>
              <a:buSzPts val="2600"/>
              <a:buFont typeface="Arial"/>
              <a:buChar char="•"/>
            </a:pP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Elementos da linguagem musical – andamento.</a:t>
            </a:r>
            <a:endParaRPr dirty="0"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0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342900" lvl="0" indent="-215900" rtl="0"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"/>
          <p:cNvSpPr txBox="1"/>
          <p:nvPr/>
        </p:nvSpPr>
        <p:spPr>
          <a:xfrm>
            <a:off x="246106" y="908850"/>
            <a:ext cx="4642417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música e seus elementos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2"/>
          <p:cNvSpPr txBox="1"/>
          <p:nvPr/>
        </p:nvSpPr>
        <p:spPr>
          <a:xfrm>
            <a:off x="389001" y="1982425"/>
            <a:ext cx="4101900" cy="209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354013" marR="0" lvl="0" indent="-354013" rtl="0"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Char char="●"/>
            </a:pPr>
            <a:r>
              <a:rPr lang="pt-BR" sz="2000" i="0" u="none" strike="noStrike" cap="none" dirty="0">
                <a:solidFill>
                  <a:schemeClr val="dk1"/>
                </a:solidFill>
              </a:rPr>
              <a:t>Quais elementos da música você já aprendeu?</a:t>
            </a:r>
            <a:endParaRPr sz="2000" dirty="0"/>
          </a:p>
          <a:p>
            <a:pPr marL="354013" marR="0" lvl="0" indent="-354013" rtl="0">
              <a:spcBef>
                <a:spcPts val="120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Verdana"/>
              <a:buChar char="●"/>
            </a:pPr>
            <a:r>
              <a:rPr lang="pt-BR" sz="2000" i="0" u="none" strike="noStrike" cap="none" dirty="0">
                <a:solidFill>
                  <a:schemeClr val="dk1"/>
                </a:solidFill>
              </a:rPr>
              <a:t>Você saberia dizer qual a diferença entre </a:t>
            </a:r>
            <a:r>
              <a:rPr lang="pt-BR" sz="2000" b="1" i="0" u="none" strike="noStrike" cap="none" dirty="0">
                <a:solidFill>
                  <a:srgbClr val="000099"/>
                </a:solidFill>
              </a:rPr>
              <a:t>OUVIR </a:t>
            </a:r>
            <a:r>
              <a:rPr lang="pt-BR" sz="2000" i="0" u="none" strike="noStrike" cap="none" dirty="0">
                <a:solidFill>
                  <a:schemeClr val="dk1"/>
                </a:solidFill>
              </a:rPr>
              <a:t>e </a:t>
            </a:r>
            <a:r>
              <a:rPr lang="pt-BR" sz="2000" b="1" i="0" u="none" strike="noStrike" cap="none" dirty="0">
                <a:solidFill>
                  <a:srgbClr val="000099"/>
                </a:solidFill>
              </a:rPr>
              <a:t>ESCUTAR </a:t>
            </a:r>
            <a:r>
              <a:rPr lang="pt-BR" sz="2000" i="0" u="none" strike="noStrike" cap="none" dirty="0">
                <a:solidFill>
                  <a:schemeClr val="dk1"/>
                </a:solidFill>
              </a:rPr>
              <a:t>uma música?</a:t>
            </a:r>
            <a:r>
              <a:rPr lang="pt-BR" sz="2000" i="0" u="none" strike="noStrike" cap="none" dirty="0">
                <a:solidFill>
                  <a:srgbClr val="000000"/>
                </a:solidFill>
              </a:rPr>
              <a:t> </a:t>
            </a:r>
            <a:endParaRPr sz="2000" i="0" u="none" strike="noStrike" cap="none" dirty="0">
              <a:solidFill>
                <a:srgbClr val="000000"/>
              </a:solidFill>
            </a:endParaRPr>
          </a:p>
        </p:txBody>
      </p:sp>
      <p:pic>
        <p:nvPicPr>
          <p:cNvPr id="115" name="Google Shape;115;p2"/>
          <p:cNvPicPr preferRelativeResize="0"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5089125" y="419750"/>
            <a:ext cx="3659475" cy="149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"/>
          <p:cNvPicPr preferRelativeResize="0"/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5171950" y="2020100"/>
            <a:ext cx="3623925" cy="25056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13;p5">
            <a:extLst>
              <a:ext uri="{FF2B5EF4-FFF2-40B4-BE49-F238E27FC236}">
                <a16:creationId xmlns:a16="http://schemas.microsoft.com/office/drawing/2014/main" id="{321F5B55-935D-1405-F6C8-7EE903D4474F}"/>
              </a:ext>
            </a:extLst>
          </p:cNvPr>
          <p:cNvSpPr txBox="1"/>
          <p:nvPr/>
        </p:nvSpPr>
        <p:spPr>
          <a:xfrm rot="897">
            <a:off x="7523413" y="4615295"/>
            <a:ext cx="1261776" cy="27064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475" tIns="53975" rIns="68550" bIns="539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200" b="1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05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"/>
          <p:cNvSpPr txBox="1"/>
          <p:nvPr/>
        </p:nvSpPr>
        <p:spPr>
          <a:xfrm>
            <a:off x="359675" y="1891461"/>
            <a:ext cx="3966000" cy="209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354013" marR="0" lvl="0" indent="-354013" rtl="0"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ts val="2000"/>
              <a:buFont typeface="Verdana"/>
              <a:buChar char="●"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Podemos falar que existem músicas rápidas e músicas lentas?</a:t>
            </a:r>
            <a:endParaRPr sz="2000" dirty="0"/>
          </a:p>
          <a:p>
            <a:pPr marL="354013" marR="0" lvl="0" indent="-354013" rtl="0">
              <a:spcBef>
                <a:spcPts val="1200"/>
              </a:spcBef>
              <a:spcAft>
                <a:spcPts val="600"/>
              </a:spcAft>
              <a:buClr>
                <a:srgbClr val="7030A0"/>
              </a:buClr>
              <a:buSzPts val="2000"/>
              <a:buFont typeface="Verdana"/>
              <a:buChar char="●"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Você sabe o que é o </a:t>
            </a:r>
            <a:r>
              <a:rPr lang="pt-BR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andamento</a:t>
            </a: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 música?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3"/>
          <p:cNvSpPr txBox="1"/>
          <p:nvPr/>
        </p:nvSpPr>
        <p:spPr>
          <a:xfrm>
            <a:off x="359681" y="798660"/>
            <a:ext cx="4722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música e seus elementos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4" name="Google Shape;124;p3"/>
          <p:cNvPicPr preferRelativeResize="0"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4958850" y="1577225"/>
            <a:ext cx="3931351" cy="325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3"/>
          <p:cNvPicPr preferRelativeResize="0"/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5089125" y="287475"/>
            <a:ext cx="3659475" cy="1157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6"/>
          <p:cNvSpPr txBox="1"/>
          <p:nvPr/>
        </p:nvSpPr>
        <p:spPr>
          <a:xfrm>
            <a:off x="535481" y="615958"/>
            <a:ext cx="6559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Recordando os elementos da música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1" name="Google Shape;131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47842" y="1522438"/>
            <a:ext cx="3961249" cy="2743199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6"/>
          <p:cNvSpPr/>
          <p:nvPr/>
        </p:nvSpPr>
        <p:spPr>
          <a:xfrm>
            <a:off x="535481" y="1142032"/>
            <a:ext cx="3755100" cy="3785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Nas aulas anteriores, aprendemos sobre </a:t>
            </a:r>
            <a:r>
              <a:rPr lang="pt-BR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MELODIA, RITMO </a:t>
            </a: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r>
              <a:rPr lang="pt-BR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PULSO.</a:t>
            </a:r>
            <a:r>
              <a:rPr lang="pt-BR" sz="2000" b="1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000" dirty="0">
              <a:solidFill>
                <a:schemeClr val="dk1"/>
              </a:solidFill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 i="1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Mas ainda há elementos importantes para a constituição de uma música.</a:t>
            </a:r>
            <a:endParaRPr sz="2000" dirty="0"/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Hoje, vamos aprender sobre mais um elemento da música, mas antes vamos refletir um pouco… 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13;p5">
            <a:extLst>
              <a:ext uri="{FF2B5EF4-FFF2-40B4-BE49-F238E27FC236}">
                <a16:creationId xmlns:a16="http://schemas.microsoft.com/office/drawing/2014/main" id="{DA3BAEF1-86D0-0E36-2053-42213E4BF8AA}"/>
              </a:ext>
            </a:extLst>
          </p:cNvPr>
          <p:cNvSpPr txBox="1"/>
          <p:nvPr/>
        </p:nvSpPr>
        <p:spPr>
          <a:xfrm rot="897">
            <a:off x="7523413" y="4615295"/>
            <a:ext cx="1261776" cy="27064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475" tIns="53975" rIns="68550" bIns="539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200" b="1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05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0"/>
          <p:cNvSpPr txBox="1"/>
          <p:nvPr/>
        </p:nvSpPr>
        <p:spPr>
          <a:xfrm>
            <a:off x="474786" y="1364152"/>
            <a:ext cx="3833400" cy="3477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i="0" u="none" strike="noStrike" cap="none" dirty="0">
                <a:solidFill>
                  <a:schemeClr val="dk1"/>
                </a:solidFill>
                <a:latin typeface="+mj-lt"/>
              </a:rPr>
              <a:t>Graças a nossa audição, durante todo o dia, ouvimos muitos sons. </a:t>
            </a:r>
            <a:endParaRPr sz="2000" i="0" u="none" strike="noStrike" cap="none" dirty="0">
              <a:solidFill>
                <a:schemeClr val="dk1"/>
              </a:solidFill>
              <a:latin typeface="+mj-lt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  <a:latin typeface="+mj-lt"/>
            </a:endParaRPr>
          </a:p>
          <a:p>
            <a:pPr marL="0" marR="0" lvl="0" indent="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2000" i="0" u="none" strike="noStrike" cap="none" dirty="0">
                <a:solidFill>
                  <a:schemeClr val="dk1"/>
                </a:solidFill>
                <a:latin typeface="+mj-lt"/>
              </a:rPr>
              <a:t>Nossos ouvidos captam uma variedade imensa de sons ao mesmo tempo.</a:t>
            </a:r>
            <a:endParaRPr sz="2000" dirty="0">
              <a:latin typeface="+mj-lt"/>
            </a:endParaRPr>
          </a:p>
          <a:p>
            <a:pPr marL="0" marR="0" lvl="0" indent="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2000" i="0" u="none" strike="noStrike" cap="none" dirty="0">
              <a:solidFill>
                <a:schemeClr val="dk1"/>
              </a:solidFill>
              <a:latin typeface="+mj-lt"/>
            </a:endParaRPr>
          </a:p>
          <a:p>
            <a:pPr marL="0" marR="0" lvl="0" indent="0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2000" i="0" u="none" strike="noStrike" cap="none" dirty="0">
                <a:solidFill>
                  <a:schemeClr val="dk1"/>
                </a:solidFill>
                <a:latin typeface="+mj-lt"/>
              </a:rPr>
              <a:t>Você já havia prestado atenção a isso?</a:t>
            </a:r>
            <a:r>
              <a:rPr lang="pt-BR" sz="2000" b="0" i="0" u="none" strike="noStrike" cap="none" dirty="0">
                <a:solidFill>
                  <a:schemeClr val="dk1"/>
                </a:solidFill>
                <a:latin typeface="+mj-lt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sz="1100" b="0" i="0" u="none" strike="noStrike" cap="none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139" name="Google Shape;139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45100" y="1414050"/>
            <a:ext cx="4040124" cy="2966825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0"/>
          <p:cNvSpPr/>
          <p:nvPr/>
        </p:nvSpPr>
        <p:spPr>
          <a:xfrm>
            <a:off x="474786" y="732729"/>
            <a:ext cx="5931000" cy="4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diferença entre ouvir e escutar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13;p5">
            <a:extLst>
              <a:ext uri="{FF2B5EF4-FFF2-40B4-BE49-F238E27FC236}">
                <a16:creationId xmlns:a16="http://schemas.microsoft.com/office/drawing/2014/main" id="{75D6852D-3257-D737-7D18-75D514174FE1}"/>
              </a:ext>
            </a:extLst>
          </p:cNvPr>
          <p:cNvSpPr txBox="1"/>
          <p:nvPr/>
        </p:nvSpPr>
        <p:spPr>
          <a:xfrm rot="897">
            <a:off x="7523413" y="4615295"/>
            <a:ext cx="1261776" cy="27064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475" tIns="53975" rIns="68550" bIns="539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200" b="1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05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0"/>
          <p:cNvSpPr txBox="1"/>
          <p:nvPr/>
        </p:nvSpPr>
        <p:spPr>
          <a:xfrm>
            <a:off x="497250" y="1182900"/>
            <a:ext cx="4288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curiosidade em ouvir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0"/>
          <p:cNvSpPr txBox="1">
            <a:spLocks noGrp="1"/>
          </p:cNvSpPr>
          <p:nvPr>
            <p:ph type="body" idx="1"/>
          </p:nvPr>
        </p:nvSpPr>
        <p:spPr>
          <a:xfrm>
            <a:off x="386864" y="2315456"/>
            <a:ext cx="8370300" cy="209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Quando paramos para prestar atenção nesses sons que chegam aos nossos ouvidos, estamos escutando, e não mais apenas ouvindo.</a:t>
            </a:r>
            <a:endParaRPr dirty="0"/>
          </a:p>
          <a:p>
            <a:pPr marL="0" lvl="0" indent="0" rtl="0">
              <a:spcBef>
                <a:spcPts val="1200"/>
              </a:spcBef>
              <a:spcAft>
                <a:spcPts val="1200"/>
              </a:spcAft>
              <a:buSzPts val="2000"/>
              <a:buNone/>
            </a:pP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escutar vai além do ouvir, pois passamos a querer entender e dar sentido ao som captado por nós. Podemos </a:t>
            </a:r>
            <a:r>
              <a:rPr lang="pt-BR" dirty="0">
                <a:latin typeface="Arial"/>
                <a:ea typeface="Arial"/>
                <a:cs typeface="Arial"/>
                <a:sym typeface="Arial"/>
              </a:rPr>
              <a:t>chamar isso de </a:t>
            </a:r>
            <a:r>
              <a:rPr lang="pt-BR" b="1" dirty="0">
                <a:latin typeface="Arial"/>
                <a:ea typeface="Arial"/>
                <a:cs typeface="Arial"/>
                <a:sym typeface="Arial"/>
              </a:rPr>
              <a:t>escuta ativa</a:t>
            </a:r>
            <a:r>
              <a:rPr lang="pt-BR" dirty="0">
                <a:latin typeface="Arial"/>
                <a:ea typeface="Arial"/>
                <a:cs typeface="Arial"/>
                <a:sym typeface="Arial"/>
              </a:rPr>
              <a:t>, que é exatamente a curiosidade em investigar o que ouvimos.</a:t>
            </a:r>
            <a:endParaRPr sz="1100" b="1" i="1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" name="Google Shape;149;p20"/>
          <p:cNvPicPr preferRelativeResize="0"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5089125" y="341875"/>
            <a:ext cx="3507425" cy="20116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13;p5">
            <a:extLst>
              <a:ext uri="{FF2B5EF4-FFF2-40B4-BE49-F238E27FC236}">
                <a16:creationId xmlns:a16="http://schemas.microsoft.com/office/drawing/2014/main" id="{916DB1C1-1431-8A36-2DB1-77E51DBC144B}"/>
              </a:ext>
            </a:extLst>
          </p:cNvPr>
          <p:cNvSpPr txBox="1"/>
          <p:nvPr/>
        </p:nvSpPr>
        <p:spPr>
          <a:xfrm rot="897">
            <a:off x="7523413" y="4615295"/>
            <a:ext cx="1261776" cy="27064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475" tIns="53975" rIns="68550" bIns="539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200" b="1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05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1"/>
          <p:cNvSpPr txBox="1"/>
          <p:nvPr/>
        </p:nvSpPr>
        <p:spPr>
          <a:xfrm>
            <a:off x="471875" y="673492"/>
            <a:ext cx="76851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escuta ativa na música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21"/>
          <p:cNvSpPr txBox="1"/>
          <p:nvPr/>
        </p:nvSpPr>
        <p:spPr>
          <a:xfrm>
            <a:off x="195346" y="3975413"/>
            <a:ext cx="3495701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7" name="Google Shape;157;p21"/>
          <p:cNvPicPr preferRelativeResize="0"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4424675" y="2164775"/>
            <a:ext cx="4360550" cy="1011325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1"/>
          <p:cNvSpPr/>
          <p:nvPr/>
        </p:nvSpPr>
        <p:spPr>
          <a:xfrm>
            <a:off x="471875" y="1375800"/>
            <a:ext cx="3585000" cy="3016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Quando passamos a entender aquilo que ouvimos na música, conseguimos identificar seus elementos, como a </a:t>
            </a:r>
            <a:r>
              <a:rPr lang="pt-BR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MELODIA</a:t>
            </a: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o </a:t>
            </a:r>
            <a:r>
              <a:rPr lang="pt-BR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RITMO</a:t>
            </a: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 o </a:t>
            </a:r>
            <a:r>
              <a:rPr lang="pt-BR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PULSO</a:t>
            </a: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dirty="0">
              <a:solidFill>
                <a:schemeClr val="dk1"/>
              </a:solidFill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Sabemos, por exemplo, se ela é rápida ou lenta, se é mais dançante ou não.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13;p5">
            <a:extLst>
              <a:ext uri="{FF2B5EF4-FFF2-40B4-BE49-F238E27FC236}">
                <a16:creationId xmlns:a16="http://schemas.microsoft.com/office/drawing/2014/main" id="{3CDE5882-2745-8DB5-6FC7-8FB8CEF9888C}"/>
              </a:ext>
            </a:extLst>
          </p:cNvPr>
          <p:cNvSpPr txBox="1"/>
          <p:nvPr/>
        </p:nvSpPr>
        <p:spPr>
          <a:xfrm rot="897">
            <a:off x="7523413" y="4615295"/>
            <a:ext cx="1261776" cy="27064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475" tIns="53975" rIns="68550" bIns="539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200" b="1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05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2"/>
          <p:cNvSpPr txBox="1"/>
          <p:nvPr/>
        </p:nvSpPr>
        <p:spPr>
          <a:xfrm>
            <a:off x="497026" y="722582"/>
            <a:ext cx="4909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velocidade da música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22"/>
          <p:cNvSpPr txBox="1"/>
          <p:nvPr/>
        </p:nvSpPr>
        <p:spPr>
          <a:xfrm>
            <a:off x="497026" y="1369082"/>
            <a:ext cx="4909200" cy="3170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que define exatamente a velocidade da música é o que nós chamamos de </a:t>
            </a:r>
            <a:r>
              <a:rPr lang="pt-BR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andamento</a:t>
            </a: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000" dirty="0">
              <a:solidFill>
                <a:schemeClr val="dk1"/>
              </a:solidFill>
            </a:endParaRPr>
          </a:p>
          <a:p>
            <a:pPr marL="0" marR="0" lvl="0" indent="0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</a:t>
            </a:r>
            <a:r>
              <a:rPr lang="pt-BR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andamento</a:t>
            </a: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define se ela será lenta, moderada ou rápida.</a:t>
            </a:r>
            <a:endParaRPr sz="2000" dirty="0"/>
          </a:p>
          <a:p>
            <a:pPr marL="0" marR="0" lvl="0" indent="0" rtl="0">
              <a:spcBef>
                <a:spcPts val="120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Você sabia que existe um aparelho para medir a velocidade da música?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5" name="Google Shape;165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92375" y="374150"/>
            <a:ext cx="2494950" cy="408562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13;p5">
            <a:extLst>
              <a:ext uri="{FF2B5EF4-FFF2-40B4-BE49-F238E27FC236}">
                <a16:creationId xmlns:a16="http://schemas.microsoft.com/office/drawing/2014/main" id="{69A77FC0-D9AB-9E90-CD5D-1E4D62450DB5}"/>
              </a:ext>
            </a:extLst>
          </p:cNvPr>
          <p:cNvSpPr txBox="1"/>
          <p:nvPr/>
        </p:nvSpPr>
        <p:spPr>
          <a:xfrm rot="897">
            <a:off x="7523413" y="4615295"/>
            <a:ext cx="1261776" cy="27064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475" tIns="53975" rIns="68550" bIns="539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200" b="1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05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1917</Words>
  <Application>Microsoft Office PowerPoint</Application>
  <PresentationFormat>Apresentação na tela (16:9)</PresentationFormat>
  <Paragraphs>106</Paragraphs>
  <Slides>17</Slides>
  <Notes>17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4" baseType="lpstr">
      <vt:lpstr>Grandstander SemiBold</vt:lpstr>
      <vt:lpstr>Lato</vt:lpstr>
      <vt:lpstr>Grandstander</vt:lpstr>
      <vt:lpstr>Grandstander Medium</vt:lpstr>
      <vt:lpstr>Arial</vt:lpstr>
      <vt:lpstr>Verdana</vt:lpstr>
      <vt:lpstr>1_Simple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Walter Junior</dc:creator>
  <cp:lastModifiedBy>Marcos Chagas</cp:lastModifiedBy>
  <cp:revision>6</cp:revision>
  <dcterms:modified xsi:type="dcterms:W3CDTF">2024-10-29T20:30:35Z</dcterms:modified>
</cp:coreProperties>
</file>