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4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</p:sldIdLst>
  <p:sldSz cx="9144000" cy="5143500" type="screen16x9"/>
  <p:notesSz cx="6858000" cy="9144000"/>
  <p:embeddedFontLst>
    <p:embeddedFont>
      <p:font typeface="Grandstander" pitchFamily="2" charset="0"/>
      <p:regular r:id="rId20"/>
      <p:bold r:id="rId21"/>
      <p:italic r:id="rId22"/>
      <p:boldItalic r:id="rId23"/>
    </p:embeddedFont>
    <p:embeddedFont>
      <p:font typeface="Grandstander Medium" pitchFamily="2" charset="0"/>
      <p:regular r:id="rId24"/>
      <p:italic r:id="rId25"/>
    </p:embeddedFont>
    <p:embeddedFont>
      <p:font typeface="Grandstander SemiBold" pitchFamily="2" charset="0"/>
      <p:bold r:id="rId26"/>
      <p:boldItalic r:id="rId27"/>
    </p:embeddedFont>
    <p:embeddedFont>
      <p:font typeface="Lato" panose="020F0502020204030203" pitchFamily="34" charset="0"/>
      <p:regular r:id="rId28"/>
      <p:bold r:id="rId29"/>
      <p:italic r:id="rId30"/>
      <p:boldItalic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37">
          <p15:clr>
            <a:srgbClr val="A4A3A4"/>
          </p15:clr>
        </p15:guide>
        <p15:guide id="2" pos="29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8" roundtripDataSignature="AMtx7mhCMRQxY4f1X2fIPUBs5UYwR0c9a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A37A08-69FF-1E87-5134-F146AC084A84}" name="Luã Santos Dias" initials="LS" userId="S::lua_dias@vanzolini-ead.org.br::5ba061cc-bd70-40d5-a037-2a2a36284974" providerId="AD"/>
  <p188:author id="{2359F93B-AF6D-556B-DE49-D594B554E1CA}" name="Heloisa Marques Viegas das Silva" initials="HM" userId="S::heloisa.silva@vanzolini-ead.org.br::7f08d624-e497-4360-a2b4-32a5e01a0a2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iscila Tavares" initials="PT" lastIdx="6" clrIdx="0">
    <p:extLst>
      <p:ext uri="{19B8F6BF-5375-455C-9EA6-DF929625EA0E}">
        <p15:presenceInfo xmlns:p15="http://schemas.microsoft.com/office/powerpoint/2012/main" userId="Priscila Tavares" providerId="None"/>
      </p:ext>
    </p:extLst>
  </p:cmAuthor>
  <p:cmAuthor id="2" name="Mariana Rimoli" initials="MR" lastIdx="3" clrIdx="1">
    <p:extLst>
      <p:ext uri="{19B8F6BF-5375-455C-9EA6-DF929625EA0E}">
        <p15:presenceInfo xmlns:p15="http://schemas.microsoft.com/office/powerpoint/2012/main" userId="6cf9166fde090e1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061" autoAdjust="0"/>
  </p:normalViewPr>
  <p:slideViewPr>
    <p:cSldViewPr snapToGrid="0">
      <p:cViewPr varScale="1">
        <p:scale>
          <a:sx n="87" d="100"/>
          <a:sy n="87" d="100"/>
        </p:scale>
        <p:origin x="906" y="72"/>
      </p:cViewPr>
      <p:guideLst>
        <p:guide orient="horz" pos="1637"/>
        <p:guide pos="291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54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8" Type="http://customschemas.google.com/relationships/presentationmetadata" Target="meta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certo.com.br/noticias/arquivo/acervo-concerto-vida-de-johann-sebastian-bach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sound.org/embed/sound/iframe/701310/simple/large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freesound.org/embed/sound/iframe/659453/simple/large/" TargetMode="External"/><Relationship Id="rId4" Type="http://schemas.openxmlformats.org/officeDocument/2006/relationships/hyperlink" Target="https://freesound.org/embed/sound/iframe/251259/simple/large/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ilustracao-de-desenho-animado-de-pensamento-desenhada-a-mao_45199827.htm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foto/johann-sebastian-bach-stamp-imagem-royalty-free/175409926?phrase=bach&amp;adppopup=true" TargetMode="External"/><Relationship Id="rId5" Type="http://schemas.openxmlformats.org/officeDocument/2006/relationships/hyperlink" Target="https://br.freepik.com/vetores-gratis/garoto-feliz-cantando-com-microfone_27188020.htm" TargetMode="External"/><Relationship Id="rId4" Type="http://schemas.openxmlformats.org/officeDocument/2006/relationships/hyperlink" Target="https://www.freepik.com/free-vector/cute-girl-cartoon-character-with-music-instruments_28462769.htm#fromView=image_search&amp;page=1&amp;position=0&amp;uuid=b3303120-f658-4eb8-873b-1ce348270594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" name="Google Shape;4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5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saber mais:</a:t>
            </a: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500" b="0" i="0" u="sng" strike="noStrik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https://www.concerto.com.br/noticias/arquivo/acervo-concerto-vida-de-johann-sebastian-bach</a:t>
            </a:r>
            <a:endParaRPr sz="15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dirty="0"/>
            </a:b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1-Piano: </a:t>
            </a:r>
            <a:r>
              <a:rPr lang="pt-BR" sz="1800" b="0" i="0" u="sng" strike="noStrike" dirty="0">
                <a:solidFill>
                  <a:srgbClr val="2200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https://freesound.org/embed/sound/iframe/701310/simple/large/</a:t>
            </a:r>
            <a:endParaRPr sz="3200" b="0"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2-Violão: </a:t>
            </a:r>
            <a:r>
              <a:rPr lang="pt-BR" sz="1800" b="0" i="0" u="sng" strike="noStrike" dirty="0">
                <a:solidFill>
                  <a:srgbClr val="2200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https://freesound.org/embed/sound/iframe/251259/simple/large/</a:t>
            </a: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3-Trompete:</a:t>
            </a:r>
            <a:r>
              <a:rPr lang="pt-BR" sz="1000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https://freesound.org/</a:t>
            </a:r>
            <a:r>
              <a:rPr lang="pt-BR" sz="1000" u="sng" dirty="0" err="1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embed</a:t>
            </a:r>
            <a:r>
              <a:rPr lang="pt-BR" sz="1000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sound</a:t>
            </a:r>
            <a:r>
              <a:rPr lang="pt-BR" sz="1000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/iframe/659453/</a:t>
            </a:r>
            <a:r>
              <a:rPr lang="pt-BR" sz="1000" u="sng" dirty="0" err="1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simple</a:t>
            </a:r>
            <a:r>
              <a:rPr lang="pt-BR" sz="1000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000" u="sng" dirty="0" err="1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large</a:t>
            </a:r>
            <a:r>
              <a:rPr lang="pt-BR" sz="1000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br>
              <a:rPr lang="pt-BR" b="0" dirty="0"/>
            </a:br>
            <a:endParaRPr lang="pt-BR" sz="18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Slide 3 imagem 1: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https://br.freepik.com/vetores-gratis/ilustracao-de-desenho-animado-de-pensamento-desenhada-a-mao_45199827.htm#page=3&amp;query=crian%C3%A7a%20pensando&amp;position=19&amp;from_view=search&amp;track=ais&amp;uuid=b81fc618-6279-409f-a9ed-c0a8454b3148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98450" algn="l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pt-BR" sz="1800" b="1" i="0" u="none" strike="noStrike" cap="none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Slide 5 imagem1: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https://www.freepik.com/free-vector/cute-girl-cartoon-character-with-music-instruments_28462769.htm#fromView=image_search&amp;page=1&amp;position=0&amp;uuid=b3303120-f658-4eb8-873b-1ce348270594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Slide 6 imagem1: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https://br.freepik.com/vetores-gratis/garoto-feliz-cantando-com-microfone_27188020.htm#query=crian%C3%A7acantando&amp;position=17&amp;from_view=search&amp;track=ais&amp;uuid=c19b1ee4-9476-475f-a9aa-d29f7715a303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Slide 7 imagem1: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https://br.freepik.com/vetores-gratis/garoto-feliz-cantando-com-microfone_27188020.htm#query=crian%C3%A7acantando&amp;position=17&amp;from_view=search&amp;track=ais&amp;uuid=c19b1ee4-9476-475f-a9aa-d29f7715a303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Slide 10 imagem1: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https://www.gettyimages.com.br/detail/foto/johann-sebastian-bach-stamp-imagem-royalty-free/175409926?phrase=bach&amp;adppopup=true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Slide 11 imagem 1: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https://www.gettyimages.com.br/detail/ilustra%C3%A7%C3%A3o/trumpet-isolated-on-white-ilustra%C3%A7%C3%A3o-royalty-free/1252744735?phrase=trompete&amp;adppopup=true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Slide 11 imagem 2: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https://www.gettyimages.com.br/detail/ilustra%C3%A7%C3%A3o/acoustic-guitar-in-realistic-flat-style-ilustra%C3%A7%C3%A3o-royalty-free/1475216696?phrase=viol%C3%A3o&amp;adppopup=true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Slide 11 imagem 3: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https://www.gettyimages.com.br/detail/ilustra%C3%A7%C3%A3o/grand-piano-musical-instrument-ilustra%C3%A7%C3%A3o-royalty-free/1187151765?phrase=piano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Slide 12 imagem 1: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https://www.gettyimages.com.br/detail/ilustra%C3%A7%C3%A3o/trumpet-isolated-on-white-ilustra%C3%A7%C3%A3o-royalty-free/1252744735?phrase=trompete&amp;adppopup=true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Slide 12 imagem 2: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https://www.gettyimages.com.br/detail/ilustra%C3%A7%C3%A3o/acoustic-guitar-in-realistic-flat-style-ilustra%C3%A7%C3%A3o-royalty-free/1475216696?phrase=viol%C3%A3o&amp;adppopup=true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Slide 12 imagem 3: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https://www.gettyimages.com.br/detail/ilustra%C3%A7%C3%A3o/grand-piano-musical-instrument-ilustra%C3%A7%C3%A3o-royalty-free/1187151765?phrase=piano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(EF03AR14) Perceber, explorar e identificar pulso, ritmo, melodia, </a:t>
            </a:r>
            <a:r>
              <a:rPr lang="pt-BR" sz="1800" b="0" i="0" u="none" strike="noStrike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ostinato</a:t>
            </a:r>
            <a:r>
              <a:rPr lang="pt-BR" sz="1800" b="0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, andamento e compasso por meio de jogos, brincadeiras, canções e práticas diversas de execução e apreciação musical.</a:t>
            </a:r>
            <a:endParaRPr b="0"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dirty="0"/>
            </a:b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u="sng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427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</a:rPr>
              <a:t>Caro professor, propusemos um exercício de escuta ativa para que o estudante perceba a melodia e o timbre. A música interpretada é o “Minueto em sol”, de Johann Sebastian Bach.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</a:rPr>
              <a:t>Você poderá apresentar outros repertórios ou até mesmo tocar a mesma melodia em diferentes instrumentos.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3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44"/>
          <p:cNvSpPr txBox="1">
            <a:spLocks noGrp="1"/>
          </p:cNvSpPr>
          <p:nvPr>
            <p:ph type="sldNum" idx="12"/>
          </p:nvPr>
        </p:nvSpPr>
        <p:spPr>
          <a:xfrm>
            <a:off x="8472458" y="4663305"/>
            <a:ext cx="5487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50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6" y="4630551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3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90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4"/>
          <p:cNvSpPr txBox="1"/>
          <p:nvPr/>
        </p:nvSpPr>
        <p:spPr>
          <a:xfrm rot="-5400000">
            <a:off x="8622225" y="1108015"/>
            <a:ext cx="884100" cy="292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" name="Google Shape;16;p44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9" name="Google Shape;19;p4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5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5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" name="Google Shape;22;p45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3" name="Google Shape;23;p45"/>
          <p:cNvSpPr txBox="1"/>
          <p:nvPr/>
        </p:nvSpPr>
        <p:spPr>
          <a:xfrm rot="-59789">
            <a:off x="4478338" y="133250"/>
            <a:ext cx="3795681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45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" name="Google Shape;25;p45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8" name="Google Shape;28;p4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6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5;p45">
            <a:extLst>
              <a:ext uri="{FF2B5EF4-FFF2-40B4-BE49-F238E27FC236}">
                <a16:creationId xmlns:a16="http://schemas.microsoft.com/office/drawing/2014/main" id="{181FE753-0ACF-4F18-972E-085111AD5FBC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47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33" name="Google Shape;33;p4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4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5;p45">
            <a:extLst>
              <a:ext uri="{FF2B5EF4-FFF2-40B4-BE49-F238E27FC236}">
                <a16:creationId xmlns:a16="http://schemas.microsoft.com/office/drawing/2014/main" id="{65EF7EC4-4D27-25F7-FEA2-3F0ABE6B557B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540266" y="2150850"/>
            <a:ext cx="6734723" cy="8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sldNum" idx="12"/>
          </p:nvPr>
        </p:nvSpPr>
        <p:spPr>
          <a:xfrm>
            <a:off x="8472188" y="4663217"/>
            <a:ext cx="548704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540267" y="445031"/>
            <a:ext cx="693382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540267" y="1705031"/>
            <a:ext cx="6933822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EA4335"/>
          </p15:clr>
        </p15:guide>
        <p15:guide id="2" orient="horz" pos="765">
          <p15:clr>
            <a:srgbClr val="EA4335"/>
          </p15:clr>
        </p15:guide>
        <p15:guide id="3" pos="5420">
          <p15:clr>
            <a:srgbClr val="EA4335"/>
          </p15:clr>
        </p15:guide>
        <p15:guide id="4" pos="4564">
          <p15:clr>
            <a:srgbClr val="EA4335"/>
          </p15:clr>
        </p15:guide>
        <p15:guide id="5" orient="horz" pos="2964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freesound.org/embed/sound/iframe/659453/simple/large/" TargetMode="External"/><Relationship Id="rId3" Type="http://schemas.openxmlformats.org/officeDocument/2006/relationships/image" Target="../media/image17.png"/><Relationship Id="rId7" Type="http://schemas.openxmlformats.org/officeDocument/2006/relationships/hyperlink" Target="https://freesound.org/embed/sound/iframe/251259/simple/large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freesound.org/embed/sound/iframe/701310/simple/large/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2/06/PROF_miolo_EF_AI_ARTE_V2_01a05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freesound.org/embed/sound/iframe/659453/simple/large/" TargetMode="External"/><Relationship Id="rId3" Type="http://schemas.openxmlformats.org/officeDocument/2006/relationships/hyperlink" Target="https://www.youtube.com/watch?v=-ybWaXJ2NEQ" TargetMode="External"/><Relationship Id="rId7" Type="http://schemas.openxmlformats.org/officeDocument/2006/relationships/hyperlink" Target="https://freesound.org/embed/sound/iframe/251259/simple/large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freesound.org/embed/sound/iframe/701310/simple/large/" TargetMode="External"/><Relationship Id="rId5" Type="http://schemas.openxmlformats.org/officeDocument/2006/relationships/hyperlink" Target="https://grupoevolucao.com.br/livro/Old/arte3-modern14.JPG" TargetMode="External"/><Relationship Id="rId4" Type="http://schemas.openxmlformats.org/officeDocument/2006/relationships/hyperlink" Target="https://www.youtube.com/watch?v=QU5WSPQL0GE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youtube.com/watch?v=-ybWaXJ2NEQ" TargetMode="External"/><Relationship Id="rId5" Type="http://schemas.openxmlformats.org/officeDocument/2006/relationships/hyperlink" Target="https://www.youtube.com/watch?v=QU5WSPQL0GE" TargetMode="Externa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6"/>
          <p:cNvSpPr/>
          <p:nvPr/>
        </p:nvSpPr>
        <p:spPr>
          <a:xfrm rot="-48394" flipH="1">
            <a:off x="238252" y="4088596"/>
            <a:ext cx="1511849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6"/>
          <p:cNvSpPr/>
          <p:nvPr/>
        </p:nvSpPr>
        <p:spPr>
          <a:xfrm rot="49167">
            <a:off x="237621" y="4556462"/>
            <a:ext cx="4333953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 – ANOS INICIAIS</a:t>
            </a:r>
            <a:endParaRPr sz="16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26"/>
          <p:cNvSpPr txBox="1"/>
          <p:nvPr/>
        </p:nvSpPr>
        <p:spPr>
          <a:xfrm>
            <a:off x="463005" y="1871068"/>
            <a:ext cx="8217990" cy="1480221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89950" tIns="17975" rIns="91375" bIns="17975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dk1"/>
                </a:solidFill>
                <a:latin typeface="Grandstander"/>
                <a:ea typeface="Grandstander"/>
                <a:cs typeface="Grandstander"/>
                <a:sym typeface="Grandstander"/>
              </a:rPr>
              <a:t>TIMBRES E MELODIAS</a:t>
            </a:r>
            <a:endParaRPr lang="pt-BR" sz="3600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46" name="Google Shape;46;p26"/>
          <p:cNvSpPr/>
          <p:nvPr/>
        </p:nvSpPr>
        <p:spPr>
          <a:xfrm rot="-48481" flipH="1">
            <a:off x="7971852" y="298542"/>
            <a:ext cx="893140" cy="685927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199" b="0" i="0" u="none" strike="noStrike" cap="none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3</a:t>
            </a:r>
            <a:r>
              <a:rPr lang="pt-BR" sz="4199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199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6"/>
          <p:cNvSpPr txBox="1"/>
          <p:nvPr/>
        </p:nvSpPr>
        <p:spPr>
          <a:xfrm rot="-59535">
            <a:off x="3223632" y="3633846"/>
            <a:ext cx="2701449" cy="386011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8" name="Google Shape;48;p26"/>
          <p:cNvSpPr txBox="1"/>
          <p:nvPr/>
        </p:nvSpPr>
        <p:spPr>
          <a:xfrm rot="-59878">
            <a:off x="4021077" y="1699824"/>
            <a:ext cx="1230082" cy="355118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180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5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5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25" name="Google Shape;125;p35"/>
          <p:cNvSpPr txBox="1"/>
          <p:nvPr/>
        </p:nvSpPr>
        <p:spPr>
          <a:xfrm>
            <a:off x="434375" y="1178815"/>
            <a:ext cx="5102810" cy="2069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Você apreciou uma música que foi composta há muitos anos. Seu compositor se chama </a:t>
            </a:r>
            <a:r>
              <a:rPr lang="pt-BR" sz="2000" b="1" i="1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Johann Sebastian Bach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.</a:t>
            </a:r>
            <a:endParaRPr sz="2000" dirty="0">
              <a:latin typeface="+mj-lt"/>
            </a:endParaRPr>
          </a:p>
          <a:p>
            <a:pPr marL="0" marR="0" lvl="0" indent="0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</a:rPr>
              <a:t>Apesar de ser a mesma melodia, o timbre dos instrumentos é diferente. Você conheceu o timbre do piano e o do violão.</a:t>
            </a:r>
            <a:endParaRPr sz="20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5"/>
          <p:cNvSpPr txBox="1"/>
          <p:nvPr/>
        </p:nvSpPr>
        <p:spPr>
          <a:xfrm>
            <a:off x="427132" y="740314"/>
            <a:ext cx="460465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Melodia e timbre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56;p5">
            <a:extLst>
              <a:ext uri="{FF2B5EF4-FFF2-40B4-BE49-F238E27FC236}">
                <a16:creationId xmlns:a16="http://schemas.microsoft.com/office/drawing/2014/main" id="{52317EA7-F8FE-442C-19C2-EAE98ACC4925}"/>
              </a:ext>
            </a:extLst>
          </p:cNvPr>
          <p:cNvSpPr txBox="1">
            <a:spLocks/>
          </p:cNvSpPr>
          <p:nvPr/>
        </p:nvSpPr>
        <p:spPr>
          <a:xfrm rot="897">
            <a:off x="5974764" y="4175903"/>
            <a:ext cx="2300100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 algn="ctr">
              <a:lnSpc>
                <a:spcPct val="100000"/>
              </a:lnSpc>
              <a:buSzPts val="1100"/>
              <a:buFont typeface="Verdana"/>
              <a:buNone/>
            </a:pPr>
            <a:r>
              <a:rPr lang="pt-BR" sz="1400" b="1" i="1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Johann Sebastian Bach</a:t>
            </a:r>
          </a:p>
        </p:txBody>
      </p:sp>
      <p:pic>
        <p:nvPicPr>
          <p:cNvPr id="3" name="Imagem 2" descr="Uma imagem contendo Texto&#10;&#10;Descrição gerada automaticamente">
            <a:extLst>
              <a:ext uri="{FF2B5EF4-FFF2-40B4-BE49-F238E27FC236}">
                <a16:creationId xmlns:a16="http://schemas.microsoft.com/office/drawing/2014/main" id="{03D37A0C-EE51-3C00-8012-DEEC1F77B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665" y="672656"/>
            <a:ext cx="2880297" cy="343668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36"/>
          <p:cNvPicPr preferRelativeResize="0"/>
          <p:nvPr/>
        </p:nvPicPr>
        <p:blipFill>
          <a:blip r:embed="rId3"/>
          <a:srcRect/>
          <a:stretch/>
        </p:blipFill>
        <p:spPr>
          <a:xfrm>
            <a:off x="6938462" y="1325825"/>
            <a:ext cx="1867557" cy="1891257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36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4" name="Google Shape;134;p36"/>
          <p:cNvSpPr txBox="1"/>
          <p:nvPr/>
        </p:nvSpPr>
        <p:spPr>
          <a:xfrm>
            <a:off x="433973" y="744503"/>
            <a:ext cx="30861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Vamos exercitar? </a:t>
            </a:r>
            <a:endParaRPr sz="2400" dirty="0"/>
          </a:p>
        </p:txBody>
      </p:sp>
      <p:sp>
        <p:nvSpPr>
          <p:cNvPr id="135" name="Google Shape;135;p36"/>
          <p:cNvSpPr txBox="1"/>
          <p:nvPr/>
        </p:nvSpPr>
        <p:spPr>
          <a:xfrm>
            <a:off x="433827" y="1179403"/>
            <a:ext cx="4068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Clique nos ícones abaixo e descubra o timbre dos sons dos instrumentos: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6"/>
          <p:cNvSpPr txBox="1"/>
          <p:nvPr/>
        </p:nvSpPr>
        <p:spPr>
          <a:xfrm>
            <a:off x="4639883" y="563704"/>
            <a:ext cx="1845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u="none" strike="noStrike" cap="non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</a:rPr>
              <a:t>Trompete</a:t>
            </a:r>
            <a:endParaRPr sz="1050" b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6"/>
          <p:cNvSpPr txBox="1"/>
          <p:nvPr/>
        </p:nvSpPr>
        <p:spPr>
          <a:xfrm>
            <a:off x="5663415" y="2980452"/>
            <a:ext cx="131717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u="none" strike="noStrike" cap="non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</a:rPr>
              <a:t>Violão</a:t>
            </a:r>
            <a:endParaRPr sz="1050" b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36"/>
          <p:cNvSpPr txBox="1"/>
          <p:nvPr/>
        </p:nvSpPr>
        <p:spPr>
          <a:xfrm>
            <a:off x="7061035" y="946483"/>
            <a:ext cx="13335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u="none" strike="noStrike" cap="non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</a:rPr>
              <a:t>Piano</a:t>
            </a:r>
            <a:endParaRPr sz="1050" b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39" name="Google Shape;139;p36"/>
          <p:cNvPicPr preferRelativeResize="0"/>
          <p:nvPr/>
        </p:nvPicPr>
        <p:blipFill>
          <a:blip r:embed="rId4"/>
          <a:srcRect/>
          <a:stretch/>
        </p:blipFill>
        <p:spPr>
          <a:xfrm>
            <a:off x="4694138" y="1055704"/>
            <a:ext cx="1891256" cy="107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36"/>
          <p:cNvPicPr preferRelativeResize="0"/>
          <p:nvPr/>
        </p:nvPicPr>
        <p:blipFill>
          <a:blip r:embed="rId5"/>
          <a:srcRect/>
          <a:stretch/>
        </p:blipFill>
        <p:spPr>
          <a:xfrm>
            <a:off x="5319830" y="3277472"/>
            <a:ext cx="2018900" cy="1538088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36"/>
          <p:cNvSpPr txBox="1"/>
          <p:nvPr/>
        </p:nvSpPr>
        <p:spPr>
          <a:xfrm>
            <a:off x="845569" y="2502957"/>
            <a:ext cx="3973200" cy="3385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5875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https://freesound.org/embed/sound/iframe/701310/simple/large</a:t>
            </a:r>
            <a:r>
              <a:rPr lang="pt-BR" sz="1000" u="sng" dirty="0">
                <a:solidFill>
                  <a:srgbClr val="22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46" name="Google Shape;146;p36"/>
          <p:cNvSpPr txBox="1"/>
          <p:nvPr/>
        </p:nvSpPr>
        <p:spPr>
          <a:xfrm>
            <a:off x="854528" y="3309564"/>
            <a:ext cx="3973200" cy="3385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5875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u="sng" dirty="0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https://freesound.org/embed/sound/iframe/251259/simple/large/</a:t>
            </a:r>
            <a:endParaRPr dirty="0"/>
          </a:p>
        </p:txBody>
      </p:sp>
      <p:sp>
        <p:nvSpPr>
          <p:cNvPr id="147" name="Google Shape;147;p36"/>
          <p:cNvSpPr txBox="1"/>
          <p:nvPr/>
        </p:nvSpPr>
        <p:spPr>
          <a:xfrm>
            <a:off x="865699" y="4224272"/>
            <a:ext cx="3973200" cy="3385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5875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u="sng" dirty="0">
                <a:solidFill>
                  <a:schemeClr val="dk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https://freesound.org/embed/sound/iframe/659453/simple/large/</a:t>
            </a:r>
            <a:endParaRPr sz="1000" dirty="0"/>
          </a:p>
        </p:txBody>
      </p:sp>
      <p:pic>
        <p:nvPicPr>
          <p:cNvPr id="143" name="Google Shape;143;p3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52075" y="3211285"/>
            <a:ext cx="733425" cy="6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3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25548" y="2399468"/>
            <a:ext cx="733425" cy="6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3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52075" y="4116171"/>
            <a:ext cx="733425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D0824BB-1E91-9B6E-8888-CA9F5A0EBFF8}"/>
              </a:ext>
            </a:extLst>
          </p:cNvPr>
          <p:cNvSpPr txBox="1"/>
          <p:nvPr/>
        </p:nvSpPr>
        <p:spPr>
          <a:xfrm>
            <a:off x="325548" y="222999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F49EE43-A31C-26B0-8289-DB8643F96C84}"/>
              </a:ext>
            </a:extLst>
          </p:cNvPr>
          <p:cNvSpPr txBox="1"/>
          <p:nvPr/>
        </p:nvSpPr>
        <p:spPr>
          <a:xfrm>
            <a:off x="337981" y="305774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2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1CECC74-76BE-93D1-25E2-81B182139E9D}"/>
              </a:ext>
            </a:extLst>
          </p:cNvPr>
          <p:cNvSpPr txBox="1"/>
          <p:nvPr/>
        </p:nvSpPr>
        <p:spPr>
          <a:xfrm>
            <a:off x="325548" y="391611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3</a:t>
            </a:r>
          </a:p>
        </p:txBody>
      </p:sp>
      <p:sp>
        <p:nvSpPr>
          <p:cNvPr id="2" name="Google Shape;177;p5">
            <a:extLst>
              <a:ext uri="{FF2B5EF4-FFF2-40B4-BE49-F238E27FC236}">
                <a16:creationId xmlns:a16="http://schemas.microsoft.com/office/drawing/2014/main" id="{2CAC7733-E035-7AAE-1BF0-4C989954A91D}"/>
              </a:ext>
            </a:extLst>
          </p:cNvPr>
          <p:cNvSpPr txBox="1"/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7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53" name="Google Shape;153;p37"/>
          <p:cNvSpPr txBox="1"/>
          <p:nvPr/>
        </p:nvSpPr>
        <p:spPr>
          <a:xfrm>
            <a:off x="434375" y="779718"/>
            <a:ext cx="30861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Vamos exercitar? </a:t>
            </a:r>
            <a:endParaRPr sz="1200" dirty="0"/>
          </a:p>
        </p:txBody>
      </p:sp>
      <p:sp>
        <p:nvSpPr>
          <p:cNvPr id="154" name="Google Shape;154;p37"/>
          <p:cNvSpPr txBox="1"/>
          <p:nvPr/>
        </p:nvSpPr>
        <p:spPr>
          <a:xfrm>
            <a:off x="774561" y="1632810"/>
            <a:ext cx="18451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u="none" strike="noStrike" cap="non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</a:rPr>
              <a:t>Trompete</a:t>
            </a:r>
            <a:endParaRPr sz="1050" b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37"/>
          <p:cNvSpPr txBox="1"/>
          <p:nvPr/>
        </p:nvSpPr>
        <p:spPr>
          <a:xfrm>
            <a:off x="3831671" y="1646794"/>
            <a:ext cx="131717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u="none" strike="noStrike" cap="non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</a:rPr>
              <a:t>Violão</a:t>
            </a:r>
            <a:endParaRPr sz="1050" b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37"/>
          <p:cNvSpPr txBox="1"/>
          <p:nvPr/>
        </p:nvSpPr>
        <p:spPr>
          <a:xfrm>
            <a:off x="6789593" y="1632810"/>
            <a:ext cx="13335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u="none" strike="noStrike" cap="non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</a:rPr>
              <a:t>Piano</a:t>
            </a:r>
            <a:endParaRPr sz="1050" b="1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37"/>
          <p:cNvSpPr txBox="1"/>
          <p:nvPr/>
        </p:nvSpPr>
        <p:spPr>
          <a:xfrm>
            <a:off x="1543756" y="3886767"/>
            <a:ext cx="306738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7"/>
          <p:cNvSpPr txBox="1"/>
          <p:nvPr/>
        </p:nvSpPr>
        <p:spPr>
          <a:xfrm>
            <a:off x="4336886" y="3883088"/>
            <a:ext cx="30673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37"/>
          <p:cNvSpPr txBox="1"/>
          <p:nvPr/>
        </p:nvSpPr>
        <p:spPr>
          <a:xfrm>
            <a:off x="7302974" y="3863251"/>
            <a:ext cx="306738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385;p45">
            <a:extLst>
              <a:ext uri="{FF2B5EF4-FFF2-40B4-BE49-F238E27FC236}">
                <a16:creationId xmlns:a16="http://schemas.microsoft.com/office/drawing/2014/main" id="{00B6D918-17E6-E261-6C51-D01FAB1A8FE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5028" y="317200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16;p31">
            <a:extLst>
              <a:ext uri="{FF2B5EF4-FFF2-40B4-BE49-F238E27FC236}">
                <a16:creationId xmlns:a16="http://schemas.microsoft.com/office/drawing/2014/main" id="{6735CF2F-6257-4B0F-7080-08B470A45333}"/>
              </a:ext>
            </a:extLst>
          </p:cNvPr>
          <p:cNvSpPr txBox="1"/>
          <p:nvPr/>
        </p:nvSpPr>
        <p:spPr>
          <a:xfrm>
            <a:off x="1977425" y="232141"/>
            <a:ext cx="2027078" cy="50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400" b="1" dirty="0"/>
              <a:t>Correção</a:t>
            </a:r>
            <a:endParaRPr sz="2400" b="1" i="0" u="none" strike="noStrike" cap="none" dirty="0">
              <a:solidFill>
                <a:srgbClr val="000000"/>
              </a:solidFill>
            </a:endParaRPr>
          </a:p>
        </p:txBody>
      </p:sp>
      <p:pic>
        <p:nvPicPr>
          <p:cNvPr id="2" name="Google Shape;141;p36">
            <a:extLst>
              <a:ext uri="{FF2B5EF4-FFF2-40B4-BE49-F238E27FC236}">
                <a16:creationId xmlns:a16="http://schemas.microsoft.com/office/drawing/2014/main" id="{C5C5F40E-B4CE-772B-3B78-599897DB7FD0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6491126" y="2094475"/>
            <a:ext cx="1867557" cy="1891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9;p36">
            <a:extLst>
              <a:ext uri="{FF2B5EF4-FFF2-40B4-BE49-F238E27FC236}">
                <a16:creationId xmlns:a16="http://schemas.microsoft.com/office/drawing/2014/main" id="{F6307AF9-E920-C311-B437-6CDE51D7D01D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598128" y="2450777"/>
            <a:ext cx="1891256" cy="107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40;p36">
            <a:extLst>
              <a:ext uri="{FF2B5EF4-FFF2-40B4-BE49-F238E27FC236}">
                <a16:creationId xmlns:a16="http://schemas.microsoft.com/office/drawing/2014/main" id="{81348E20-1451-52BD-7A0A-D6E889E1C827}"/>
              </a:ext>
            </a:extLst>
          </p:cNvPr>
          <p:cNvPicPr preferRelativeResize="0"/>
          <p:nvPr/>
        </p:nvPicPr>
        <p:blipFill>
          <a:blip r:embed="rId6"/>
          <a:srcRect/>
          <a:stretch/>
        </p:blipFill>
        <p:spPr>
          <a:xfrm>
            <a:off x="3480805" y="2311091"/>
            <a:ext cx="2018900" cy="1538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8"/>
          <p:cNvSpPr txBox="1"/>
          <p:nvPr/>
        </p:nvSpPr>
        <p:spPr>
          <a:xfrm>
            <a:off x="434375" y="1178815"/>
            <a:ext cx="8457115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cs typeface="Aldhabi" panose="020B0604020202020204" pitchFamily="2" charset="-78"/>
                <a:sym typeface="Arial"/>
              </a:rPr>
              <a:t>Vamos brincar para descobrir o timbre da voz dos colegas.</a:t>
            </a:r>
            <a:endParaRPr sz="2000" b="0" i="0" u="none" strike="noStrike" cap="none" dirty="0">
              <a:solidFill>
                <a:srgbClr val="000000"/>
              </a:solidFill>
              <a:latin typeface="+mj-lt"/>
              <a:cs typeface="Aldhabi" panose="020B0604020202020204" pitchFamily="2" charset="-78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2000" b="1" i="0" u="none" strike="noStrike" cap="none" dirty="0">
                <a:solidFill>
                  <a:srgbClr val="000000"/>
                </a:solidFill>
                <a:latin typeface="+mj-lt"/>
                <a:cs typeface="Aldhabi" panose="020B0604020202020204" pitchFamily="2" charset="-78"/>
                <a:sym typeface="Arial"/>
              </a:rPr>
              <a:t>Para brincar:</a:t>
            </a:r>
            <a:endParaRPr sz="2000" b="0" i="0" u="none" strike="noStrike" cap="none" dirty="0">
              <a:solidFill>
                <a:srgbClr val="000000"/>
              </a:solidFill>
              <a:latin typeface="+mj-lt"/>
              <a:cs typeface="Aldhabi" panose="020B0604020202020204" pitchFamily="2" charset="-78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cs typeface="Aldhabi" panose="020B0604020202020204" pitchFamily="2" charset="-78"/>
                <a:sym typeface="Arial"/>
              </a:rPr>
              <a:t>Formem uma roda e se sentem. O grupo escolhe uma pessoa para ficar de fora e com os olhos vendados.</a:t>
            </a:r>
            <a:endParaRPr sz="2000" b="0" i="0" u="none" strike="noStrike" cap="none" dirty="0">
              <a:solidFill>
                <a:srgbClr val="000000"/>
              </a:solidFill>
              <a:latin typeface="+mj-lt"/>
              <a:cs typeface="Aldhabi" panose="020B0604020202020204" pitchFamily="2" charset="-78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cs typeface="Aldhabi" panose="020B0604020202020204" pitchFamily="2" charset="-78"/>
                <a:sym typeface="Arial"/>
              </a:rPr>
              <a:t>Um outro colega deve ser o cantor. Ele poderá cantarolar uma melodia ou escolher a canção de que mais gosta para cantar.</a:t>
            </a:r>
            <a:endParaRPr sz="2000" b="0" i="0" u="none" strike="noStrike" cap="none" dirty="0">
              <a:solidFill>
                <a:srgbClr val="000000"/>
              </a:solidFill>
              <a:latin typeface="+mj-lt"/>
              <a:cs typeface="Aldhabi" panose="020B0604020202020204" pitchFamily="2" charset="-78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cs typeface="Aldhabi" panose="020B0604020202020204" pitchFamily="2" charset="-78"/>
                <a:sym typeface="Arial"/>
              </a:rPr>
              <a:t>O jogador que está de olhos vendados tem três chances para adivinhar quem está cantando.</a:t>
            </a:r>
            <a:endParaRPr sz="2000" b="0" i="0" u="none" strike="noStrike" cap="none" dirty="0">
              <a:solidFill>
                <a:srgbClr val="000000"/>
              </a:solidFill>
              <a:latin typeface="+mj-lt"/>
              <a:cs typeface="Aldhabi" panose="020B0604020202020204" pitchFamily="2" charset="-78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cs typeface="Aldhabi" panose="020B0604020202020204" pitchFamily="2" charset="-78"/>
                <a:sym typeface="Arial"/>
              </a:rPr>
              <a:t>Repitam as rodadas para que todos possam participar. </a:t>
            </a:r>
            <a:endParaRPr sz="2000" b="0" i="0" u="none" strike="noStrike" cap="none" dirty="0">
              <a:solidFill>
                <a:srgbClr val="000000"/>
              </a:solidFill>
              <a:latin typeface="+mj-lt"/>
              <a:cs typeface="Aldhabi" panose="020B0604020202020204" pitchFamily="2" charset="-78"/>
              <a:sym typeface="Arial"/>
            </a:endParaRPr>
          </a:p>
        </p:txBody>
      </p:sp>
      <p:sp>
        <p:nvSpPr>
          <p:cNvPr id="169" name="Google Shape;169;p38"/>
          <p:cNvSpPr txBox="1"/>
          <p:nvPr/>
        </p:nvSpPr>
        <p:spPr>
          <a:xfrm>
            <a:off x="434375" y="740314"/>
            <a:ext cx="6525676" cy="438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Canções e timbres: vamos cantarolar?</a:t>
            </a: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38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39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450372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9"/>
          <p:cNvSpPr txBox="1"/>
          <p:nvPr/>
        </p:nvSpPr>
        <p:spPr>
          <a:xfrm rot="-59852">
            <a:off x="134803" y="135023"/>
            <a:ext cx="358476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F281BEF-A9A9-5961-7D3A-76EFB9877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pt-BR" dirty="0"/>
              <a:t>Aprendemos a definição de fontes sonoras; </a:t>
            </a:r>
          </a:p>
          <a:p>
            <a:pPr>
              <a:spcAft>
                <a:spcPts val="600"/>
              </a:spcAft>
            </a:pPr>
            <a:r>
              <a:rPr lang="pt-BR" dirty="0"/>
              <a:t>Percebemos a diferença entre melodia e timbre;</a:t>
            </a:r>
          </a:p>
          <a:p>
            <a:pPr>
              <a:spcAft>
                <a:spcPts val="600"/>
              </a:spcAft>
            </a:pPr>
            <a:r>
              <a:rPr lang="pt-BR" dirty="0"/>
              <a:t>Identificamos melodia e timbre em duas melodias, por meio da apreciação e escuta ativa.</a:t>
            </a:r>
          </a:p>
          <a:p>
            <a:pPr>
              <a:spcAft>
                <a:spcPts val="600"/>
              </a:spcAft>
            </a:pPr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0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83" name="Google Shape;183;p40"/>
          <p:cNvSpPr txBox="1">
            <a:spLocks noGrp="1"/>
          </p:cNvSpPr>
          <p:nvPr>
            <p:ph type="body" idx="1"/>
          </p:nvPr>
        </p:nvSpPr>
        <p:spPr>
          <a:xfrm>
            <a:off x="366401" y="646167"/>
            <a:ext cx="8513830" cy="3370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LEMOV, D. </a:t>
            </a:r>
            <a:r>
              <a:rPr lang="pt-BR" sz="16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Aula nota 10 3.0</a:t>
            </a: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63 técnicas para melhorar a gestão da sala de aula. Porto Alegre: Penso, 2022.</a:t>
            </a:r>
            <a:endParaRPr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Aft>
                <a:spcPts val="600"/>
              </a:spcAft>
              <a:buSzPts val="2000"/>
              <a:buNone/>
            </a:pP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SÃO PAULO (Estado) Secretaria da Educação. </a:t>
            </a:r>
            <a:r>
              <a:rPr lang="pt-BR" sz="1600" b="1" dirty="0">
                <a:latin typeface="Arial"/>
                <a:ea typeface="Arial"/>
                <a:cs typeface="Arial"/>
                <a:sym typeface="Arial"/>
              </a:rPr>
              <a:t>Currículo em Ação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. Caderno do Professor, Arte,  Ensino Fundamental – Anos Iniciais, v. 2. 2023. Disponível em: </a:t>
            </a:r>
            <a:r>
              <a:rPr lang="pt-BR" sz="1600" u="sng" dirty="0">
                <a:solidFill>
                  <a:srgbClr val="0563C1"/>
                </a:solidFill>
                <a:hlinkClick r:id="rId3"/>
              </a:rPr>
              <a:t>https://efape.educacao.sp.gov.br/</a:t>
            </a:r>
            <a:r>
              <a:rPr lang="pt-BR" sz="1600" u="sng" dirty="0" err="1">
                <a:solidFill>
                  <a:srgbClr val="0563C1"/>
                </a:solidFill>
                <a:hlinkClick r:id="rId3"/>
              </a:rPr>
              <a:t>curriculopaulista</a:t>
            </a:r>
            <a:r>
              <a:rPr lang="pt-BR" sz="1600" u="sng" dirty="0">
                <a:solidFill>
                  <a:srgbClr val="0563C1"/>
                </a:solidFill>
                <a:hlinkClick r:id="rId3"/>
              </a:rPr>
              <a:t>/</a:t>
            </a:r>
            <a:r>
              <a:rPr lang="pt-BR" sz="1600" u="sng" dirty="0" err="1">
                <a:solidFill>
                  <a:srgbClr val="0563C1"/>
                </a:solidFill>
                <a:hlinkClick r:id="rId3"/>
              </a:rPr>
              <a:t>wp-content</a:t>
            </a:r>
            <a:r>
              <a:rPr lang="pt-BR" sz="1600" u="sng" dirty="0">
                <a:solidFill>
                  <a:srgbClr val="0563C1"/>
                </a:solidFill>
                <a:hlinkClick r:id="rId3"/>
              </a:rPr>
              <a:t>/uploads/2022/06/PROF_miolo_EF_AI_ARTE_V2_01a05.pdf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. Acesso em: 07 mar. 2023.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SÃO PAULO (Estado) Secretaria da Educação. </a:t>
            </a:r>
            <a:r>
              <a:rPr lang="pt-BR" sz="16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etapas Educação Infantil e Ensino Fundamental, 2019. Disponível em: </a:t>
            </a:r>
            <a:r>
              <a:rPr lang="pt-BR" sz="1600" u="sng" dirty="0">
                <a:solidFill>
                  <a:srgbClr val="000000"/>
                </a:solidFill>
                <a:hlinkClick r:id="rId4"/>
              </a:rPr>
              <a:t>https://efape.educacao.sp.gov.br/</a:t>
            </a:r>
            <a:r>
              <a:rPr lang="pt-BR" sz="1600" u="sng" dirty="0" err="1">
                <a:solidFill>
                  <a:srgbClr val="000000"/>
                </a:solidFill>
                <a:hlinkClick r:id="rId4"/>
              </a:rPr>
              <a:t>curriculopaulista</a:t>
            </a:r>
            <a:r>
              <a:rPr lang="pt-BR" sz="1600" u="sng" dirty="0">
                <a:solidFill>
                  <a:srgbClr val="000000"/>
                </a:solidFill>
                <a:hlinkClick r:id="rId4"/>
              </a:rPr>
              <a:t>/</a:t>
            </a:r>
            <a:r>
              <a:rPr lang="pt-BR" sz="1600" u="sng" dirty="0" err="1">
                <a:solidFill>
                  <a:srgbClr val="000000"/>
                </a:solidFill>
                <a:hlinkClick r:id="rId4"/>
              </a:rPr>
              <a:t>wp-content</a:t>
            </a:r>
            <a:r>
              <a:rPr lang="pt-BR" sz="1600" u="sng" dirty="0">
                <a:solidFill>
                  <a:srgbClr val="000000"/>
                </a:solidFill>
                <a:hlinkClick r:id="rId4"/>
              </a:rPr>
              <a:t>/uploads/2023/02/Curriculo_Paulista-etapas-Educa%C3%A7%C3%A3o-Infantil-e-Ensino-Fundamental-ISBN.pdf</a:t>
            </a:r>
            <a:r>
              <a:rPr lang="pt-BR" sz="1600" u="sng" dirty="0">
                <a:solidFill>
                  <a:srgbClr val="000000"/>
                </a:solidFill>
              </a:rPr>
              <a:t>.</a:t>
            </a: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Acesso em: 07 mar. 2023.</a:t>
            </a:r>
            <a:endParaRPr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1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89" name="Google Shape;189;p41"/>
          <p:cNvSpPr txBox="1"/>
          <p:nvPr/>
        </p:nvSpPr>
        <p:spPr>
          <a:xfrm>
            <a:off x="329525" y="670800"/>
            <a:ext cx="8592900" cy="353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Slide 1 – </a:t>
            </a:r>
            <a:r>
              <a:rPr lang="pt-BR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Imagem de capa: SEDUC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Slide 3, 4 a 7 – </a:t>
            </a:r>
            <a:r>
              <a:rPr lang="pt-BR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pt-BR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pt-BR" dirty="0" err="1">
                <a:solidFill>
                  <a:schemeClr val="tx1"/>
                </a:solidFill>
              </a:rPr>
              <a:t>reepik</a:t>
            </a:r>
            <a:r>
              <a:rPr lang="pt-BR" dirty="0">
                <a:solidFill>
                  <a:schemeClr val="tx1"/>
                </a:solidFill>
              </a:rPr>
              <a:t>.</a:t>
            </a:r>
            <a:endParaRPr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tx1"/>
                </a:solidFill>
              </a:rPr>
              <a:t>Slide 10 a 12 – </a:t>
            </a:r>
            <a:r>
              <a:rPr lang="pt-BR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©</a:t>
            </a:r>
            <a:r>
              <a:rPr lang="en-US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Getty Images.</a:t>
            </a:r>
          </a:p>
          <a:p>
            <a:pPr lvl="0">
              <a:spcAft>
                <a:spcPts val="600"/>
              </a:spcAft>
            </a:pPr>
            <a:r>
              <a:rPr lang="da-DK" b="1" dirty="0">
                <a:solidFill>
                  <a:schemeClr val="tx1"/>
                </a:solidFill>
              </a:rPr>
              <a:t>Slide 8 – </a:t>
            </a:r>
            <a:r>
              <a:rPr lang="da-DK" dirty="0">
                <a:solidFill>
                  <a:schemeClr val="tx1"/>
                </a:solidFill>
                <a:hlinkClick r:id="rId3"/>
              </a:rPr>
              <a:t>https://www.youtube.com/watch?v=-ybWaXJ2NEQ</a:t>
            </a:r>
            <a:r>
              <a:rPr lang="da-DK" dirty="0">
                <a:solidFill>
                  <a:schemeClr val="tx1"/>
                </a:solidFill>
              </a:rPr>
              <a:t> </a:t>
            </a:r>
          </a:p>
          <a:p>
            <a:pPr lvl="0">
              <a:spcAft>
                <a:spcPts val="600"/>
              </a:spcAft>
            </a:pPr>
            <a:r>
              <a:rPr lang="da-DK" dirty="0">
                <a:solidFill>
                  <a:schemeClr val="tx1"/>
                </a:solidFill>
                <a:hlinkClick r:id="rId4"/>
              </a:rPr>
              <a:t>https://www.youtube.com/watch?v=QU5WSPQL0GE</a:t>
            </a:r>
            <a:r>
              <a:rPr lang="da-DK" dirty="0">
                <a:solidFill>
                  <a:schemeClr val="tx1"/>
                </a:solidFill>
              </a:rPr>
              <a:t> </a:t>
            </a:r>
          </a:p>
          <a:p>
            <a:pPr>
              <a:spcAft>
                <a:spcPts val="600"/>
              </a:spcAft>
            </a:pPr>
            <a:r>
              <a:rPr lang="pt-BR" b="1" dirty="0">
                <a:solidFill>
                  <a:schemeClr val="tx1"/>
                </a:solidFill>
              </a:rPr>
              <a:t>Slide 9 – </a:t>
            </a:r>
            <a:r>
              <a:rPr lang="pt-BR" dirty="0">
                <a:solidFill>
                  <a:schemeClr val="tx1"/>
                </a:solidFill>
              </a:rPr>
              <a:t>Grupo Evolução.</a:t>
            </a:r>
            <a:r>
              <a:rPr lang="pt-BR" b="1" dirty="0">
                <a:solidFill>
                  <a:schemeClr val="tx1"/>
                </a:solidFill>
              </a:rPr>
              <a:t> </a:t>
            </a:r>
            <a:r>
              <a:rPr lang="pt-BR" dirty="0">
                <a:solidFill>
                  <a:schemeClr val="tx1"/>
                </a:solidFill>
              </a:rPr>
              <a:t>Disponível em: </a:t>
            </a:r>
            <a:r>
              <a:rPr lang="pt-BR" u="sng" dirty="0">
                <a:solidFill>
                  <a:schemeClr val="tx1"/>
                </a:solidFill>
                <a:hlinkClick r:id="rId5"/>
              </a:rPr>
              <a:t>https://grupoevolucao.com.br/livro/Old/arte3-modern14.JPG</a:t>
            </a:r>
            <a:r>
              <a:rPr lang="pt-BR" dirty="0">
                <a:solidFill>
                  <a:schemeClr val="tx1"/>
                </a:solidFill>
              </a:rPr>
              <a:t>.</a:t>
            </a:r>
            <a:r>
              <a:rPr lang="pt-BR" u="sng" dirty="0">
                <a:solidFill>
                  <a:schemeClr val="tx1"/>
                </a:solidFill>
              </a:rPr>
              <a:t> </a:t>
            </a:r>
            <a:r>
              <a:rPr lang="pt-BR" dirty="0">
                <a:solidFill>
                  <a:schemeClr val="tx1"/>
                </a:solidFill>
              </a:rPr>
              <a:t>Acesso em: 16 jul. 2024.</a:t>
            </a:r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Slide </a:t>
            </a:r>
            <a:r>
              <a:rPr lang="pt-BR" b="1" dirty="0">
                <a:solidFill>
                  <a:schemeClr val="tx1"/>
                </a:solidFill>
              </a:rPr>
              <a:t>11 </a:t>
            </a:r>
            <a:r>
              <a:rPr lang="pt-BR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Arquivos de áudio. Disponíveis em: </a:t>
            </a:r>
            <a:r>
              <a:rPr lang="pt-BR" u="sng" dirty="0">
                <a:solidFill>
                  <a:schemeClr val="tx1"/>
                </a:solidFill>
                <a:hlinkClick r:id="rId6"/>
              </a:rPr>
              <a:t>https://freesound.org/embed/sound/iframe/701310/simple/large/</a:t>
            </a:r>
            <a:r>
              <a:rPr lang="pt-BR" u="sng" dirty="0">
                <a:solidFill>
                  <a:schemeClr val="tx1"/>
                </a:solidFill>
              </a:rPr>
              <a:t> </a:t>
            </a:r>
            <a:endParaRPr lang="pt-BR"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u="sng" dirty="0">
                <a:solidFill>
                  <a:schemeClr val="tx1"/>
                </a:solidFill>
                <a:hlinkClick r:id="rId7"/>
              </a:rPr>
              <a:t>https://freesound.org/embed/sound/iframe/251259/simple/large/</a:t>
            </a:r>
            <a:r>
              <a:rPr lang="pt-BR" u="sng" dirty="0">
                <a:solidFill>
                  <a:schemeClr val="tx1"/>
                </a:solidFill>
              </a:rPr>
              <a:t> </a:t>
            </a:r>
            <a:endParaRPr lang="pt-BR" dirty="0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r>
              <a:rPr lang="pt-BR" u="sng" dirty="0">
                <a:solidFill>
                  <a:schemeClr val="tx1"/>
                </a:solidFill>
                <a:hlinkClick r:id="rId8"/>
              </a:rPr>
              <a:t>https://freesound.org/embed/sound/iframe/659453/simple/large/</a:t>
            </a:r>
            <a:r>
              <a:rPr lang="pt-BR" u="sng" dirty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B3994F5B-B57C-5EBE-3938-4623DAED6F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pt-BR" dirty="0"/>
              <a:t>Identificar a definição de fontes sonoras; </a:t>
            </a:r>
          </a:p>
          <a:p>
            <a:pPr>
              <a:spcAft>
                <a:spcPts val="600"/>
              </a:spcAft>
            </a:pPr>
            <a:r>
              <a:rPr lang="pt-BR" dirty="0"/>
              <a:t>Perceber a diferença entre melodia e timbre.</a:t>
            </a:r>
          </a:p>
          <a:p>
            <a:pPr>
              <a:spcAft>
                <a:spcPts val="600"/>
              </a:spcAft>
            </a:pP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8677C1-2636-E3B2-A1FF-ADE0CBDD5724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pt-BR" dirty="0"/>
              <a:t>Apreciação e escuta ativa de música e sons;</a:t>
            </a:r>
          </a:p>
          <a:p>
            <a:pPr>
              <a:spcAft>
                <a:spcPts val="600"/>
              </a:spcAft>
            </a:pPr>
            <a:r>
              <a:rPr lang="pt-BR" dirty="0"/>
              <a:t>Fontes sonoras;</a:t>
            </a:r>
          </a:p>
          <a:p>
            <a:pPr>
              <a:spcAft>
                <a:spcPts val="600"/>
              </a:spcAft>
            </a:pPr>
            <a:r>
              <a:rPr lang="pt-BR" dirty="0"/>
              <a:t>Melodia e timbre.</a:t>
            </a:r>
          </a:p>
          <a:p>
            <a:pPr>
              <a:spcAft>
                <a:spcPts val="600"/>
              </a:spcAft>
            </a:pP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65045" y="1279415"/>
            <a:ext cx="3159739" cy="35212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28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28"/>
          <p:cNvSpPr txBox="1"/>
          <p:nvPr/>
        </p:nvSpPr>
        <p:spPr>
          <a:xfrm>
            <a:off x="434375" y="1178815"/>
            <a:ext cx="5834223" cy="2223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 sabe o que são fontes sonoras?</a:t>
            </a:r>
          </a:p>
          <a:p>
            <a:pPr marL="342900" marR="0" lvl="0" indent="-342900" rtl="0">
              <a:lnSpc>
                <a:spcPct val="100000"/>
              </a:lnSpc>
              <a:spcAft>
                <a:spcPts val="60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 sabe dizer por que as vozes humanas não são iguais?</a:t>
            </a:r>
            <a:endParaRPr sz="2000" b="0" i="0" u="none" strike="noStrike" cap="none" dirty="0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rtl="0">
              <a:lnSpc>
                <a:spcPct val="100000"/>
              </a:lnSpc>
              <a:spcAft>
                <a:spcPts val="60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que é timbre?</a:t>
            </a:r>
            <a:endParaRPr sz="2000" b="0" i="0" u="none" strike="noStrike" cap="none" dirty="0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Instrumentos musicais diferentes produzem sons iguais?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8"/>
          <p:cNvSpPr txBox="1"/>
          <p:nvPr/>
        </p:nvSpPr>
        <p:spPr>
          <a:xfrm>
            <a:off x="434375" y="740314"/>
            <a:ext cx="5052849" cy="438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Fontes sonoras 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77;p5">
            <a:extLst>
              <a:ext uri="{FF2B5EF4-FFF2-40B4-BE49-F238E27FC236}">
                <a16:creationId xmlns:a16="http://schemas.microsoft.com/office/drawing/2014/main" id="{6E741103-43C2-C8B0-7E98-ACE3837396EE}"/>
              </a:ext>
            </a:extLst>
          </p:cNvPr>
          <p:cNvSpPr txBox="1"/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1;p28">
            <a:extLst>
              <a:ext uri="{FF2B5EF4-FFF2-40B4-BE49-F238E27FC236}">
                <a16:creationId xmlns:a16="http://schemas.microsoft.com/office/drawing/2014/main" id="{DAA4E319-0B9A-36D0-0937-2A251F12AD78}"/>
              </a:ext>
            </a:extLst>
          </p:cNvPr>
          <p:cNvSpPr txBox="1"/>
          <p:nvPr/>
        </p:nvSpPr>
        <p:spPr>
          <a:xfrm>
            <a:off x="434375" y="740314"/>
            <a:ext cx="5052849" cy="438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Fontes sonoras 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83;p31">
            <a:extLst>
              <a:ext uri="{FF2B5EF4-FFF2-40B4-BE49-F238E27FC236}">
                <a16:creationId xmlns:a16="http://schemas.microsoft.com/office/drawing/2014/main" id="{EE195087-EEF8-3199-55F3-D882E579CE05}"/>
              </a:ext>
            </a:extLst>
          </p:cNvPr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28"/>
          <p:cNvSpPr txBox="1"/>
          <p:nvPr/>
        </p:nvSpPr>
        <p:spPr>
          <a:xfrm>
            <a:off x="434375" y="1233900"/>
            <a:ext cx="7910119" cy="2069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dirty="0">
                <a:effectLst/>
                <a:latin typeface="+mn-lt"/>
              </a:rPr>
              <a:t>Muita coisa à nossa volta emite sons: os pássaros, os carros, o vento... A gente chama de fontes sonoras tudo aquilo que faz um som, desde o seu celular tocando até um trovão no céu! Essas fontes vibram e mandam essas vibrações pelo ar até nossos ouvidos. Assim, ouvimos a “música do mundo”.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effectLst/>
                <a:latin typeface="+mn-lt"/>
              </a:rPr>
              <a:t>Feche os olhos e perceba as fontes sonoras ao seu redor!</a:t>
            </a:r>
          </a:p>
        </p:txBody>
      </p:sp>
    </p:spTree>
    <p:extLst>
      <p:ext uri="{BB962C8B-B14F-4D97-AF65-F5344CB8AC3E}">
        <p14:creationId xmlns:p14="http://schemas.microsoft.com/office/powerpoint/2010/main" val="640242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1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4" name="Google Shape;84;p31"/>
          <p:cNvSpPr txBox="1"/>
          <p:nvPr/>
        </p:nvSpPr>
        <p:spPr>
          <a:xfrm>
            <a:off x="434375" y="734464"/>
            <a:ext cx="4790562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faz um som ser único?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5324" y="475006"/>
            <a:ext cx="3328904" cy="4193487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31"/>
          <p:cNvSpPr txBox="1"/>
          <p:nvPr/>
        </p:nvSpPr>
        <p:spPr>
          <a:xfrm>
            <a:off x="434376" y="1311019"/>
            <a:ext cx="4790561" cy="3185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timbre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com certeza é uma característica sonora que faz o som ser único, é o que podemos chamar de “identidade do som”.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 nos permite distinguir sons da mesma frequência que foram produzidos por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fontes sonoras 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diferentes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.</a:t>
            </a:r>
            <a:endParaRPr sz="20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br>
              <a:rPr lang="pt-BR" sz="10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0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6" name="Google Shape;76;p30"/>
          <p:cNvSpPr txBox="1"/>
          <p:nvPr/>
        </p:nvSpPr>
        <p:spPr>
          <a:xfrm>
            <a:off x="434375" y="742554"/>
            <a:ext cx="3190362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voz humana 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30"/>
          <p:cNvSpPr txBox="1"/>
          <p:nvPr/>
        </p:nvSpPr>
        <p:spPr>
          <a:xfrm>
            <a:off x="434375" y="1255934"/>
            <a:ext cx="4608094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voz é uma das características mais exclusivas que as pessoas têm.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timbre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 voz humana é a qualidade única do som produzido por uma pessoa ao cantar ou falar. É a característica que permite distinguir uma voz de outra, mesmo quando ambas estão produzindo a mesma nota musical ou articulando as mesmas palavras.</a:t>
            </a:r>
            <a:endParaRPr dirty="0"/>
          </a:p>
        </p:txBody>
      </p:sp>
      <p:pic>
        <p:nvPicPr>
          <p:cNvPr id="78" name="Google Shape;78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8281" y="640297"/>
            <a:ext cx="2627730" cy="38629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78;p30">
            <a:extLst>
              <a:ext uri="{FF2B5EF4-FFF2-40B4-BE49-F238E27FC236}">
                <a16:creationId xmlns:a16="http://schemas.microsoft.com/office/drawing/2014/main" id="{42C57491-3042-08DF-20F5-D6487914B15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8281" y="640297"/>
            <a:ext cx="2627730" cy="3862906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32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2" name="Google Shape;92;p32"/>
          <p:cNvSpPr txBox="1"/>
          <p:nvPr/>
        </p:nvSpPr>
        <p:spPr>
          <a:xfrm>
            <a:off x="433263" y="713810"/>
            <a:ext cx="4790562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Melodia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32"/>
          <p:cNvSpPr txBox="1"/>
          <p:nvPr/>
        </p:nvSpPr>
        <p:spPr>
          <a:xfrm>
            <a:off x="433263" y="1178815"/>
            <a:ext cx="5193814" cy="3631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 aulas anteriores, aprendemos sobre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melodia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melodia é um elemento da música que, como todos os outros, dá a ela forma e características próprias.</a:t>
            </a:r>
            <a:b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entender como se constitui uma música, precisamos treinar nossa escuta ativa, conhecer as melodias e criar um repertório amplo para exercitar nossos ouvidos para os sons que ouvimos a todo instante.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3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0" name="Google Shape;100;p33"/>
          <p:cNvSpPr txBox="1"/>
          <p:nvPr/>
        </p:nvSpPr>
        <p:spPr>
          <a:xfrm>
            <a:off x="434375" y="736917"/>
            <a:ext cx="3777600" cy="50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Escuta ativa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3"/>
          <p:cNvSpPr txBox="1"/>
          <p:nvPr/>
        </p:nvSpPr>
        <p:spPr>
          <a:xfrm>
            <a:off x="434375" y="1178815"/>
            <a:ext cx="460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Ouça atentamente as melodias: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827" y="1603948"/>
            <a:ext cx="4048573" cy="228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59602" y="1603946"/>
            <a:ext cx="4048500" cy="2287427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3"/>
          <p:cNvSpPr txBox="1"/>
          <p:nvPr/>
        </p:nvSpPr>
        <p:spPr>
          <a:xfrm>
            <a:off x="4967654" y="3882687"/>
            <a:ext cx="3740448" cy="353913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1100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https://www.youtube.com/watch?v=QU5WSPQL0GE</a:t>
            </a:r>
            <a:r>
              <a:rPr lang="pt-BR" sz="1100" dirty="0">
                <a:solidFill>
                  <a:schemeClr val="dk1"/>
                </a:solidFill>
              </a:rPr>
              <a:t> </a:t>
            </a:r>
            <a:endParaRPr sz="1100" i="0" u="none" strike="noStrike" cap="none" dirty="0">
              <a:solidFill>
                <a:srgbClr val="000000"/>
              </a:solidFill>
            </a:endParaRPr>
          </a:p>
        </p:txBody>
      </p:sp>
      <p:grpSp>
        <p:nvGrpSpPr>
          <p:cNvPr id="107" name="Google Shape;107;p33"/>
          <p:cNvGrpSpPr/>
          <p:nvPr/>
        </p:nvGrpSpPr>
        <p:grpSpPr>
          <a:xfrm>
            <a:off x="434375" y="3765139"/>
            <a:ext cx="4050024" cy="471462"/>
            <a:chOff x="1575853" y="3263225"/>
            <a:chExt cx="2258390" cy="414509"/>
          </a:xfrm>
        </p:grpSpPr>
        <p:sp>
          <p:nvSpPr>
            <p:cNvPr id="108" name="Google Shape;108;p33"/>
            <p:cNvSpPr txBox="1"/>
            <p:nvPr/>
          </p:nvSpPr>
          <p:spPr>
            <a:xfrm>
              <a:off x="1750143" y="3366574"/>
              <a:ext cx="2084100" cy="31116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pt-BR" sz="1100" u="sng" dirty="0">
                  <a:solidFill>
                    <a:schemeClr val="dk1"/>
                  </a:solidFill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https://www.youtube.com/watch?v=-ybWaXJ2NEQ</a:t>
              </a:r>
              <a:endParaRPr sz="1100" i="0" u="none" strike="noStrike" cap="none" dirty="0">
                <a:solidFill>
                  <a:srgbClr val="000000"/>
                </a:solidFill>
              </a:endParaRPr>
            </a:p>
          </p:txBody>
        </p:sp>
        <p:pic>
          <p:nvPicPr>
            <p:cNvPr id="109" name="Google Shape;109;p3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575853" y="3263225"/>
              <a:ext cx="236150" cy="36587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Google Shape;109;p33">
            <a:extLst>
              <a:ext uri="{FF2B5EF4-FFF2-40B4-BE49-F238E27FC236}">
                <a16:creationId xmlns:a16="http://schemas.microsoft.com/office/drawing/2014/main" id="{1B918CD7-0288-8B31-00EB-115555586DA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18882" y="3764584"/>
            <a:ext cx="423493" cy="400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95;p2">
            <a:extLst>
              <a:ext uri="{FF2B5EF4-FFF2-40B4-BE49-F238E27FC236}">
                <a16:creationId xmlns:a16="http://schemas.microsoft.com/office/drawing/2014/main" id="{FBC04733-A95B-4B72-4CF6-508DD295B7E0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318257" y="344219"/>
            <a:ext cx="487136" cy="5048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77;p5">
            <a:extLst>
              <a:ext uri="{FF2B5EF4-FFF2-40B4-BE49-F238E27FC236}">
                <a16:creationId xmlns:a16="http://schemas.microsoft.com/office/drawing/2014/main" id="{FB5ED5C9-B7D8-2398-222D-73EADFAF61C4}"/>
              </a:ext>
            </a:extLst>
          </p:cNvPr>
          <p:cNvSpPr txBox="1"/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4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7" name="Google Shape;117;p34"/>
          <p:cNvSpPr txBox="1"/>
          <p:nvPr/>
        </p:nvSpPr>
        <p:spPr>
          <a:xfrm>
            <a:off x="447928" y="1258327"/>
            <a:ext cx="38838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ea typeface="Verdana"/>
                <a:cs typeface="Verdana"/>
                <a:sym typeface="Verdana"/>
              </a:rPr>
              <a:t>As duas melodias apresentam semelhanças e diferenças. Quais são elas? Você conseguiu perceber?</a:t>
            </a:r>
            <a:endParaRPr sz="2000"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18" name="Google Shape;118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6370" y="399390"/>
            <a:ext cx="3731794" cy="2108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76375" y="2676666"/>
            <a:ext cx="3731791" cy="210846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00;p33">
            <a:extLst>
              <a:ext uri="{FF2B5EF4-FFF2-40B4-BE49-F238E27FC236}">
                <a16:creationId xmlns:a16="http://schemas.microsoft.com/office/drawing/2014/main" id="{BBAA675B-445C-3ABF-E57A-5A70DBE32F2B}"/>
              </a:ext>
            </a:extLst>
          </p:cNvPr>
          <p:cNvSpPr txBox="1"/>
          <p:nvPr/>
        </p:nvSpPr>
        <p:spPr>
          <a:xfrm>
            <a:off x="434375" y="736917"/>
            <a:ext cx="3777600" cy="50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Escuta ativa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1669</Words>
  <Application>Microsoft Office PowerPoint</Application>
  <PresentationFormat>Apresentação na tela (16:9)</PresentationFormat>
  <Paragraphs>134</Paragraphs>
  <Slides>17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5" baseType="lpstr">
      <vt:lpstr>Arial</vt:lpstr>
      <vt:lpstr>Grandstander</vt:lpstr>
      <vt:lpstr>Calibri</vt:lpstr>
      <vt:lpstr>Grandstander SemiBold</vt:lpstr>
      <vt:lpstr>Grandstander Medium</vt:lpstr>
      <vt:lpstr>Lato</vt:lpstr>
      <vt:lpstr>Verdana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Neto</dc:creator>
  <cp:lastModifiedBy>Lucas Sampaio Lucena</cp:lastModifiedBy>
  <cp:revision>27</cp:revision>
  <dcterms:modified xsi:type="dcterms:W3CDTF">2024-11-07T14:27:03Z</dcterms:modified>
</cp:coreProperties>
</file>