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Grandstander" pitchFamily="2" charset="0"/>
      <p:regular r:id="rId21"/>
      <p:bold r:id="rId22"/>
      <p:italic r:id="rId23"/>
      <p:boldItalic r:id="rId24"/>
    </p:embeddedFont>
    <p:embeddedFont>
      <p:font typeface="Grandstander Medium" pitchFamily="2" charset="0"/>
      <p:regular r:id="rId25"/>
      <p:bold r:id="rId26"/>
      <p:italic r:id="rId27"/>
      <p:boldItalic r:id="rId28"/>
    </p:embeddedFont>
    <p:embeddedFont>
      <p:font typeface="Grandstander SemiBold" pitchFamily="2" charset="0"/>
      <p:regular r:id="rId29"/>
      <p:bold r:id="rId30"/>
      <p:italic r:id="rId31"/>
      <p:boldItalic r:id="rId32"/>
    </p:embeddedFont>
    <p:embeddedFont>
      <p:font typeface="Lato" panose="020F0502020204030203" pitchFamily="34" charset="0"/>
      <p:regular r:id="rId33"/>
      <p:bold r:id="rId34"/>
      <p:italic r:id="rId35"/>
      <p:boldItalic r:id="rId36"/>
    </p:embeddedFont>
    <p:embeddedFont>
      <p:font typeface="Verdana" panose="020B0604030504040204" pitchFamily="3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jGk2Uvm8rhed3VPRC0DwzGhDnjB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ílian Moreira Mendes" initials="LM" lastIdx="4" clrIdx="0">
    <p:extLst>
      <p:ext uri="{19B8F6BF-5375-455C-9EA6-DF929625EA0E}">
        <p15:presenceInfo xmlns:p15="http://schemas.microsoft.com/office/powerpoint/2012/main" userId="d1e0c416b6b6cbe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9"/>
    <p:restoredTop sz="94061" autoAdjust="0"/>
  </p:normalViewPr>
  <p:slideViewPr>
    <p:cSldViewPr snapToGrid="0">
      <p:cViewPr varScale="1">
        <p:scale>
          <a:sx n="87" d="100"/>
          <a:sy n="87" d="100"/>
        </p:scale>
        <p:origin x="1002" y="72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2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ableStyles" Target="tableStyles.xml"/><Relationship Id="rId20" Type="http://schemas.openxmlformats.org/officeDocument/2006/relationships/notesMaster" Target="notesMasters/notesMaster1.xml"/><Relationship Id="rId4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mulher-de-vestido-incomum_9184203.htm#fromView=search&amp;page=1&amp;position=16&amp;uuid=96729cf1-d762-4a75-83af-f3a81227f9fa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conjunto-de-notas-musicais-isoladas-em-branco_10704771.htm#fromView=search&amp;page=1&amp;position=23&amp;uuid=6286ab5e-0265-418f-9e8d-0d86f9db53b0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pai-com-filha-no-sofa-menina-segurando-uma-guitarra-aprendendo-violao_14580703.htm#query=crian%C3%A7a%20e%20partitura&amp;position=0&amp;from_view=search&amp;track=ais&amp;uuid=63142c08-b2a8-441e-9604-d4ced8a074b3" TargetMode="External"/><Relationship Id="rId7" Type="http://schemas.openxmlformats.org/officeDocument/2006/relationships/hyperlink" Target="https://br.freepik.com/fotos-gratis/mulher-de-vestido-incomum_9184203.htm#fromView=search&amp;page=1&amp;position=16&amp;uuid=96729cf1-d762-4a75-83af-f3a81227f9fa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r.freepik.com/vetores-gratis/notas-de-musica-e-modelo-de-papel-de-linha_1342057.htm#fromView=search&amp;page=1&amp;position=8&amp;uuid=6286ab5e-0265-418f-9e8d-0d86f9db53b0" TargetMode="External"/><Relationship Id="rId5" Type="http://schemas.openxmlformats.org/officeDocument/2006/relationships/hyperlink" Target="https://br.freepik.com/vetores-gratis/design-perfeito-para-notas-musicais_19727508.htm#query=partitura&amp;position=7&amp;from_view=search&amp;track=sph&amp;uuid=957a1103-af26-4111-935a-4bd352341f80" TargetMode="External"/><Relationship Id="rId4" Type="http://schemas.openxmlformats.org/officeDocument/2006/relationships/hyperlink" Target="https://br.freepik.com/vetores-gratis/onda-de-arco-iris-com-simbolos-de-melodia_21849048.htm#page=4&amp;query=notas%20musicais&amp;position=31&amp;from_view=search&amp;track=ais&amp;uuid=208dca04-b162-4ed0-966e-b0c87cc44bd8" TargetMode="Externa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pai-com-filha-no-sofa-menina-segurando-uma-guitarra-aprendendo-violao_14580703.htm#query=crian%C3%A7a%20e%20partitura&amp;position=0&amp;from_view=search&amp;track=ais&amp;uuid=63142c08-b2a8-441e-9604-d4ced8a074b3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onda-de-arco-iris-com-simbolos-de-melodia_21849048.htm#page=4&amp;query=notas%20musicais&amp;position=31&amp;from_view=search&amp;track=ais&amp;uuid=208dca04-b162-4ed0-966e-b0c87cc44bd8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bra.org.br/site/partitura-musical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design-perfeito-para-notas-musicais_19727508.htm#query=partitura&amp;position=7&amp;from_view=search&amp;track=sph&amp;uuid=957a1103-af26-4111-935a-4bd352341f80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notas-de-musica-e-modelo-de-papel-de-linha_1342057.htm#fromView=search&amp;page=1&amp;position=8&amp;uuid=6286ab5e-0265-418f-9e8d-0d86f9db53b0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complicandoamusica.com/como-ler-partitura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d4b2e1938a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2d4b2e1938a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14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https://br.freepik.com/fotos-gratis/mulher-de-vestido-incomum_9184203.htm#fromView=search&amp;page=1&amp;position=16&amp;uuid=96729cf1-d762-4a75-83af-f3a81227f9fa</a:t>
            </a:r>
            <a:r>
              <a:rPr lang="pt-BR" sz="14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d4b2e1938a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2d4b2e1938a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https://br.freepik.com/vetores-gratis/notas-de-musica-e-modelo-de-papel-de-linha_1342057.htm#fromView=search&amp;page=1&amp;position=8&amp;uuid=6286ab5e-0265-418f-9e8d-0d86f9db53b0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d4b2e1938a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2d4b2e1938a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https://br.freepik.com/vetores-gratis/notas-de-musica-e-modelo-de-papel-de-linha_1342057.htm#fromView=search&amp;page=1&amp;position=8&amp;uuid=6286ab5e-0265-418f-9e8d-0d86f9db53b0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Professor, esta é a canção “DÓ – RÉ – MI – FÁ”. Repita a leitura até que os estudantes percebam a canção.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Imagem adequada especialmente para este material.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14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https://br.freepik.com/vetores-gratis/conjunto-de-notas-musicais-isoladas-em-branco_10704771.htm#fromView=search&amp;page=1&amp;position=23&amp;uuid=6286ab5e-0265-418f-9e8d-0d86f9db53b0</a:t>
            </a:r>
            <a:r>
              <a:rPr lang="pt-BR" sz="14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https://br.freepik.com/fotos-gratis/pai-com-filha-no-sofa-menina-segurando-uma-guitarra-aprendendo-violao_14580703.htm#query=crian%C3%A7a%20e%20partitura&amp;position=0&amp;from_view=search&amp;track=ais&amp;uuid=63142c08-b2a8-441e-9604-d4ced8a074b3</a:t>
            </a:r>
            <a:r>
              <a:rPr lang="pt-BR" sz="11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0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https://br.freepik.com/vetores-gratis/onda-de-arco-iris-com-simbolos-de-melodia_21849048.htm#page=4&amp;query=notas%20musicais&amp;position=31&amp;from_view=search&amp;track=ais&amp;uuid=208dca04-b162-4ed0-966e-b0c87cc44bd8</a:t>
            </a:r>
            <a:r>
              <a:rPr lang="pt-BR" sz="10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100" dirty="0"/>
              <a:t>https://br.freepik.com/fotos-gratis/uma-vista-frontal-sorrindo-adoravel-menino-com-sinais-coloridos-em-camiseta-branca-na-mesa-de-rosa_8252704.htm#fromView=image_search&amp;page=1&amp;position=0&amp;uuid=fc628730-4742-417e-8a58-d23c96bf264e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tabLst/>
              <a:defRPr/>
            </a:pPr>
            <a:r>
              <a:rPr lang="pt-BR" u="sng" dirty="0">
                <a:solidFill>
                  <a:schemeClr val="hlink"/>
                </a:solidFill>
                <a:latin typeface="+mj-lt"/>
              </a:rPr>
              <a:t>https://www.freepik.com/free-photo/music-notes-scores_6900795.htm#fromView=image_search&amp;page=1&amp;position=0&amp;uuid=544f36a3-3850-452d-a9b0-dacfca3752c9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tabLst/>
              <a:defRPr/>
            </a:pPr>
            <a:r>
              <a:rPr lang="pt-BR" sz="11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https://br.freepik.com/vetores-gratis/design-perfeito-para-notas-musicais_19727508.htm#query=partitura&amp;position=7&amp;from_view=search&amp;track=sph&amp;uuid=957a1103-af26-4111-935a-4bd352341f80</a:t>
            </a: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tabLst/>
              <a:defRPr/>
            </a:pPr>
            <a:r>
              <a:rPr lang="pt-BR" sz="11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https://br.freepik.com/vetores-gratis/notas-de-musica-e-modelo-de-papel-de-linha_1342057.htm#fromView=search&amp;page=1&amp;position=8&amp;uuid=6286ab5e-0265-418f-9e8d-0d86f9db53b0</a:t>
            </a: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https://br.freepik.com/fotos-gratis/close-da-partitura-musical_19133961.htm#fromView=search&amp;page=2&amp;position=27&amp;uuid=d323d63f-36e1-439a-91fa-e8b30b29e3e8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pt-BR" sz="11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https://br.freepik.com/fotos-gratis/mulher-de-vestido-incomum_9184203.htm#fromView=search&amp;page=1&amp;position=16&amp;uuid=96729cf1-d762-4a75-83af-f3a81227f9fa</a:t>
            </a: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tabLst/>
              <a:defRPr/>
            </a:pPr>
            <a:endParaRPr lang="pt-BR" dirty="0">
              <a:solidFill>
                <a:schemeClr val="dk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tabLst/>
              <a:defRPr/>
            </a:pPr>
            <a:endParaRPr lang="pt-BR" sz="1100" dirty="0">
              <a:solidFill>
                <a:schemeClr val="dk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tabLst/>
              <a:defRPr/>
            </a:pPr>
            <a:endParaRPr lang="pt-BR" u="sng" dirty="0">
              <a:solidFill>
                <a:schemeClr val="hlink"/>
              </a:solidFill>
              <a:latin typeface="+mj-l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lang="pt-BR" sz="11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(EF03AR16) Explorar e reconhecer o desenho como forma de registro musical não convencional (representação gráfica de sons) e reconhecer a notação musical convencional, diferenciando-a de outros sinais gráficos.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4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https://br.freepik.com/fotos-gratis/pai-com-filha-no-sofa-menina-segurando-uma-guitarra-aprendendo-violao_14580703.htm#query=crian%C3%A7a%20e%20partitura&amp;position=0&amp;from_view=search&amp;track=ais&amp;uuid=63142c08-b2a8-441e-9604-d4ced8a074b3</a:t>
            </a:r>
            <a:r>
              <a:rPr lang="pt-BR" sz="14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4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https://br.freepik.com/vetores-gratis/onda-de-arco-iris-com-simbolos-de-melodia_21849048.htm#page=4&amp;query=notas%20musicais&amp;position=31&amp;from_view=search&amp;track=ais&amp;uuid=208dca04-b162-4ed0-966e-b0c87cc44bd8</a:t>
            </a:r>
            <a:r>
              <a:rPr lang="pt-BR" sz="14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 sz="1800" dirty="0"/>
              <a:t>https://br.freepik.com/fotos-gratis/uma-vista-frontal-sorrindo-adoravel-menino-com-sinais-coloridos-em-camiseta-branca-na-mesa-de-rosa_8252704.htm#fromView=image_search&amp;page=1&amp;position=0&amp;uuid=fc628730-4742-417e-8a58-d23c96bf264e</a:t>
            </a:r>
            <a:endParaRPr sz="18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pt-BR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Professor, para saber mais, acesse: </a:t>
            </a:r>
          </a:p>
          <a:p>
            <a:pPr marL="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pt-BR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PONTES, Márcio Miranda. Partitura musical. </a:t>
            </a:r>
            <a:r>
              <a:rPr lang="pt-BR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SABRA</a:t>
            </a:r>
            <a:r>
              <a:rPr lang="pt-BR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29 out. 2020. Disponível em:</a:t>
            </a:r>
            <a:r>
              <a:rPr lang="pt-BR" u="sng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https://www.sabra.org.br/site/partitura-musical/</a:t>
            </a:r>
            <a:r>
              <a:rPr lang="pt-BR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30 out. 2024.</a:t>
            </a: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endParaRPr lang="pt-BR" u="sng" dirty="0">
              <a:solidFill>
                <a:schemeClr val="hlink"/>
              </a:solidFill>
              <a:latin typeface="+mj-lt"/>
            </a:endParaRP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pt-BR" u="sng" dirty="0">
                <a:solidFill>
                  <a:schemeClr val="hlink"/>
                </a:solidFill>
                <a:latin typeface="+mj-lt"/>
              </a:rPr>
              <a:t>https://www.freepik.com/free-photo/music-notes-scores_6900795.htm#fromView=image_search&amp;page=1&amp;position=0&amp;uuid=544f36a3-3850-452d-a9b0-dacfca3752c9</a:t>
            </a:r>
            <a:endParaRPr u="sng" dirty="0">
              <a:solidFill>
                <a:schemeClr val="hlink"/>
              </a:solidFill>
              <a:latin typeface="+mj-lt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14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https://br.freepik.com/vetores-gratis/design-perfeito-para-notas-musicais_19727508.htm#query=partitura&amp;position=7&amp;from_view=search&amp;track=sph&amp;uuid=957a1103-af26-4111-935a-4bd352341f80</a:t>
            </a:r>
            <a:r>
              <a:rPr lang="pt-BR" sz="14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  </a:t>
            </a:r>
            <a:endParaRPr sz="1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d4b2e1938a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2d4b2e1938a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https://br.freepik.com/vetores-gratis/notas-de-musica-e-modelo-de-papel-de-linha_1342057.htm#fromView=search&amp;page=1&amp;position=8&amp;uuid=6286ab5e-0265-418f-9e8d-0d86f9db53b0</a:t>
            </a:r>
            <a:r>
              <a:rPr lang="pt-BR" sz="14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>
              <a:solidFill>
                <a:schemeClr val="dk1"/>
              </a:solidFill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d4b2e1938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g2d4b2e1938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Caro professor, para saber mais, consulte: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DESCOMPLICADO A MÚSICA. Como ler partitura. Disponível em: </a:t>
            </a:r>
            <a:r>
              <a:rPr lang="pt-BR" dirty="0">
                <a:solidFill>
                  <a:schemeClr val="dk1"/>
                </a:solidFill>
                <a:hlinkClick r:id="rId3"/>
              </a:rPr>
              <a:t>https://www.descomplicandoamusica.com/como-ler-partitura/</a:t>
            </a:r>
            <a:r>
              <a:rPr lang="pt-BR" dirty="0">
                <a:solidFill>
                  <a:schemeClr val="dk1"/>
                </a:solidFill>
              </a:rPr>
              <a:t>. Acesso em: 30 out. 2024.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https://br.freepik.com/vetores-gratis/conjunto-de-notas-musicais-isoladas-em-branco_10704771.htm#fromView=search&amp;page=1&amp;position=23&amp;uuid=6286ab5e-0265-418f-9e8d-0d86f9db53b0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d4b2e1938a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d4b2e1938a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https://br.freepik.com/fotos-gratis/close-da-partitura-musical_19133961.htm#fromView=search&amp;page=2&amp;position=27&amp;uuid=d323d63f-36e1-439a-91fa-e8b30b29e3e8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1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1" name="Google Shape;11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1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1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9" name="Google Shape;19;p42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2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2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Google Shape;22;p42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3" name="Google Shape;23;p42"/>
          <p:cNvSpPr txBox="1"/>
          <p:nvPr/>
        </p:nvSpPr>
        <p:spPr>
          <a:xfrm rot="-59789">
            <a:off x="4478338" y="133250"/>
            <a:ext cx="3795681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42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42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8" name="Google Shape;28;p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3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" name="Google Shape;30;p4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4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33" name="Google Shape;33;p4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" name="Google Shape;35;p4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 dirty="0"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complicandoamusica.com/como-ler-partitura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fape.educacao.sp.gov.br/curriculopaulista/wp-content/uploads/2023/02/Curriculo_Paulista-etapas-Educa%8D%8Bo-Infantil-e-Ensino-Fundamental-ISBN.pdf" TargetMode="External"/><Relationship Id="rId5" Type="http://schemas.openxmlformats.org/officeDocument/2006/relationships/hyperlink" Target="https://efape.educacao.sp.gov.br/curriculopaulista/wp-content/uploads/2022/06/PROF_miolo_EF_AI_ARTE_V2_01a05.pdf" TargetMode="External"/><Relationship Id="rId4" Type="http://schemas.openxmlformats.org/officeDocument/2006/relationships/hyperlink" Target="https://www.sabra.org.br/site/partitura-musical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6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26"/>
          <p:cNvSpPr txBox="1"/>
          <p:nvPr/>
        </p:nvSpPr>
        <p:spPr>
          <a:xfrm>
            <a:off x="463005" y="1933197"/>
            <a:ext cx="8217990" cy="1480221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15000"/>
              </a:lnSpc>
              <a:buClr>
                <a:schemeClr val="dk1"/>
              </a:buClr>
              <a:buSzPts val="1100"/>
              <a:buNone/>
              <a:defRPr sz="3600" b="1">
                <a:latin typeface="Grandstander"/>
                <a:ea typeface="Grandstander"/>
                <a:cs typeface="Grandstander"/>
              </a:defRPr>
            </a:lvl1pPr>
          </a:lstStyle>
          <a:p>
            <a:r>
              <a:rPr lang="pt-BR" dirty="0">
                <a:sym typeface="Grandstander"/>
              </a:rPr>
              <a:t>A MÚSICA ESCRITA</a:t>
            </a:r>
            <a:endParaRPr lang="pt-BR" dirty="0"/>
          </a:p>
        </p:txBody>
      </p:sp>
      <p:sp>
        <p:nvSpPr>
          <p:cNvPr id="46" name="Google Shape;46;p26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99"/>
              <a:buFont typeface="Arial"/>
              <a:buNone/>
            </a:pPr>
            <a:r>
              <a:rPr lang="pt-BR" sz="4199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199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/>
          <p:nvPr/>
        </p:nvSpPr>
        <p:spPr>
          <a:xfrm rot="-59535">
            <a:off x="3223632" y="3633846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8" name="Google Shape;48;p26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bg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chemeClr val="bg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7</a:t>
            </a:r>
            <a:endParaRPr sz="1800" b="0" i="0" u="none" strike="noStrike" cap="none" dirty="0">
              <a:solidFill>
                <a:schemeClr val="bg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d4b2e1938a_0_177"/>
          <p:cNvSpPr txBox="1"/>
          <p:nvPr/>
        </p:nvSpPr>
        <p:spPr>
          <a:xfrm rot="-60062">
            <a:off x="134895" y="152577"/>
            <a:ext cx="156263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26" name="Google Shape;126;g2d4b2e1938a_0_1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925" y="1372438"/>
            <a:ext cx="4533608" cy="30203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2d4b2e1938a_0_177"/>
          <p:cNvSpPr txBox="1"/>
          <p:nvPr/>
        </p:nvSpPr>
        <p:spPr>
          <a:xfrm>
            <a:off x="420413" y="552350"/>
            <a:ext cx="8560661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Notação e registro musical convencional</a:t>
            </a:r>
            <a:endParaRPr sz="600" dirty="0">
              <a:solidFill>
                <a:schemeClr val="dk1"/>
              </a:solidFill>
            </a:endParaRPr>
          </a:p>
        </p:txBody>
      </p:sp>
      <p:sp>
        <p:nvSpPr>
          <p:cNvPr id="128" name="Google Shape;128;g2d4b2e1938a_0_177"/>
          <p:cNvSpPr txBox="1"/>
          <p:nvPr/>
        </p:nvSpPr>
        <p:spPr>
          <a:xfrm>
            <a:off x="5124719" y="1219544"/>
            <a:ext cx="3693459" cy="3159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A notação musical convencional é uma forma escrita para a música. Trata-se de um conjunto de símbolos que representam elementos musicais, como </a:t>
            </a:r>
            <a:r>
              <a:rPr lang="pt-BR" sz="2000" b="1" i="1" dirty="0">
                <a:solidFill>
                  <a:schemeClr val="dk1"/>
                </a:solidFill>
              </a:rPr>
              <a:t>altura, duração e ritmo</a:t>
            </a:r>
            <a:r>
              <a:rPr lang="pt-BR" sz="2000" dirty="0">
                <a:solidFill>
                  <a:schemeClr val="dk1"/>
                </a:solidFill>
              </a:rPr>
              <a:t>, permitindo que músicos leiam e interpretem partituras.</a:t>
            </a:r>
            <a:endParaRPr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4b2e1938a_0_190"/>
          <p:cNvSpPr txBox="1"/>
          <p:nvPr/>
        </p:nvSpPr>
        <p:spPr>
          <a:xfrm rot="-60062">
            <a:off x="134895" y="152577"/>
            <a:ext cx="156263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4" name="Google Shape;134;g2d4b2e1938a_0_190"/>
          <p:cNvSpPr txBox="1"/>
          <p:nvPr/>
        </p:nvSpPr>
        <p:spPr>
          <a:xfrm>
            <a:off x="385899" y="698885"/>
            <a:ext cx="793531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Notação e registro musical convencional </a:t>
            </a:r>
            <a:endParaRPr sz="600" dirty="0">
              <a:solidFill>
                <a:schemeClr val="dk1"/>
              </a:solidFill>
            </a:endParaRPr>
          </a:p>
        </p:txBody>
      </p:sp>
      <p:pic>
        <p:nvPicPr>
          <p:cNvPr id="135" name="Google Shape;135;g2d4b2e1938a_0_1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9199" y="1466848"/>
            <a:ext cx="6370726" cy="308882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2d4b2e1938a_0_190"/>
          <p:cNvSpPr txBox="1"/>
          <p:nvPr/>
        </p:nvSpPr>
        <p:spPr>
          <a:xfrm>
            <a:off x="385899" y="1396223"/>
            <a:ext cx="2034000" cy="1928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2000" dirty="0">
                <a:solidFill>
                  <a:schemeClr val="tx1"/>
                </a:solidFill>
              </a:rPr>
              <a:t>Observe as figuras que representam o som e o silêncio.</a:t>
            </a:r>
            <a:endParaRPr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4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2" name="Google Shape;142;p34"/>
          <p:cNvSpPr txBox="1"/>
          <p:nvPr/>
        </p:nvSpPr>
        <p:spPr>
          <a:xfrm>
            <a:off x="322837" y="699443"/>
            <a:ext cx="6290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Observando, praticando e aprendendo</a:t>
            </a:r>
            <a:endParaRPr sz="600" dirty="0">
              <a:solidFill>
                <a:schemeClr val="dk1"/>
              </a:solidFill>
            </a:endParaRPr>
          </a:p>
        </p:txBody>
      </p:sp>
      <p:sp>
        <p:nvSpPr>
          <p:cNvPr id="143" name="Google Shape;143;p34"/>
          <p:cNvSpPr txBox="1"/>
          <p:nvPr/>
        </p:nvSpPr>
        <p:spPr>
          <a:xfrm>
            <a:off x="330424" y="1502902"/>
            <a:ext cx="1972925" cy="1785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Observe as figuras e escreva os nomes da sua representação.</a:t>
            </a:r>
            <a:r>
              <a:rPr lang="pt-BR" sz="24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  <p:pic>
        <p:nvPicPr>
          <p:cNvPr id="144" name="Google Shape;14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03350" y="1242402"/>
            <a:ext cx="2961500" cy="115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5225" y="2511164"/>
            <a:ext cx="518888" cy="1155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34"/>
          <p:cNvSpPr txBox="1"/>
          <p:nvPr/>
        </p:nvSpPr>
        <p:spPr>
          <a:xfrm>
            <a:off x="3859650" y="3240302"/>
            <a:ext cx="43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__ __ __ __ __  __ __  __ </a:t>
            </a:r>
            <a:r>
              <a:rPr lang="pt-BR" sz="18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__ __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5649" y="3779906"/>
            <a:ext cx="2355500" cy="111232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34"/>
          <p:cNvSpPr txBox="1"/>
          <p:nvPr/>
        </p:nvSpPr>
        <p:spPr>
          <a:xfrm>
            <a:off x="5264850" y="2056702"/>
            <a:ext cx="43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__ __ __ __ __ 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4"/>
          <p:cNvSpPr txBox="1"/>
          <p:nvPr/>
        </p:nvSpPr>
        <p:spPr>
          <a:xfrm>
            <a:off x="3511250" y="4322627"/>
            <a:ext cx="554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18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__ __ __ __ __  __ __ __ </a:t>
            </a:r>
            <a:r>
              <a:rPr lang="pt-BR" sz="18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__ __ __ __ __ __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oogle Shape;112;p17">
            <a:extLst>
              <a:ext uri="{FF2B5EF4-FFF2-40B4-BE49-F238E27FC236}">
                <a16:creationId xmlns:a16="http://schemas.microsoft.com/office/drawing/2014/main" id="{F9DC061C-5FE3-CAB0-BB98-86E7DDBF86FB}"/>
              </a:ext>
            </a:extLst>
          </p:cNvPr>
          <p:cNvGrpSpPr/>
          <p:nvPr/>
        </p:nvGrpSpPr>
        <p:grpSpPr>
          <a:xfrm>
            <a:off x="5167134" y="80106"/>
            <a:ext cx="3472370" cy="598832"/>
            <a:chOff x="544282" y="4005625"/>
            <a:chExt cx="3472370" cy="598832"/>
          </a:xfrm>
        </p:grpSpPr>
        <p:sp>
          <p:nvSpPr>
            <p:cNvPr id="3" name="Google Shape;113;p17">
              <a:extLst>
                <a:ext uri="{FF2B5EF4-FFF2-40B4-BE49-F238E27FC236}">
                  <a16:creationId xmlns:a16="http://schemas.microsoft.com/office/drawing/2014/main" id="{BC298D2C-3CD8-60AF-ECD0-9BAD4C0CCBE0}"/>
                </a:ext>
              </a:extLst>
            </p:cNvPr>
            <p:cNvSpPr txBox="1"/>
            <p:nvPr/>
          </p:nvSpPr>
          <p:spPr>
            <a:xfrm>
              <a:off x="655712" y="4173600"/>
              <a:ext cx="336094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+mj-lt"/>
                  <a:ea typeface="Lato"/>
                  <a:cs typeface="Arial" panose="020B0604020202020204" pitchFamily="34" charset="0"/>
                  <a:sym typeface="Lato"/>
                </a:rPr>
                <a:t>TODO </a:t>
              </a: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Arial" panose="020B0604020202020204" pitchFamily="34" charset="0"/>
                  <a:sym typeface="Lato"/>
                </a:rPr>
                <a:t>MUNDO ESCREVE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Arial" panose="020B0604020202020204" pitchFamily="34" charset="0"/>
                <a:sym typeface="Lato"/>
              </a:endParaRPr>
            </a:p>
          </p:txBody>
        </p:sp>
        <p:pic>
          <p:nvPicPr>
            <p:cNvPr id="4" name="Google Shape;114;p17">
              <a:extLst>
                <a:ext uri="{FF2B5EF4-FFF2-40B4-BE49-F238E27FC236}">
                  <a16:creationId xmlns:a16="http://schemas.microsoft.com/office/drawing/2014/main" id="{B2C60B29-FD7F-1D13-F9A8-FEB0126A909F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5400000">
              <a:off x="539595" y="4010312"/>
              <a:ext cx="552300" cy="5429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d4b2e1938a_0_214"/>
          <p:cNvSpPr txBox="1"/>
          <p:nvPr/>
        </p:nvSpPr>
        <p:spPr>
          <a:xfrm rot="-60107">
            <a:off x="134881" y="151128"/>
            <a:ext cx="1733065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6" name="Google Shape;156;g2d4b2e1938a_0_214"/>
          <p:cNvSpPr txBox="1"/>
          <p:nvPr/>
        </p:nvSpPr>
        <p:spPr>
          <a:xfrm>
            <a:off x="459472" y="910288"/>
            <a:ext cx="6290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Observando, praticando e aprendendo</a:t>
            </a:r>
            <a:endParaRPr sz="600" dirty="0">
              <a:solidFill>
                <a:schemeClr val="dk1"/>
              </a:solidFill>
            </a:endParaRPr>
          </a:p>
        </p:txBody>
      </p:sp>
      <p:sp>
        <p:nvSpPr>
          <p:cNvPr id="157" name="Google Shape;157;g2d4b2e1938a_0_214"/>
          <p:cNvSpPr txBox="1"/>
          <p:nvPr/>
        </p:nvSpPr>
        <p:spPr>
          <a:xfrm>
            <a:off x="489366" y="1408672"/>
            <a:ext cx="7662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</a:rPr>
              <a:t>Observe as figuras e escreva os nomes da sua representação.</a:t>
            </a:r>
            <a:r>
              <a:rPr lang="pt-BR" sz="24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  <p:pic>
        <p:nvPicPr>
          <p:cNvPr id="158" name="Google Shape;158;g2d4b2e1938a_0_2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1125" y="2086825"/>
            <a:ext cx="6904724" cy="2541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112;p17">
            <a:extLst>
              <a:ext uri="{FF2B5EF4-FFF2-40B4-BE49-F238E27FC236}">
                <a16:creationId xmlns:a16="http://schemas.microsoft.com/office/drawing/2014/main" id="{9B0A6AA9-5778-0012-BCEA-CB29D412D2F3}"/>
              </a:ext>
            </a:extLst>
          </p:cNvPr>
          <p:cNvGrpSpPr/>
          <p:nvPr/>
        </p:nvGrpSpPr>
        <p:grpSpPr>
          <a:xfrm>
            <a:off x="5167134" y="80106"/>
            <a:ext cx="3472370" cy="598832"/>
            <a:chOff x="544282" y="4005625"/>
            <a:chExt cx="3472370" cy="598832"/>
          </a:xfrm>
        </p:grpSpPr>
        <p:sp>
          <p:nvSpPr>
            <p:cNvPr id="3" name="Google Shape;113;p17">
              <a:extLst>
                <a:ext uri="{FF2B5EF4-FFF2-40B4-BE49-F238E27FC236}">
                  <a16:creationId xmlns:a16="http://schemas.microsoft.com/office/drawing/2014/main" id="{BD294B73-3234-AAEF-CF4D-D5D91CDEF0E3}"/>
                </a:ext>
              </a:extLst>
            </p:cNvPr>
            <p:cNvSpPr txBox="1"/>
            <p:nvPr/>
          </p:nvSpPr>
          <p:spPr>
            <a:xfrm>
              <a:off x="655712" y="4173600"/>
              <a:ext cx="336094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+mj-lt"/>
                  <a:ea typeface="Lato"/>
                  <a:cs typeface="Arial" panose="020B0604020202020204" pitchFamily="34" charset="0"/>
                  <a:sym typeface="Lato"/>
                </a:rPr>
                <a:t>TODO </a:t>
              </a: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Arial" panose="020B0604020202020204" pitchFamily="34" charset="0"/>
                  <a:sym typeface="Lato"/>
                </a:rPr>
                <a:t>MUNDO ESCREVE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Arial" panose="020B0604020202020204" pitchFamily="34" charset="0"/>
                <a:sym typeface="Lato"/>
              </a:endParaRPr>
            </a:p>
          </p:txBody>
        </p:sp>
        <p:pic>
          <p:nvPicPr>
            <p:cNvPr id="4" name="Google Shape;114;p17">
              <a:extLst>
                <a:ext uri="{FF2B5EF4-FFF2-40B4-BE49-F238E27FC236}">
                  <a16:creationId xmlns:a16="http://schemas.microsoft.com/office/drawing/2014/main" id="{87AAA814-1732-6CC5-E639-F30B4505EC8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5400000">
              <a:off x="539595" y="4010312"/>
              <a:ext cx="552300" cy="5429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Google Shape;156;g2d4b2e1938a_0_214">
            <a:extLst>
              <a:ext uri="{FF2B5EF4-FFF2-40B4-BE49-F238E27FC236}">
                <a16:creationId xmlns:a16="http://schemas.microsoft.com/office/drawing/2014/main" id="{4E5F555E-3FAE-760F-27F3-F35CB9F4D6D1}"/>
              </a:ext>
            </a:extLst>
          </p:cNvPr>
          <p:cNvSpPr txBox="1"/>
          <p:nvPr/>
        </p:nvSpPr>
        <p:spPr>
          <a:xfrm>
            <a:off x="468746" y="491255"/>
            <a:ext cx="1877847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Correção</a:t>
            </a:r>
            <a:endParaRPr sz="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6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65" name="Google Shape;16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9750" y="1291600"/>
            <a:ext cx="8484505" cy="33088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6"/>
          <p:cNvSpPr txBox="1"/>
          <p:nvPr/>
        </p:nvSpPr>
        <p:spPr>
          <a:xfrm>
            <a:off x="373225" y="629450"/>
            <a:ext cx="7541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Vamos ler uma partitura convencional?</a:t>
            </a:r>
            <a:endParaRPr sz="600" dirty="0">
              <a:solidFill>
                <a:schemeClr val="dk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B73B87D-009C-2A64-FBB9-B22279745CB8}"/>
              </a:ext>
            </a:extLst>
          </p:cNvPr>
          <p:cNvSpPr/>
          <p:nvPr/>
        </p:nvSpPr>
        <p:spPr>
          <a:xfrm>
            <a:off x="1142569" y="2710149"/>
            <a:ext cx="3142992" cy="253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D980896-D104-0DAB-D60F-A8DAC7B4D8C0}"/>
              </a:ext>
            </a:extLst>
          </p:cNvPr>
          <p:cNvSpPr/>
          <p:nvPr/>
        </p:nvSpPr>
        <p:spPr>
          <a:xfrm>
            <a:off x="5520044" y="2710149"/>
            <a:ext cx="3142992" cy="253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1D8948D-E5FC-9CFE-9B32-1B472CB90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162" y="2619240"/>
            <a:ext cx="3249450" cy="45724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0D6FE8D-28A9-9373-1E9D-FCBEE0CEF3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3446" y="2614578"/>
            <a:ext cx="3298222" cy="4572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53FD624-9293-E579-A45C-7C1EF64F1A19}"/>
              </a:ext>
            </a:extLst>
          </p:cNvPr>
          <p:cNvSpPr/>
          <p:nvPr/>
        </p:nvSpPr>
        <p:spPr>
          <a:xfrm>
            <a:off x="5520044" y="4227142"/>
            <a:ext cx="3142992" cy="253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7ED7AB7-B655-B543-692B-2FBCC3372525}"/>
              </a:ext>
            </a:extLst>
          </p:cNvPr>
          <p:cNvSpPr/>
          <p:nvPr/>
        </p:nvSpPr>
        <p:spPr>
          <a:xfrm>
            <a:off x="1000783" y="4181938"/>
            <a:ext cx="3142992" cy="354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49E9C7D7-C67A-69C7-CC7E-8722CA9B35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339" y="4227998"/>
            <a:ext cx="3298222" cy="46333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56C9BF1-76D8-8474-5EC4-A8D210BA94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3446" y="4197726"/>
            <a:ext cx="3298222" cy="6767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3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7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3" name="Google Shape;173;p37"/>
          <p:cNvSpPr txBox="1">
            <a:spLocks noGrp="1"/>
          </p:cNvSpPr>
          <p:nvPr>
            <p:ph type="body" idx="1"/>
          </p:nvPr>
        </p:nvSpPr>
        <p:spPr>
          <a:xfrm>
            <a:off x="3819857" y="1411568"/>
            <a:ext cx="45153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dirty="0">
                <a:latin typeface="Arial" panose="020B0604020202020204" pitchFamily="34" charset="0"/>
                <a:ea typeface="Lato"/>
                <a:cs typeface="Arial" panose="020B0604020202020204" pitchFamily="34" charset="0"/>
                <a:sym typeface="Lato"/>
              </a:rPr>
              <a:t>Conhecemos e exploramos registros musicais convencionais.</a:t>
            </a:r>
            <a:endParaRPr dirty="0">
              <a:latin typeface="Arial" panose="020B0604020202020204" pitchFamily="34" charset="0"/>
              <a:ea typeface="Lato"/>
              <a:cs typeface="Arial" panose="020B0604020202020204" pitchFamily="34" charset="0"/>
              <a:sym typeface="Lato"/>
            </a:endParaRPr>
          </a:p>
          <a:p>
            <a:pPr marL="342900" indent="-342900"/>
            <a:endParaRPr dirty="0">
              <a:latin typeface="Arial" panose="020B0604020202020204" pitchFamily="34" charset="0"/>
              <a:ea typeface="Lato"/>
              <a:cs typeface="Arial" panose="020B0604020202020204" pitchFamily="34" charset="0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8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9" name="Google Shape;179;p38"/>
          <p:cNvSpPr txBox="1">
            <a:spLocks noGrp="1"/>
          </p:cNvSpPr>
          <p:nvPr>
            <p:ph type="body" idx="1"/>
          </p:nvPr>
        </p:nvSpPr>
        <p:spPr>
          <a:xfrm>
            <a:off x="545394" y="541285"/>
            <a:ext cx="8301151" cy="4508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DESCOMPLICADO A MÚSICA. Como ler partitura. Disponível em: 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https://www.descomplicandoamusica.com/como-ler-partitura/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30 out. 2024.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LEMOV, D. </a:t>
            </a: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Aula nota 10 3.0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: 63 técnicas para melhorar a gestão da sala de aula. Porto Alegre: Penso, 2022.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PONTES, Márcio Miranda. Partitura musical. </a:t>
            </a: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SABRA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29 out. 2020. Disponível em:</a:t>
            </a:r>
            <a:r>
              <a:rPr lang="pt-BR" sz="1600" u="sng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https://www.sabra.org.br/site/partitura-musical/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30 out. 2024.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SÃO PAULO (Estado). Secretaria da Educação. </a:t>
            </a: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Currículo em Ação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, 2023. Caderno do Professor, Arte, 1</a:t>
            </a:r>
            <a:r>
              <a:rPr lang="pt-BR" sz="1600" u="sng" baseline="30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ao 5</a:t>
            </a:r>
            <a:r>
              <a:rPr lang="pt-BR" sz="1600" u="sng" baseline="30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ano – Ensino Fundamental, v. 2. 2023. Disponível em: 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https://efape.educacao.sp.gov.br/</a:t>
            </a:r>
            <a:r>
              <a:rPr lang="pt-BR" sz="16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curriculopaulista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/</a:t>
            </a:r>
            <a:r>
              <a:rPr lang="pt-BR" sz="16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wp-content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/uploads/2022/06/PROF_miolo_EF_AI_ARTE_V2_01a05.pdf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30 out. 2024.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SÃO PAULO (Estado). Secretaria da Educação. </a:t>
            </a: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Currículo Paulista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: etapas Educação Infantil e Ensino Fundamental, 2019. Disponível em: 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https://efape.educacao.sp.gov.br/</a:t>
            </a:r>
            <a:r>
              <a:rPr lang="pt-BR" sz="16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curriculopaulista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/</a:t>
            </a:r>
            <a:r>
              <a:rPr lang="pt-BR" sz="16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wp-content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/uploads/2023/02/Curriculo_Paulista-etapas-Educa%C3%A7%C3%A3o-Infantil-e-Ensino-Fundamental-ISBN.pdf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30 out. 2024.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9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85" name="Google Shape;185;p39"/>
          <p:cNvSpPr txBox="1">
            <a:spLocks noGrp="1"/>
          </p:cNvSpPr>
          <p:nvPr>
            <p:ph type="body" idx="1"/>
          </p:nvPr>
        </p:nvSpPr>
        <p:spPr>
          <a:xfrm>
            <a:off x="551039" y="839598"/>
            <a:ext cx="8053200" cy="3816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indent="0">
              <a:buClr>
                <a:srgbClr val="000000"/>
              </a:buClr>
              <a:buSzPts val="1400"/>
              <a:buNone/>
            </a:pPr>
            <a:r>
              <a:rPr lang="pt-BR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sz="1800" b="1" dirty="0">
                <a:solidFill>
                  <a:schemeClr val="tx1"/>
                </a:solidFill>
              </a:rPr>
              <a:t>Slide 1 – </a:t>
            </a:r>
            <a:r>
              <a:rPr lang="pt-BR" sz="1800" dirty="0">
                <a:solidFill>
                  <a:schemeClr val="tx1"/>
                </a:solidFill>
              </a:rPr>
              <a:t>Imagem de capa: SEDUC-SP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sz="1800" b="1" dirty="0">
                <a:solidFill>
                  <a:schemeClr val="tx1"/>
                </a:solidFill>
              </a:rPr>
              <a:t>Slides 3, 4, 5, 6, 7, 8, 9, 10, 12, 13 e 14 – </a:t>
            </a:r>
            <a:r>
              <a:rPr lang="pt-BR" sz="1800" dirty="0">
                <a:solidFill>
                  <a:schemeClr val="tx1"/>
                </a:solidFill>
              </a:rPr>
              <a:t>© Freepik</a:t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dirty="0">
                <a:solidFill>
                  <a:schemeClr val="tx1"/>
                </a:solidFill>
              </a:rPr>
              <a:t> 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 sz="16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 sz="16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 sz="16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 sz="1600" b="1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endParaRPr sz="1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 txBox="1"/>
          <p:nvPr/>
        </p:nvSpPr>
        <p:spPr>
          <a:xfrm>
            <a:off x="381433" y="665073"/>
            <a:ext cx="3464400" cy="2031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  <a:cs typeface="Arial" panose="020B0604020202020204" pitchFamily="34" charset="0"/>
              </a:rPr>
              <a:t>Notação e registro musical convencional e não convencional.</a:t>
            </a:r>
            <a:endParaRPr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  <a:cs typeface="Arial" panose="020B0604020202020204" pitchFamily="34" charset="0"/>
              </a:rPr>
              <a:t>Representação gráfica de sons.</a:t>
            </a:r>
            <a:endParaRPr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4" name="Google Shape;54;p27"/>
          <p:cNvSpPr txBox="1"/>
          <p:nvPr/>
        </p:nvSpPr>
        <p:spPr>
          <a:xfrm>
            <a:off x="4676851" y="665073"/>
            <a:ext cx="4085700" cy="1677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>
                <a:cs typeface="Arial" panose="020B0604020202020204" pitchFamily="34" charset="0"/>
              </a:rPr>
              <a:t>Reconhecer e explorar registros musicais convencionais e não convencionais.</a:t>
            </a:r>
            <a:endParaRPr dirty="0">
              <a:cs typeface="Arial" panose="020B0604020202020204" pitchFamily="34" charset="0"/>
            </a:endParaRPr>
          </a:p>
          <a:p>
            <a:endParaRPr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grpSp>
        <p:nvGrpSpPr>
          <p:cNvPr id="60" name="Google Shape;60;p28"/>
          <p:cNvGrpSpPr/>
          <p:nvPr/>
        </p:nvGrpSpPr>
        <p:grpSpPr>
          <a:xfrm>
            <a:off x="5978911" y="489711"/>
            <a:ext cx="2867959" cy="709479"/>
            <a:chOff x="5952936" y="108261"/>
            <a:chExt cx="2867959" cy="709479"/>
          </a:xfrm>
        </p:grpSpPr>
        <p:sp>
          <p:nvSpPr>
            <p:cNvPr id="61" name="Google Shape;61;p28"/>
            <p:cNvSpPr txBox="1"/>
            <p:nvPr/>
          </p:nvSpPr>
          <p:spPr>
            <a:xfrm>
              <a:off x="6294595" y="386640"/>
              <a:ext cx="2526300" cy="431100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VIREM E CONVERSEM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" name="Google Shape;62;p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952936" y="108261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3" name="Google Shape;6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8160" y="1669546"/>
            <a:ext cx="4338710" cy="287222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8"/>
          <p:cNvSpPr txBox="1"/>
          <p:nvPr/>
        </p:nvSpPr>
        <p:spPr>
          <a:xfrm>
            <a:off x="508219" y="1598547"/>
            <a:ext cx="3763800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342900" indent="-342900"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pt-BR" dirty="0">
                <a:cs typeface="Arial" panose="020B0604020202020204" pitchFamily="34" charset="0"/>
              </a:rPr>
              <a:t>O que é uma notação musical?</a:t>
            </a:r>
            <a:endParaRPr dirty="0">
              <a:cs typeface="Arial" panose="020B0604020202020204" pitchFamily="34" charset="0"/>
            </a:endParaRPr>
          </a:p>
          <a:p>
            <a:r>
              <a:rPr lang="pt-BR" dirty="0">
                <a:cs typeface="Arial" panose="020B0604020202020204" pitchFamily="34" charset="0"/>
              </a:rPr>
              <a:t>Você sabe o que é uma partitura?</a:t>
            </a:r>
            <a:endParaRPr dirty="0">
              <a:cs typeface="Arial" panose="020B0604020202020204" pitchFamily="34" charset="0"/>
            </a:endParaRPr>
          </a:p>
        </p:txBody>
      </p:sp>
      <p:sp>
        <p:nvSpPr>
          <p:cNvPr id="65" name="Google Shape;65;p28"/>
          <p:cNvSpPr txBox="1"/>
          <p:nvPr/>
        </p:nvSpPr>
        <p:spPr>
          <a:xfrm>
            <a:off x="454600" y="818450"/>
            <a:ext cx="4965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Notação e registro musical</a:t>
            </a:r>
            <a:endParaRPr sz="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9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71" name="Google Shape;7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9013" y="1776000"/>
            <a:ext cx="4195686" cy="303747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9"/>
          <p:cNvSpPr txBox="1"/>
          <p:nvPr/>
        </p:nvSpPr>
        <p:spPr>
          <a:xfrm>
            <a:off x="418654" y="847617"/>
            <a:ext cx="5537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Partituras convencionais </a:t>
            </a:r>
            <a:endParaRPr sz="2600" b="1" dirty="0">
              <a:solidFill>
                <a:schemeClr val="dk1"/>
              </a:solidFill>
            </a:endParaRPr>
          </a:p>
        </p:txBody>
      </p:sp>
      <p:sp>
        <p:nvSpPr>
          <p:cNvPr id="73" name="Google Shape;73;p29"/>
          <p:cNvSpPr txBox="1"/>
          <p:nvPr/>
        </p:nvSpPr>
        <p:spPr>
          <a:xfrm>
            <a:off x="429164" y="1614419"/>
            <a:ext cx="4108800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342900" indent="-342900">
              <a:spcAft>
                <a:spcPts val="120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pt-BR" dirty="0">
                <a:cs typeface="Arial" panose="020B0604020202020204" pitchFamily="34" charset="0"/>
              </a:rPr>
              <a:t>Você conhece os símbolos usados em uma partitura?</a:t>
            </a:r>
            <a:endParaRPr dirty="0">
              <a:cs typeface="Arial" panose="020B0604020202020204" pitchFamily="34" charset="0"/>
            </a:endParaRPr>
          </a:p>
          <a:p>
            <a:r>
              <a:rPr lang="pt-BR" dirty="0">
                <a:cs typeface="Arial" panose="020B0604020202020204" pitchFamily="34" charset="0"/>
              </a:rPr>
              <a:t>Você se lembra do nome de alguns desses símbolos?</a:t>
            </a:r>
            <a:endParaRPr dirty="0">
              <a:cs typeface="Arial" panose="020B0604020202020204" pitchFamily="34" charset="0"/>
            </a:endParaRPr>
          </a:p>
        </p:txBody>
      </p:sp>
      <p:pic>
        <p:nvPicPr>
          <p:cNvPr id="74" name="Google Shape;7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3275" y="470671"/>
            <a:ext cx="2203400" cy="1201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0" name="Google Shape;80;p32"/>
          <p:cNvSpPr txBox="1"/>
          <p:nvPr/>
        </p:nvSpPr>
        <p:spPr>
          <a:xfrm>
            <a:off x="491301" y="803036"/>
            <a:ext cx="5682900" cy="9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600" b="1" dirty="0">
                <a:solidFill>
                  <a:schemeClr val="dk1"/>
                </a:solidFill>
              </a:rPr>
              <a:t>Você sabe o que é uma partitura?</a:t>
            </a:r>
            <a:endParaRPr sz="26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 dirty="0">
              <a:solidFill>
                <a:schemeClr val="dk1"/>
              </a:solidFill>
            </a:endParaRPr>
          </a:p>
        </p:txBody>
      </p:sp>
      <p:pic>
        <p:nvPicPr>
          <p:cNvPr id="81" name="Google Shape;8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9686" y="803025"/>
            <a:ext cx="2665138" cy="380997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32"/>
          <p:cNvSpPr txBox="1"/>
          <p:nvPr/>
        </p:nvSpPr>
        <p:spPr>
          <a:xfrm>
            <a:off x="542313" y="1507285"/>
            <a:ext cx="5511600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1"/>
                </a:solidFill>
              </a:rPr>
              <a:t>Partitura</a:t>
            </a:r>
            <a:r>
              <a:rPr lang="pt-BR" sz="2000" dirty="0">
                <a:solidFill>
                  <a:schemeClr val="tx1"/>
                </a:solidFill>
              </a:rPr>
              <a:t> é uma representação escrita da música, padronizada mundialmente.</a:t>
            </a:r>
            <a:endParaRPr sz="2000" dirty="0">
              <a:solidFill>
                <a:schemeClr val="tx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</a:rPr>
              <a:t>É um sistema de escrita com símbolos próprios, específicos da música.</a:t>
            </a:r>
            <a:endParaRPr sz="2000" dirty="0">
              <a:solidFill>
                <a:schemeClr val="tx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000" dirty="0">
                <a:solidFill>
                  <a:schemeClr val="tx1"/>
                </a:solidFill>
              </a:rPr>
              <a:t>É o que chamamos de </a:t>
            </a:r>
            <a:r>
              <a:rPr lang="pt-BR" sz="2000" b="1" dirty="0">
                <a:solidFill>
                  <a:schemeClr val="tx1"/>
                </a:solidFill>
              </a:rPr>
              <a:t>partitura convencional</a:t>
            </a:r>
            <a:r>
              <a:rPr lang="pt-BR" sz="2000" dirty="0">
                <a:solidFill>
                  <a:schemeClr val="tx1"/>
                </a:solidFill>
              </a:rPr>
              <a:t>.</a:t>
            </a:r>
            <a:endParaRPr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88" name="Google Shape;8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5700" y="2099825"/>
            <a:ext cx="4194725" cy="28341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33"/>
          <p:cNvSpPr txBox="1"/>
          <p:nvPr/>
        </p:nvSpPr>
        <p:spPr>
          <a:xfrm>
            <a:off x="573242" y="618939"/>
            <a:ext cx="7113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Os símbolos de uma partitura convencional</a:t>
            </a:r>
            <a:endParaRPr sz="2600" b="1" dirty="0">
              <a:solidFill>
                <a:schemeClr val="dk1"/>
              </a:solidFill>
            </a:endParaRPr>
          </a:p>
        </p:txBody>
      </p:sp>
      <p:sp>
        <p:nvSpPr>
          <p:cNvPr id="90" name="Google Shape;90;p33"/>
          <p:cNvSpPr txBox="1"/>
          <p:nvPr/>
        </p:nvSpPr>
        <p:spPr>
          <a:xfrm>
            <a:off x="625794" y="1329926"/>
            <a:ext cx="3743100" cy="301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tx1"/>
                </a:solidFill>
              </a:rPr>
              <a:t>As partituras tradicionais ou convencionais são escritas em um conjunto de cinco linhas e quatro espaços, chamado de </a:t>
            </a:r>
            <a:r>
              <a:rPr lang="pt-BR" sz="2000" b="1" dirty="0">
                <a:solidFill>
                  <a:schemeClr val="tx1"/>
                </a:solidFill>
              </a:rPr>
              <a:t>pauta</a:t>
            </a:r>
            <a:r>
              <a:rPr lang="pt-BR" sz="2000" dirty="0">
                <a:solidFill>
                  <a:schemeClr val="tx1"/>
                </a:solidFill>
              </a:rPr>
              <a:t> ou </a:t>
            </a:r>
            <a:r>
              <a:rPr lang="pt-BR" sz="2000" b="1" dirty="0">
                <a:solidFill>
                  <a:schemeClr val="tx1"/>
                </a:solidFill>
              </a:rPr>
              <a:t>pentagrama</a:t>
            </a:r>
            <a:r>
              <a:rPr lang="pt-BR" sz="2000" dirty="0">
                <a:solidFill>
                  <a:schemeClr val="tx1"/>
                </a:solidFill>
              </a:rPr>
              <a:t>. No início de cada pauta, também é colocado um símbolo, chamado </a:t>
            </a:r>
            <a:r>
              <a:rPr lang="pt-BR" sz="2000" b="1" dirty="0">
                <a:solidFill>
                  <a:schemeClr val="tx1"/>
                </a:solidFill>
              </a:rPr>
              <a:t>clave</a:t>
            </a:r>
            <a:r>
              <a:rPr lang="pt-BR" sz="2000" dirty="0">
                <a:solidFill>
                  <a:schemeClr val="tx1"/>
                </a:solidFill>
              </a:rPr>
              <a:t>. 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91" name="Google Shape;91;p33"/>
          <p:cNvSpPr txBox="1"/>
          <p:nvPr/>
        </p:nvSpPr>
        <p:spPr>
          <a:xfrm>
            <a:off x="7104250" y="1787550"/>
            <a:ext cx="810300" cy="46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15000"/>
              </a:lnSpc>
              <a:buNone/>
              <a:defRPr sz="1600" b="1">
                <a:solidFill>
                  <a:srgbClr val="7030A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defRPr>
            </a:lvl1pPr>
          </a:lstStyle>
          <a:p>
            <a:r>
              <a:rPr lang="pt-BR" dirty="0">
                <a:sym typeface="Verdana"/>
              </a:rPr>
              <a:t>pauta</a:t>
            </a:r>
            <a:endParaRPr dirty="0">
              <a:sym typeface="Verdana"/>
            </a:endParaRPr>
          </a:p>
        </p:txBody>
      </p:sp>
      <p:sp>
        <p:nvSpPr>
          <p:cNvPr id="92" name="Google Shape;92;p33"/>
          <p:cNvSpPr txBox="1"/>
          <p:nvPr/>
        </p:nvSpPr>
        <p:spPr>
          <a:xfrm>
            <a:off x="5039575" y="1387350"/>
            <a:ext cx="744600" cy="46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7030A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clave</a:t>
            </a:r>
            <a:endParaRPr sz="1600" b="1" dirty="0">
              <a:solidFill>
                <a:srgbClr val="7030A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93" name="Google Shape;9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5933" y="1787550"/>
            <a:ext cx="131889" cy="32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3458" y="2187750"/>
            <a:ext cx="131889" cy="32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d4b2e1938a_0_58"/>
          <p:cNvSpPr txBox="1"/>
          <p:nvPr/>
        </p:nvSpPr>
        <p:spPr>
          <a:xfrm rot="-60062">
            <a:off x="134895" y="152577"/>
            <a:ext cx="156263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0" name="Google Shape;100;g2d4b2e1938a_0_58"/>
          <p:cNvSpPr txBox="1"/>
          <p:nvPr/>
        </p:nvSpPr>
        <p:spPr>
          <a:xfrm>
            <a:off x="573471" y="552350"/>
            <a:ext cx="46023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pt-BR" sz="2600" b="1" dirty="0">
                <a:solidFill>
                  <a:schemeClr val="tx1"/>
                </a:solidFill>
              </a:rPr>
              <a:t>Vamos por partes…</a:t>
            </a:r>
            <a:endParaRPr sz="26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pt-BR" sz="2600" b="1" dirty="0">
                <a:solidFill>
                  <a:schemeClr val="tx1"/>
                </a:solidFill>
              </a:rPr>
              <a:t>A pauta</a:t>
            </a:r>
            <a:endParaRPr sz="2600" b="1" dirty="0">
              <a:solidFill>
                <a:schemeClr val="tx1"/>
              </a:solidFill>
            </a:endParaRPr>
          </a:p>
        </p:txBody>
      </p:sp>
      <p:sp>
        <p:nvSpPr>
          <p:cNvPr id="101" name="Google Shape;101;g2d4b2e1938a_0_58"/>
          <p:cNvSpPr txBox="1"/>
          <p:nvPr/>
        </p:nvSpPr>
        <p:spPr>
          <a:xfrm>
            <a:off x="573471" y="1499284"/>
            <a:ext cx="7824295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dirty="0">
                <a:solidFill>
                  <a:schemeClr val="tx1"/>
                </a:solidFill>
              </a:rPr>
              <a:t>Pauta é o lugar onde são colocadas as notas musicais. </a:t>
            </a:r>
            <a:endParaRPr sz="2000" dirty="0">
              <a:solidFill>
                <a:schemeClr val="tx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dirty="0">
                <a:solidFill>
                  <a:schemeClr val="tx1"/>
                </a:solidFill>
              </a:rPr>
              <a:t>A pauta é formada por linhas e espaços, que são usados para representar uma nota musical diferente. Na figura, você pode ver essas linhas e espaços onde ficarão as notas musicais.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102" name="Google Shape;102;g2d4b2e1938a_0_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3238" y="3252075"/>
            <a:ext cx="7517525" cy="145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d4b2e1938a_0_148"/>
          <p:cNvSpPr txBox="1"/>
          <p:nvPr/>
        </p:nvSpPr>
        <p:spPr>
          <a:xfrm rot="-60062">
            <a:off x="134895" y="152577"/>
            <a:ext cx="156263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8" name="Google Shape;108;g2d4b2e1938a_0_148"/>
          <p:cNvSpPr txBox="1"/>
          <p:nvPr/>
        </p:nvSpPr>
        <p:spPr>
          <a:xfrm>
            <a:off x="539750" y="629450"/>
            <a:ext cx="2746631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tx1"/>
                </a:solidFill>
              </a:rPr>
              <a:t>Clave de sol</a:t>
            </a:r>
            <a:endParaRPr sz="600" dirty="0">
              <a:solidFill>
                <a:schemeClr val="tx1"/>
              </a:solidFill>
            </a:endParaRPr>
          </a:p>
        </p:txBody>
      </p:sp>
      <p:sp>
        <p:nvSpPr>
          <p:cNvPr id="109" name="Google Shape;109;g2d4b2e1938a_0_148"/>
          <p:cNvSpPr txBox="1"/>
          <p:nvPr/>
        </p:nvSpPr>
        <p:spPr>
          <a:xfrm>
            <a:off x="539750" y="1291550"/>
            <a:ext cx="7374540" cy="118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dirty="0">
                <a:solidFill>
                  <a:schemeClr val="tx1"/>
                </a:solidFill>
              </a:rPr>
              <a:t>A </a:t>
            </a:r>
            <a:r>
              <a:rPr lang="pt-BR" sz="2000" b="1" dirty="0">
                <a:solidFill>
                  <a:schemeClr val="tx1"/>
                </a:solidFill>
              </a:rPr>
              <a:t>clave de sol </a:t>
            </a:r>
            <a:r>
              <a:rPr lang="pt-BR" sz="2000" dirty="0">
                <a:solidFill>
                  <a:schemeClr val="tx1"/>
                </a:solidFill>
              </a:rPr>
              <a:t>é um dos símbolos que servem para sinalizar a nota musical e a linha de referência adotadas em uma música. A clave de sol é a mais usada para piano, voz e violão. </a:t>
            </a:r>
            <a:endParaRPr sz="1000" dirty="0">
              <a:solidFill>
                <a:schemeClr val="tx1"/>
              </a:solidFill>
            </a:endParaRPr>
          </a:p>
        </p:txBody>
      </p:sp>
      <p:pic>
        <p:nvPicPr>
          <p:cNvPr id="110" name="Google Shape;110;g2d4b2e1938a_0_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4000" y="2476841"/>
            <a:ext cx="6412801" cy="173728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2d4b2e1938a_0_148"/>
          <p:cNvSpPr txBox="1"/>
          <p:nvPr/>
        </p:nvSpPr>
        <p:spPr>
          <a:xfrm>
            <a:off x="1646100" y="4291225"/>
            <a:ext cx="1369200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Clave de sol</a:t>
            </a:r>
            <a:endParaRPr sz="1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d4b2e1938a_0_162"/>
          <p:cNvSpPr txBox="1"/>
          <p:nvPr/>
        </p:nvSpPr>
        <p:spPr>
          <a:xfrm rot="-60062">
            <a:off x="134895" y="152577"/>
            <a:ext cx="156263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17" name="Google Shape;117;g2d4b2e1938a_0_1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5912" y="450275"/>
            <a:ext cx="3805975" cy="254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2d4b2e1938a_0_1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0100" y="3255825"/>
            <a:ext cx="4710925" cy="153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2d4b2e1938a_0_162"/>
          <p:cNvSpPr txBox="1"/>
          <p:nvPr/>
        </p:nvSpPr>
        <p:spPr>
          <a:xfrm>
            <a:off x="565453" y="776595"/>
            <a:ext cx="3000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chemeClr val="dk1"/>
                </a:solidFill>
              </a:rPr>
              <a:t>Notas musicais</a:t>
            </a:r>
            <a:endParaRPr sz="600" dirty="0">
              <a:solidFill>
                <a:schemeClr val="dk1"/>
              </a:solidFill>
            </a:endParaRPr>
          </a:p>
        </p:txBody>
      </p:sp>
      <p:sp>
        <p:nvSpPr>
          <p:cNvPr id="120" name="Google Shape;120;g2d4b2e1938a_0_162"/>
          <p:cNvSpPr txBox="1"/>
          <p:nvPr/>
        </p:nvSpPr>
        <p:spPr>
          <a:xfrm>
            <a:off x="565453" y="1440064"/>
            <a:ext cx="3475174" cy="2185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dirty="0">
                <a:solidFill>
                  <a:schemeClr val="tx1"/>
                </a:solidFill>
              </a:rPr>
              <a:t>As </a:t>
            </a:r>
            <a:r>
              <a:rPr lang="pt-BR" sz="2000" b="1" dirty="0">
                <a:solidFill>
                  <a:schemeClr val="tx1"/>
                </a:solidFill>
              </a:rPr>
              <a:t>notas musicais </a:t>
            </a:r>
            <a:r>
              <a:rPr lang="pt-BR" sz="2000" dirty="0">
                <a:solidFill>
                  <a:schemeClr val="tx1"/>
                </a:solidFill>
              </a:rPr>
              <a:t>são os elementos mínimos de um som. </a:t>
            </a:r>
            <a:endParaRPr sz="2000" dirty="0">
              <a:solidFill>
                <a:schemeClr val="tx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dirty="0">
                <a:solidFill>
                  <a:schemeClr val="tx1"/>
                </a:solidFill>
              </a:rPr>
              <a:t>Cada som produzido pode ser representado na partitura por estes símbolos:</a:t>
            </a:r>
            <a:endParaRPr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1599</Words>
  <Application>Microsoft Office PowerPoint</Application>
  <PresentationFormat>Apresentação na tela (16:9)</PresentationFormat>
  <Paragraphs>112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Arial</vt:lpstr>
      <vt:lpstr>Grandstander</vt:lpstr>
      <vt:lpstr>Grandstander SemiBold</vt:lpstr>
      <vt:lpstr>Lato</vt:lpstr>
      <vt:lpstr>Grandstander Medium</vt:lpstr>
      <vt:lpstr>Verdana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Neto</dc:creator>
  <cp:lastModifiedBy>Lucas Sampaio Lucena</cp:lastModifiedBy>
  <cp:revision>5</cp:revision>
  <dcterms:modified xsi:type="dcterms:W3CDTF">2024-11-04T13:53:48Z</dcterms:modified>
</cp:coreProperties>
</file>