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5143500" type="screen16x9"/>
  <p:notesSz cx="6858000" cy="9144000"/>
  <p:embeddedFontLst>
    <p:embeddedFont>
      <p:font typeface="Grandstander" pitchFamily="2" charset="0"/>
      <p:regular r:id="rId20"/>
      <p:bold r:id="rId21"/>
      <p:italic r:id="rId22"/>
      <p:boldItalic r:id="rId23"/>
    </p:embeddedFont>
    <p:embeddedFont>
      <p:font typeface="Grandstander Medium" pitchFamily="2" charset="0"/>
      <p:regular r:id="rId24"/>
      <p:bold r:id="rId25"/>
      <p:italic r:id="rId26"/>
      <p:boldItalic r:id="rId27"/>
    </p:embeddedFont>
    <p:embeddedFont>
      <p:font typeface="Grandstander SemiBold" pitchFamily="2" charset="0"/>
      <p:regular r:id="rId28"/>
      <p:bold r:id="rId29"/>
      <p:italic r:id="rId30"/>
      <p:boldItalic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1" roundtripDataSignature="AMtx7miz2fzKIjL1TJeJSMtcMbgWntkzF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ílian Moreira Mendes" initials="LM" lastIdx="3" clrIdx="0">
    <p:extLst>
      <p:ext uri="{19B8F6BF-5375-455C-9EA6-DF929625EA0E}">
        <p15:presenceInfo xmlns:p15="http://schemas.microsoft.com/office/powerpoint/2012/main" userId="d1e0c416b6b6cbe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89839B-2F94-4B98-B0CE-4A316E625665}">
  <a:tblStyle styleId="{0789839B-2F94-4B98-B0CE-4A316E6256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98" autoAdjust="0"/>
    <p:restoredTop sz="94061" autoAdjust="0"/>
  </p:normalViewPr>
  <p:slideViewPr>
    <p:cSldViewPr snapToGrid="0">
      <p:cViewPr varScale="1">
        <p:scale>
          <a:sx n="87" d="100"/>
          <a:sy n="87" d="100"/>
        </p:scale>
        <p:origin x="1086" y="72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tableStyles" Target="tableStyles.xml"/><Relationship Id="rId20" Type="http://schemas.openxmlformats.org/officeDocument/2006/relationships/font" Target="fonts/font1.fntdata"/><Relationship Id="rId4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1/EFAI_prof_Arte_1sem_web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sfx.co.uk/Default.aspx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br.freepik.com/vetores-gratis/alto-falante-musical-com-fundo-de-onda-de-pentagrama-de-som_18786672.htm#page=2&amp;query=som&amp;position=4&amp;from_view=search&amp;track=sph&amp;uuid=eba7fb78-3d56-40d6-b8de-3a0bbab5c252" TargetMode="External"/><Relationship Id="rId3" Type="http://schemas.openxmlformats.org/officeDocument/2006/relationships/hyperlink" Target="https://br.freepik.com/fotos-gratis/imagem-isolada-de-um-garoto-afro-americano-bonito-e-confiante-usando-um-macacao-listrado-apontando-para-uma-parede-em-branco-mostrando-dois-sinais-com-os-dedos-e-olhando-para-a-direita-com-olhar-serio_11891280.htm#query=crian%C3%A7a%20pensando&amp;position=48&amp;from_view=search&amp;track=ais&amp;uuid=4532bc64-4ab9-4f7e-aef0-4ebab6489a2b" TargetMode="External"/><Relationship Id="rId7" Type="http://schemas.openxmlformats.org/officeDocument/2006/relationships/hyperlink" Target="https://br.freepik.com/fotos-gratis/design-de-colagem-de-problemas-de-audicao_33535971.htm#query=sons%20corporais&amp;position=1&amp;from_view=search&amp;track=ais&amp;uuid=97db768d-b577-422f-9c70-838fe1a28f75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br.freepik.com/fotos-gratis/retrato-de-adolescente-legal-com-permanente_18040039.htm#page=2&amp;query=crian%C3%A7a%20batendo%20palmas&amp;position=18&amp;from_view=search&amp;track=ais&amp;uuid=e29e656e-8304-46b5-8c66-0b5f33347978" TargetMode="External"/><Relationship Id="rId5" Type="http://schemas.openxmlformats.org/officeDocument/2006/relationships/hyperlink" Target="https://br.freepik.com/fotos-gratis/arranjo-lightbox-de-natureza-morta_20823595.htm#query=fontes%20sonoras&amp;position=18&amp;from_view=search&amp;track=ais&amp;uuid=a938bbe4-f314-4eaf-894e-73978b85dc38" TargetMode="External"/><Relationship Id="rId4" Type="http://schemas.openxmlformats.org/officeDocument/2006/relationships/hyperlink" Target="https://br.freepik.com/fotos-gratis/pessoa-com-problemas-de-audicao_36190625.htm#query=sons%20corporais&amp;position=0&amp;from_view=search&amp;track=ais&amp;uuid=97db768d-b577-422f-9c70-838fe1a28f75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nN6_eDipfA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sfx.co.uk/Default.aspx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https://efape.educacao.sp.gov.br/curriculopaulista/wp-content/uploads/2023/01/EFAI_prof_Arte_1sem_web.pdf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b="0" i="0" dirty="0">
                <a:solidFill>
                  <a:srgbClr val="687281"/>
                </a:solidFill>
                <a:effectLst/>
                <a:latin typeface="Helvetica Neue"/>
              </a:rPr>
              <a:t>https://pixabay.com/pt/sound-effects/029398-maxheadroom39s-galloping-horse-39-sec-loop-73481/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https://pixabay.com/pt/sound-effects/rain-and-thunder-sfx-12820/</a:t>
            </a:r>
            <a:endParaRPr lang="pt-BR" sz="1100" b="0" i="0" u="sng" dirty="0">
              <a:solidFill>
                <a:srgbClr val="687281"/>
              </a:solidFill>
              <a:effectLst/>
              <a:latin typeface="Helvetica Neue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https://pixabay.com/pt/sound-effects/sea-and-seagull-wave-5932/</a:t>
            </a:r>
            <a:endParaRPr lang="pt-BR" sz="1100" b="0" i="0" u="sng" dirty="0">
              <a:solidFill>
                <a:srgbClr val="687281"/>
              </a:solidFill>
              <a:effectLst/>
              <a:latin typeface="Helvetica Neue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https://pixabay.com/pt/sound-effects/forest-ambience-167242/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Professor, organize o espaço para a dinâmica e auxilie os alunos na escolha dos papéis desempenhados.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Slide 3 - 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imagem-isolada-de-um-garoto-afro-americano-bonito-e-confiante-usando-um-macacao-listrado-apontando-para-uma-parede-em-branco-mostrando-dois-sinais-com-os-dedos-e-olhando-para-a-direita-com-olhar-serio_11891280.htm#query=crian%C3%A7a%20pensando&amp;position=48&amp;from_view=search&amp;track=ais&amp;uuid=4532bc64-4ab9-4f7e-aef0-4ebab6489a2b</a:t>
            </a:r>
            <a:endParaRPr lang="pt-BR" sz="1100" u="sng" dirty="0">
              <a:solidFill>
                <a:srgbClr val="2200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sym typeface="Verdana"/>
              </a:rPr>
              <a:t>Slide 4 - 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https://br.freepik.com/fotos-gratis/pessoa-com-problemas-de-audicao_36190625.htm#query=sons%20corporais&amp;position=0&amp;from_view=search&amp;track=ais&amp;uuid=97db768d-b577-422f-9c70-838fe1a28f75</a:t>
            </a:r>
            <a:endParaRPr lang="pt-BR" sz="1100" u="sng" dirty="0">
              <a:solidFill>
                <a:srgbClr val="2200CC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sym typeface="Verdana"/>
              </a:rPr>
              <a:t>Slide 5 -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</a:t>
            </a:r>
            <a:r>
              <a:rPr lang="pt-BR" sz="1100" u="sng" dirty="0" err="1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gratis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/arranjo-lightbox-de-natureza-morta_20823595.htm#query=fontes%20sonoras&amp;position=18&amp;from_view=</a:t>
            </a:r>
            <a:r>
              <a:rPr lang="pt-BR" sz="1100" u="sng" dirty="0" err="1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search&amp;track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u="sng" dirty="0" err="1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ais&amp;uuid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=a938bbe4-f314-4eaf-894e-73978b85dc38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Slide 6 -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</a:t>
            </a:r>
            <a:r>
              <a:rPr lang="pt-BR" sz="1100" u="sng" dirty="0" err="1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gratis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/retrato-de-adolescente-legal-com-permanente_18040039.htm#page=2&amp;query=crian%C3%A7a%20batendo%20palmas&amp;position=18&amp;from_view=</a:t>
            </a:r>
            <a:r>
              <a:rPr lang="pt-BR" sz="1100" u="sng" dirty="0" err="1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search&amp;track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u="sng" dirty="0" err="1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ais&amp;uuid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=e29e656e-8304-46b5-8c66-0b5f33347978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Slide 8 - 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https://br.freepik.com/fotos-gratis/design-de-colagem-de-problemas-de-audicao_33535971.htm#query=sons%20corporais&amp;position=1&amp;from_view=search&amp;track=ais&amp;uuid=97db768d-b577-422f-9c70-838fe1a28f75</a:t>
            </a:r>
            <a:endParaRPr lang="pt-BR" sz="1100" b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Slide 9 - 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https://br.freepik.com/vetores-gratis/alto-falante-musical-com-fundo-de-onda-de-pentagrama-de-som_18786672.htm#page=2&amp;query=som&amp;position=4&amp;from_view=search&amp;track=sph&amp;uuid=eba7fb78-3d56-40d6-b8de-3a0bbab5c252</a:t>
            </a: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pt-B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(EF03AR15) Explorar e perceber o próprio corpo (palmas, voz, percussão corporal) e objetos </a:t>
            </a:r>
            <a:r>
              <a:rPr lang="pt-BR" sz="1800" kern="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</a:t>
            </a:r>
            <a:r>
              <a:rPr lang="pt-B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cotidiano como fontes sonoras, considerando os elementos constitutivos da música.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https://www.youtube.com/watch?v=dnN6_eDipfA</a:t>
            </a:r>
            <a:endParaRPr sz="11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b="0" i="0" dirty="0">
                <a:solidFill>
                  <a:srgbClr val="687281"/>
                </a:solidFill>
                <a:effectLst/>
                <a:latin typeface="Helvetica Neue"/>
              </a:rPr>
              <a:t>https://pixabay.com/pt/sound-effects/029398-maxheadroom39s-galloping-horse-39-sec-loop-73481/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https://pixabay.com/pt/sound-effects/rain-and-thunder-sfx-12820/</a:t>
            </a:r>
            <a:endParaRPr lang="pt-BR" sz="1100" b="0" i="0" u="sng" dirty="0">
              <a:solidFill>
                <a:srgbClr val="687281"/>
              </a:solidFill>
              <a:effectLst/>
              <a:latin typeface="Helvetica Neue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https://pixabay.com/pt/sound-effects/sea-and-seagull-wave-5932/</a:t>
            </a:r>
            <a:endParaRPr lang="pt-BR" sz="1100" b="0" i="0" u="sng" dirty="0">
              <a:solidFill>
                <a:srgbClr val="687281"/>
              </a:solidFill>
              <a:effectLst/>
              <a:latin typeface="Helvetica Neue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u="sng" dirty="0">
                <a:solidFill>
                  <a:srgbClr val="2200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https://pixabay.com/pt/sound-effects/forest-ambience-167242/</a:t>
            </a:r>
            <a:endParaRPr sz="1100" u="sng" dirty="0">
              <a:solidFill>
                <a:srgbClr val="2200CC"/>
              </a:solidFill>
              <a:latin typeface="Verdana"/>
              <a:ea typeface="Verdana"/>
              <a:cs typeface="Verdana"/>
              <a:sym typeface="Verdana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4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1" name="Google Shape;11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4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4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9" name="Google Shape;19;p4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5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5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5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5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5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8" name="Google Shape;28;p4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6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" name="Google Shape;30;p4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7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" name="Google Shape;35;p4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nN6_eDipfA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dnN6_eDipfA?feature=oembed" TargetMode="External"/><Relationship Id="rId6" Type="http://schemas.openxmlformats.org/officeDocument/2006/relationships/image" Target="../media/image15.png"/><Relationship Id="rId5" Type="http://schemas.openxmlformats.org/officeDocument/2006/relationships/hyperlink" Target="https://www.youtube.com/watch?v=dnN6_eDipfA" TargetMode="Externa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7.png"/><Relationship Id="rId5" Type="http://schemas.microsoft.com/office/2007/relationships/media" Target="../media/media3.mp3"/><Relationship Id="rId10" Type="http://schemas.openxmlformats.org/officeDocument/2006/relationships/notesSlide" Target="../notesSlides/notesSlide8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0.png"/><Relationship Id="rId5" Type="http://schemas.microsoft.com/office/2007/relationships/media" Target="../media/media3.mp3"/><Relationship Id="rId10" Type="http://schemas.openxmlformats.org/officeDocument/2006/relationships/notesSlide" Target="../notesSlides/notesSlide9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4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463005" y="2065628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strike="noStrike" cap="none" dirty="0">
                <a:solidFill>
                  <a:srgbClr val="000000"/>
                </a:solidFill>
                <a:latin typeface="Grandstander" pitchFamily="2" charset="0"/>
                <a:ea typeface="Grandstander"/>
                <a:cs typeface="Grandstander"/>
                <a:sym typeface="Grandstander"/>
              </a:rPr>
              <a:t>FONTES SONORAS:</a:t>
            </a:r>
            <a:endParaRPr lang="pt-BR" dirty="0">
              <a:latin typeface="Grandstander" pitchFamily="2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strike="noStrike" cap="none" dirty="0">
                <a:solidFill>
                  <a:srgbClr val="000000"/>
                </a:solidFill>
                <a:latin typeface="Grandstander" pitchFamily="2" charset="0"/>
                <a:ea typeface="Grandstander"/>
                <a:cs typeface="Grandstander"/>
                <a:sym typeface="Grandstander"/>
              </a:rPr>
              <a:t>DE ONDE VEM O SOM?</a:t>
            </a:r>
            <a:endParaRPr lang="pt-BR" dirty="0">
              <a:latin typeface="Grandstander" pitchFamily="2" charset="0"/>
            </a:endParaRPr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9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5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3" name="Google Shape;153;p35"/>
          <p:cNvSpPr txBox="1"/>
          <p:nvPr/>
        </p:nvSpPr>
        <p:spPr>
          <a:xfrm>
            <a:off x="529476" y="1557847"/>
            <a:ext cx="2863429" cy="2903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Vamos tentar reproduzir os sons utilizando nosso corpo como fonte sonora. 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Siga o comando dos seguintes elementos: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950"/>
              </a:spcBef>
              <a:spcAft>
                <a:spcPts val="1200"/>
              </a:spcAft>
              <a:buNone/>
            </a:pPr>
            <a:endParaRPr sz="2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5"/>
          <p:cNvSpPr txBox="1"/>
          <p:nvPr/>
        </p:nvSpPr>
        <p:spPr>
          <a:xfrm>
            <a:off x="560924" y="983625"/>
            <a:ext cx="3703693" cy="6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Hora de praticar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5"/>
          <p:cNvSpPr txBox="1"/>
          <p:nvPr/>
        </p:nvSpPr>
        <p:spPr>
          <a:xfrm>
            <a:off x="4175753" y="983618"/>
            <a:ext cx="4055700" cy="2339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galope de um cavalo.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Tirar uma rolha da garrafa</a:t>
            </a:r>
            <a:r>
              <a:rPr lang="pt-BR" sz="2000" b="1" dirty="0">
                <a:solidFill>
                  <a:schemeClr val="tx1"/>
                </a:solidFill>
              </a:rPr>
              <a:t>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vento.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Uma porta abrindo.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Uma pessoa correndo.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6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2" name="Google Shape;162;p36"/>
          <p:cNvSpPr txBox="1"/>
          <p:nvPr/>
        </p:nvSpPr>
        <p:spPr>
          <a:xfrm>
            <a:off x="560924" y="955446"/>
            <a:ext cx="8149939" cy="80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explorar nossos sons corporais, mapeando a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altura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a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intensidade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 som de acordo com a tabela:</a:t>
            </a:r>
            <a:endParaRPr dirty="0"/>
          </a:p>
        </p:txBody>
      </p:sp>
      <p:sp>
        <p:nvSpPr>
          <p:cNvPr id="163" name="Google Shape;163;p36"/>
          <p:cNvSpPr txBox="1"/>
          <p:nvPr/>
        </p:nvSpPr>
        <p:spPr>
          <a:xfrm>
            <a:off x="560924" y="552302"/>
            <a:ext cx="5731592" cy="6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Explorando os sons corporais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4" name="Google Shape;164;p36"/>
          <p:cNvGraphicFramePr/>
          <p:nvPr>
            <p:extLst>
              <p:ext uri="{D42A27DB-BD31-4B8C-83A1-F6EECF244321}">
                <p14:modId xmlns:p14="http://schemas.microsoft.com/office/powerpoint/2010/main" val="605134811"/>
              </p:ext>
            </p:extLst>
          </p:nvPr>
        </p:nvGraphicFramePr>
        <p:xfrm>
          <a:off x="283423" y="1885679"/>
          <a:ext cx="8577150" cy="2895650"/>
        </p:xfrm>
        <a:graphic>
          <a:graphicData uri="http://schemas.openxmlformats.org/drawingml/2006/table">
            <a:tbl>
              <a:tblPr>
                <a:noFill/>
                <a:tableStyleId>{0789839B-2F94-4B98-B0CE-4A316E625665}</a:tableStyleId>
              </a:tblPr>
              <a:tblGrid>
                <a:gridCol w="2859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1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12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Altura do som</a:t>
                      </a:r>
                      <a:endParaRPr sz="2000" b="1" u="none" strike="noStrike" cap="none" dirty="0">
                        <a:solidFill>
                          <a:schemeClr val="lt1"/>
                        </a:solidFill>
                        <a:latin typeface="+mn-lt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97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Agudos (finos)</a:t>
                      </a:r>
                      <a:endParaRPr sz="2000" b="1" u="none" strike="noStrike" cap="none" dirty="0">
                        <a:solidFill>
                          <a:schemeClr val="bg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97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Médios</a:t>
                      </a:r>
                      <a:endParaRPr sz="2000" b="1" u="none" strike="noStrike" cap="none" dirty="0">
                        <a:solidFill>
                          <a:schemeClr val="lt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97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bg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Graves (grossos)</a:t>
                      </a:r>
                      <a:endParaRPr sz="2000" b="1" u="none" strike="noStrike" cap="none" dirty="0">
                        <a:solidFill>
                          <a:schemeClr val="bg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97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Estalar os dedos.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palmas.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no peito.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os dentes.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na bochecha esticada.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Estalar a língua com a boca em formato de “o”.</a:t>
                      </a:r>
                      <a:endParaRPr sz="2000" dirty="0">
                        <a:latin typeface="+mn-lt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em uma das palmas com dois dedos.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palmas com as mãos atravessadas.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palmas com as mãos em formato de concha.</a:t>
                      </a:r>
                      <a:endParaRPr sz="2000" u="none" strike="noStrike" cap="none" dirty="0">
                        <a:solidFill>
                          <a:schemeClr val="dk1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7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37"/>
          <p:cNvSpPr txBox="1"/>
          <p:nvPr/>
        </p:nvSpPr>
        <p:spPr>
          <a:xfrm>
            <a:off x="560924" y="983625"/>
            <a:ext cx="5731592" cy="6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Explorando os sons corporais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1" name="Google Shape;171;p37"/>
          <p:cNvGraphicFramePr/>
          <p:nvPr>
            <p:extLst>
              <p:ext uri="{D42A27DB-BD31-4B8C-83A1-F6EECF244321}">
                <p14:modId xmlns:p14="http://schemas.microsoft.com/office/powerpoint/2010/main" val="2915520585"/>
              </p:ext>
            </p:extLst>
          </p:nvPr>
        </p:nvGraphicFramePr>
        <p:xfrm>
          <a:off x="775205" y="1860217"/>
          <a:ext cx="7593600" cy="1981250"/>
        </p:xfrm>
        <a:graphic>
          <a:graphicData uri="http://schemas.openxmlformats.org/drawingml/2006/table">
            <a:tbl>
              <a:tblPr>
                <a:noFill/>
                <a:tableStyleId>{0789839B-2F94-4B98-B0CE-4A316E625665}</a:tableStyleId>
              </a:tblPr>
              <a:tblGrid>
                <a:gridCol w="379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Intensidade do som</a:t>
                      </a:r>
                      <a:endParaRPr sz="2000" b="1" u="none" strike="noStrike" cap="none" dirty="0">
                        <a:solidFill>
                          <a:schemeClr val="lt1"/>
                        </a:solidFill>
                        <a:latin typeface="+mn-lt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97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Forte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Fraco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os pés.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Estalar os dedos.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no peito.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Bater dois dedos.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Percussão vocal grave.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u="none" strike="noStrike" cap="none" dirty="0">
                          <a:latin typeface="+mn-lt"/>
                          <a:ea typeface="Verdana"/>
                          <a:cs typeface="Verdana"/>
                          <a:sym typeface="Verdana"/>
                        </a:rPr>
                        <a:t>Sopros.</a:t>
                      </a:r>
                      <a:endParaRPr sz="2000" u="none" strike="noStrike" cap="none" dirty="0"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9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8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7" name="Google Shape;177;p38"/>
          <p:cNvSpPr txBox="1"/>
          <p:nvPr/>
        </p:nvSpPr>
        <p:spPr>
          <a:xfrm>
            <a:off x="493381" y="1055074"/>
            <a:ext cx="8361861" cy="372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Façam uma 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roda, na qual todos deverão permanecer sentados. 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Seu professor vai escolher quem vai começar a brincadeira.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 escolhido deverá ir ao centro e mostrar a todos qual é o som corporal que consegue fazer com mais facilidade.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Assim que terminar, deverá escolher outra pessoa para ir ao centro.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Quando for a sua vez, tente criar um som inédito, ou seja, que ainda não tenha sido mostrado. Assim, aumentará o repertório de sons que podem ser produzidos pelos outros colegas.</a:t>
            </a:r>
            <a:endParaRPr dirty="0">
              <a:solidFill>
                <a:schemeClr val="tx1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Coloque todo seu talento em prática e boa performan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ce!</a:t>
            </a:r>
            <a:endParaRPr dirty="0"/>
          </a:p>
        </p:txBody>
      </p:sp>
      <p:sp>
        <p:nvSpPr>
          <p:cNvPr id="178" name="Google Shape;178;p38"/>
          <p:cNvSpPr txBox="1"/>
          <p:nvPr/>
        </p:nvSpPr>
        <p:spPr>
          <a:xfrm>
            <a:off x="729366" y="614073"/>
            <a:ext cx="6645992" cy="6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Brincando de produzir sons corporais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9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9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85" name="Google Shape;185;p39"/>
          <p:cNvSpPr txBox="1">
            <a:spLocks noGrp="1"/>
          </p:cNvSpPr>
          <p:nvPr>
            <p:ph type="body" idx="1"/>
          </p:nvPr>
        </p:nvSpPr>
        <p:spPr>
          <a:xfrm>
            <a:off x="3832383" y="1108332"/>
            <a:ext cx="4515387" cy="183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56400" lvl="0" indent="-35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Percebemos e exploramos o corpo como fonte sonora, por meio da percepção de sons e brincadeiras.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2100"/>
              </a:spcBef>
              <a:spcAft>
                <a:spcPts val="1200"/>
              </a:spcAft>
              <a:buSzPts val="2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0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91" name="Google Shape;191;p40"/>
          <p:cNvSpPr txBox="1">
            <a:spLocks noGrp="1"/>
          </p:cNvSpPr>
          <p:nvPr>
            <p:ph type="body" idx="1"/>
          </p:nvPr>
        </p:nvSpPr>
        <p:spPr>
          <a:xfrm>
            <a:off x="551039" y="629286"/>
            <a:ext cx="8053211" cy="4247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1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BR" sz="18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Aula nota 10 3.0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: 63 técnicas para melhorar a gestão da sala de aula. Porto Alegre: Penso, 2022.</a:t>
            </a:r>
            <a:endParaRPr sz="180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8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2023. Caderno do Professor, Arte, 1</a:t>
            </a:r>
            <a:r>
              <a:rPr lang="pt-BR" sz="1800" u="sng" baseline="300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ao 5</a:t>
            </a:r>
            <a:r>
              <a:rPr lang="pt-BR" sz="1800" u="sng" baseline="300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ano, Ensino Fundamental, v</a:t>
            </a:r>
            <a:r>
              <a:rPr lang="pt-BR" sz="1800" dirty="0">
                <a:latin typeface="Arial"/>
                <a:ea typeface="Arial"/>
                <a:cs typeface="Arial"/>
                <a:sym typeface="Arial"/>
              </a:rPr>
              <a:t>. 2. Disponível em: </a:t>
            </a:r>
            <a:r>
              <a:rPr lang="pt-BR" sz="1800" u="sng" dirty="0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https://efape.educacao.sp.gov.br/curriculopaulista/wp-content/uploads/2022/06/PROF_miolo_EF_AI_ARTE_V2_01a05.pdf</a:t>
            </a:r>
            <a:r>
              <a:rPr lang="pt-BR" sz="1800" dirty="0">
                <a:latin typeface="Arial"/>
                <a:ea typeface="Arial"/>
                <a:cs typeface="Arial"/>
                <a:sym typeface="Arial"/>
              </a:rPr>
              <a:t>. Acesso </a:t>
            </a:r>
            <a:r>
              <a:rPr lang="pt-BR" sz="18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em: 7 mar. 2023</a:t>
            </a:r>
            <a:r>
              <a:rPr lang="pt-BR" sz="18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18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sz="1800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SÃO PAULO (Estado). Secretaria da Educação. </a:t>
            </a:r>
            <a:r>
              <a:rPr lang="pt-BR" sz="1800" b="1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Currículo Paulista</a:t>
            </a:r>
            <a:r>
              <a:rPr lang="pt-BR" sz="1800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 etapas Educação Infantil e Ensino Fundamental, 2019. Disponível em: </a:t>
            </a:r>
            <a:r>
              <a:rPr lang="pt-BR" sz="1800" u="sng" kern="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https://efape.educacao.sp.gov.br/</a:t>
            </a:r>
            <a:r>
              <a:rPr lang="pt-BR" sz="1800" u="sng" kern="0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curriculopaulista</a:t>
            </a:r>
            <a:r>
              <a:rPr lang="pt-BR" sz="1800" u="sng" kern="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pt-BR" sz="1800" u="sng" kern="0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wp-content</a:t>
            </a:r>
            <a:r>
              <a:rPr lang="pt-BR" sz="1800" u="sng" kern="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/uploads/2023/02/Curriculo_Paulista-etapas-Educa%C3%A7%C3%A3o-Infantil-e-Ensino-Fundamental-ISBN.pdf</a:t>
            </a:r>
            <a:r>
              <a:rPr lang="pt-BR" sz="1800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7 mar. 2023</a:t>
            </a:r>
            <a:r>
              <a:rPr lang="pt-BR" sz="18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  <a:endParaRPr sz="180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1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97" name="Google Shape;197;p41"/>
          <p:cNvSpPr txBox="1"/>
          <p:nvPr/>
        </p:nvSpPr>
        <p:spPr>
          <a:xfrm>
            <a:off x="551039" y="670809"/>
            <a:ext cx="8053200" cy="1471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Lista de imagens e vídeos</a:t>
            </a:r>
            <a:endParaRPr lang="pt-BR" sz="2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Slides 3, 4, 5, 6, 8, 9 e 10 – </a:t>
            </a:r>
            <a:r>
              <a:rPr lang="pt-BR" sz="20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© </a:t>
            </a:r>
            <a:r>
              <a:rPr lang="pt-BR" sz="2000" dirty="0" err="1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Freepik</a:t>
            </a:r>
            <a:endParaRPr lang="pt-BR" sz="20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pt-BR" sz="20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Slide 7 – </a:t>
            </a:r>
            <a:r>
              <a:rPr lang="pt-BR" sz="20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https://www.youtube.com/watch?v=dnN6_eDipfA</a:t>
            </a:r>
            <a:r>
              <a:rPr lang="pt-BR" sz="2000" u="sng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/>
        </p:nvSpPr>
        <p:spPr>
          <a:xfrm>
            <a:off x="381433" y="875280"/>
            <a:ext cx="3464549" cy="1040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892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Materialidades;</a:t>
            </a:r>
            <a:endParaRPr dirty="0">
              <a:solidFill>
                <a:srgbClr val="FF0000"/>
              </a:solidFill>
            </a:endParaRPr>
          </a:p>
          <a:p>
            <a:pPr marL="342892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Corpo como fonte sonora.</a:t>
            </a:r>
            <a:endParaRPr dirty="0"/>
          </a:p>
        </p:txBody>
      </p:sp>
      <p:sp>
        <p:nvSpPr>
          <p:cNvPr id="54" name="Google Shape;54;p27"/>
          <p:cNvSpPr txBox="1"/>
          <p:nvPr/>
        </p:nvSpPr>
        <p:spPr>
          <a:xfrm>
            <a:off x="4838828" y="875280"/>
            <a:ext cx="4085716" cy="1618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Perceber e explorar o corpo como fonte sonora, considerando os elementos constitutivos da música.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361362" y="1470393"/>
            <a:ext cx="4125288" cy="130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sabe o que são fontes sonoras?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seu corpo pode ser considerado um instrumento que produz som?</a:t>
            </a:r>
            <a:endParaRPr dirty="0"/>
          </a:p>
        </p:txBody>
      </p:sp>
      <p:sp>
        <p:nvSpPr>
          <p:cNvPr id="61" name="Google Shape;61;p28"/>
          <p:cNvSpPr txBox="1"/>
          <p:nvPr/>
        </p:nvSpPr>
        <p:spPr>
          <a:xfrm>
            <a:off x="361362" y="818175"/>
            <a:ext cx="3289747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Fontes sonoras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5270" y="1015150"/>
            <a:ext cx="3316204" cy="2210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8" name="Google Shape;68;p29"/>
          <p:cNvSpPr txBox="1"/>
          <p:nvPr/>
        </p:nvSpPr>
        <p:spPr>
          <a:xfrm>
            <a:off x="446712" y="2155578"/>
            <a:ext cx="4125288" cy="1915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consegue identificar os tipos de sons ouvidos na cidade e os sons ouvidos na natureza?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que conseguimos reproduzir alguns desses sons, utilizando o nosso corpo como fonte sonora?</a:t>
            </a:r>
            <a:endParaRPr dirty="0"/>
          </a:p>
        </p:txBody>
      </p:sp>
      <p:sp>
        <p:nvSpPr>
          <p:cNvPr id="69" name="Google Shape;69;p29"/>
          <p:cNvSpPr txBox="1"/>
          <p:nvPr/>
        </p:nvSpPr>
        <p:spPr>
          <a:xfrm>
            <a:off x="361362" y="818175"/>
            <a:ext cx="8542006" cy="86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prestou atenção em todos os sons produzidos ao seu redor?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5137" y="1807744"/>
            <a:ext cx="3164305" cy="23732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115;p17">
            <a:extLst>
              <a:ext uri="{FF2B5EF4-FFF2-40B4-BE49-F238E27FC236}">
                <a16:creationId xmlns:a16="http://schemas.microsoft.com/office/drawing/2014/main" id="{39DDE0B5-6C50-C186-9A58-45F7C0DD409A}"/>
              </a:ext>
            </a:extLst>
          </p:cNvPr>
          <p:cNvGrpSpPr/>
          <p:nvPr/>
        </p:nvGrpSpPr>
        <p:grpSpPr>
          <a:xfrm>
            <a:off x="5329973" y="243396"/>
            <a:ext cx="3380294" cy="574779"/>
            <a:chOff x="3298724" y="4150116"/>
            <a:chExt cx="3380294" cy="574779"/>
          </a:xfrm>
        </p:grpSpPr>
        <p:sp>
          <p:nvSpPr>
            <p:cNvPr id="3" name="Google Shape;116;p17">
              <a:extLst>
                <a:ext uri="{FF2B5EF4-FFF2-40B4-BE49-F238E27FC236}">
                  <a16:creationId xmlns:a16="http://schemas.microsoft.com/office/drawing/2014/main" id="{FD5646BA-9C5D-B841-66B7-B2011FAC8BB4}"/>
                </a:ext>
              </a:extLst>
            </p:cNvPr>
            <p:cNvSpPr txBox="1"/>
            <p:nvPr/>
          </p:nvSpPr>
          <p:spPr>
            <a:xfrm>
              <a:off x="3548799" y="4294038"/>
              <a:ext cx="313021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4" name="Google Shape;117;p17">
              <a:extLst>
                <a:ext uri="{FF2B5EF4-FFF2-40B4-BE49-F238E27FC236}">
                  <a16:creationId xmlns:a16="http://schemas.microsoft.com/office/drawing/2014/main" id="{F5750A06-A15B-3C69-4BBE-4F8E2FD1379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8" name="Google Shape;78;p30"/>
          <p:cNvSpPr txBox="1"/>
          <p:nvPr/>
        </p:nvSpPr>
        <p:spPr>
          <a:xfrm>
            <a:off x="387518" y="1001869"/>
            <a:ext cx="6015144" cy="46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onde vem o som?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30"/>
          <p:cNvSpPr txBox="1"/>
          <p:nvPr/>
        </p:nvSpPr>
        <p:spPr>
          <a:xfrm>
            <a:off x="387518" y="1639591"/>
            <a:ext cx="6015144" cy="299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aulas anteriores, falamos sobre fontes sonoras, você se lembra?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Fontes sonoras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são todos os elementos que produzem sons.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Podem ser instrumentos musicais convencionais e não convencionais, dispositivos, o corpo humano, a natureza, e tudo que, de alguma forma, seja capaz de emitir som.</a:t>
            </a:r>
            <a:endParaRPr dirty="0"/>
          </a:p>
        </p:txBody>
      </p:sp>
      <p:pic>
        <p:nvPicPr>
          <p:cNvPr id="80" name="Google Shape;8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3100" y="1232682"/>
            <a:ext cx="1935290" cy="290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1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6" name="Google Shape;86;p31"/>
          <p:cNvSpPr txBox="1"/>
          <p:nvPr/>
        </p:nvSpPr>
        <p:spPr>
          <a:xfrm>
            <a:off x="468831" y="1350112"/>
            <a:ext cx="5571022" cy="229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Nosso corpo é uma fonte magnífica de sons.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Além de explorar a nossa voz produzindo ruídos, </a:t>
            </a: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mudando o timbre e fazendo imitações sonoras, podemos criar outros sons por meio de palmas; batidas de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pés, no peito, nas pernas, na bochecha; estalar de dedos; e outras inúmeras possibilidades.</a:t>
            </a:r>
            <a:endParaRPr dirty="0"/>
          </a:p>
        </p:txBody>
      </p:sp>
      <p:sp>
        <p:nvSpPr>
          <p:cNvPr id="87" name="Google Shape;87;p31"/>
          <p:cNvSpPr txBox="1"/>
          <p:nvPr/>
        </p:nvSpPr>
        <p:spPr>
          <a:xfrm>
            <a:off x="468831" y="789089"/>
            <a:ext cx="6437296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corpo humano como fonte sonora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9377" y="631253"/>
            <a:ext cx="2690645" cy="4032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p32"/>
          <p:cNvSpPr txBox="1"/>
          <p:nvPr/>
        </p:nvSpPr>
        <p:spPr>
          <a:xfrm>
            <a:off x="468831" y="1350112"/>
            <a:ext cx="3638220" cy="2600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Barbatuques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 um grupo especialista em percussão corporal.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Veja neste vídeo as várias possibilidades de sons que podemos criar utilizando o nosso corpo e a nossa voz.</a:t>
            </a:r>
            <a:endParaRPr dirty="0"/>
          </a:p>
        </p:txBody>
      </p:sp>
      <p:sp>
        <p:nvSpPr>
          <p:cNvPr id="95" name="Google Shape;95;p32"/>
          <p:cNvSpPr txBox="1"/>
          <p:nvPr/>
        </p:nvSpPr>
        <p:spPr>
          <a:xfrm>
            <a:off x="468831" y="789089"/>
            <a:ext cx="6437296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apreciar e ampliar possibilidades</a:t>
            </a:r>
            <a:endParaRPr dirty="0"/>
          </a:p>
        </p:txBody>
      </p:sp>
      <p:sp>
        <p:nvSpPr>
          <p:cNvPr id="100" name="Google Shape;100;p32"/>
          <p:cNvSpPr txBox="1"/>
          <p:nvPr/>
        </p:nvSpPr>
        <p:spPr>
          <a:xfrm rot="897">
            <a:off x="4477229" y="4484399"/>
            <a:ext cx="4117852" cy="25674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Verdana"/>
              <a:buNone/>
            </a:pPr>
            <a:r>
              <a:rPr lang="pt-BR" b="1" i="0" u="none" strike="noStrike" cap="none" dirty="0">
                <a:solidFill>
                  <a:schemeClr val="tx1"/>
                </a:solidFill>
                <a:latin typeface="+mn-lt"/>
                <a:ea typeface="Verdana"/>
                <a:cs typeface="Verdana"/>
                <a:sym typeface="Verdana"/>
              </a:rPr>
              <a:t>“Só mais um pouquinho” – Barbatuques</a:t>
            </a:r>
            <a:endParaRPr b="1" i="0" u="none" strike="noStrike" cap="none" dirty="0">
              <a:solidFill>
                <a:schemeClr val="tx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195;p2">
            <a:extLst>
              <a:ext uri="{FF2B5EF4-FFF2-40B4-BE49-F238E27FC236}">
                <a16:creationId xmlns:a16="http://schemas.microsoft.com/office/drawing/2014/main" id="{486B8999-16A7-8AF9-D1CF-9FDDB6ED620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5621" y="455044"/>
            <a:ext cx="487136" cy="5048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170;p5">
            <a:extLst>
              <a:ext uri="{FF2B5EF4-FFF2-40B4-BE49-F238E27FC236}">
                <a16:creationId xmlns:a16="http://schemas.microsoft.com/office/drawing/2014/main" id="{41E20ED9-C095-C72D-7F98-DBE62D30A381}"/>
              </a:ext>
            </a:extLst>
          </p:cNvPr>
          <p:cNvGrpSpPr/>
          <p:nvPr/>
        </p:nvGrpSpPr>
        <p:grpSpPr>
          <a:xfrm>
            <a:off x="4240914" y="3913051"/>
            <a:ext cx="4632518" cy="558036"/>
            <a:chOff x="3120931" y="3122343"/>
            <a:chExt cx="4632518" cy="558036"/>
          </a:xfrm>
        </p:grpSpPr>
        <p:sp>
          <p:nvSpPr>
            <p:cNvPr id="4" name="Google Shape;171;p5">
              <a:extLst>
                <a:ext uri="{FF2B5EF4-FFF2-40B4-BE49-F238E27FC236}">
                  <a16:creationId xmlns:a16="http://schemas.microsoft.com/office/drawing/2014/main" id="{5F61E85D-3E65-02D8-A637-96364E96471E}"/>
                </a:ext>
              </a:extLst>
            </p:cNvPr>
            <p:cNvSpPr txBox="1"/>
            <p:nvPr/>
          </p:nvSpPr>
          <p:spPr>
            <a:xfrm>
              <a:off x="3357274" y="3280300"/>
              <a:ext cx="4396175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b="0" i="0" u="sng" strike="noStrike" cap="none" dirty="0">
                  <a:solidFill>
                    <a:srgbClr val="0097A7"/>
                  </a:solidFill>
                  <a:latin typeface="+mn-lt"/>
                  <a:ea typeface="Verdana"/>
                  <a:cs typeface="Verdana"/>
                  <a:sym typeface="Verdana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https://www.youtube.com/watch?v=dnN6_eDipfA</a:t>
              </a:r>
              <a:endParaRPr lang="pt-BR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pic>
          <p:nvPicPr>
            <p:cNvPr id="5" name="Google Shape;172;p5">
              <a:extLst>
                <a:ext uri="{FF2B5EF4-FFF2-40B4-BE49-F238E27FC236}">
                  <a16:creationId xmlns:a16="http://schemas.microsoft.com/office/drawing/2014/main" id="{317F2CBE-6195-281B-82E7-6506B239CC50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20931" y="3122343"/>
              <a:ext cx="500151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Mídia Online 5" descr="Vídeoclipe Só mais um pouquinho - Barbatuques">
            <a:hlinkClick r:id="" action="ppaction://media"/>
            <a:extLst>
              <a:ext uri="{FF2B5EF4-FFF2-40B4-BE49-F238E27FC236}">
                <a16:creationId xmlns:a16="http://schemas.microsoft.com/office/drawing/2014/main" id="{F1525820-3EDB-01AF-9811-4D09298F82E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572000" y="1640699"/>
            <a:ext cx="4301432" cy="2430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3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7" name="Google Shape;107;p33"/>
          <p:cNvSpPr txBox="1"/>
          <p:nvPr/>
        </p:nvSpPr>
        <p:spPr>
          <a:xfrm>
            <a:off x="468830" y="914873"/>
            <a:ext cx="6021179" cy="229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Cada ambiente possui uma identidade sonora, isto é, nas ruas, podemos ouvir diversos sons vindos de automóveis, buzinas, pessoas falando. Já quando estamos na natureza, ouvimos o canto dos pássaros, o vento, a chuva, os trovões, o barulho das ondas, os sons de animais e muitos outros.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Você consegue identificar estes sons?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8" name="Google Shape;108;p33"/>
          <p:cNvSpPr txBox="1"/>
          <p:nvPr/>
        </p:nvSpPr>
        <p:spPr>
          <a:xfrm>
            <a:off x="468831" y="588835"/>
            <a:ext cx="7363727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Identidade sonora de elementos e ambientes</a:t>
            </a:r>
            <a:endParaRPr sz="2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3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12763" y="1209133"/>
            <a:ext cx="2394612" cy="15964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3;p34">
            <a:extLst>
              <a:ext uri="{FF2B5EF4-FFF2-40B4-BE49-F238E27FC236}">
                <a16:creationId xmlns:a16="http://schemas.microsoft.com/office/drawing/2014/main" id="{CCD886E0-AD7B-1A58-C8AF-3B7DE7DD13B2}"/>
              </a:ext>
            </a:extLst>
          </p:cNvPr>
          <p:cNvSpPr txBox="1"/>
          <p:nvPr/>
        </p:nvSpPr>
        <p:spPr>
          <a:xfrm>
            <a:off x="1433317" y="3390327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34;p34">
            <a:extLst>
              <a:ext uri="{FF2B5EF4-FFF2-40B4-BE49-F238E27FC236}">
                <a16:creationId xmlns:a16="http://schemas.microsoft.com/office/drawing/2014/main" id="{48446265-28B7-2760-DB4A-23776BAB2474}"/>
              </a:ext>
            </a:extLst>
          </p:cNvPr>
          <p:cNvSpPr txBox="1"/>
          <p:nvPr/>
        </p:nvSpPr>
        <p:spPr>
          <a:xfrm>
            <a:off x="3316789" y="3359248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35;p34">
            <a:extLst>
              <a:ext uri="{FF2B5EF4-FFF2-40B4-BE49-F238E27FC236}">
                <a16:creationId xmlns:a16="http://schemas.microsoft.com/office/drawing/2014/main" id="{F39E4CB8-3B4E-7488-7EA4-0DB164D6F511}"/>
              </a:ext>
            </a:extLst>
          </p:cNvPr>
          <p:cNvSpPr txBox="1"/>
          <p:nvPr/>
        </p:nvSpPr>
        <p:spPr>
          <a:xfrm>
            <a:off x="5410072" y="3317329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36;p34">
            <a:extLst>
              <a:ext uri="{FF2B5EF4-FFF2-40B4-BE49-F238E27FC236}">
                <a16:creationId xmlns:a16="http://schemas.microsoft.com/office/drawing/2014/main" id="{82DAF9E3-4328-C357-418A-9944A858591F}"/>
              </a:ext>
            </a:extLst>
          </p:cNvPr>
          <p:cNvSpPr txBox="1"/>
          <p:nvPr/>
        </p:nvSpPr>
        <p:spPr>
          <a:xfrm>
            <a:off x="7209158" y="3395809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029398_maxheadroom39s-galloping-horse-39-sec-loop-73481.mp3">
            <a:hlinkClick r:id="" action="ppaction://media"/>
            <a:extLst>
              <a:ext uri="{FF2B5EF4-FFF2-40B4-BE49-F238E27FC236}">
                <a16:creationId xmlns:a16="http://schemas.microsoft.com/office/drawing/2014/main" id="{B880D28C-C0F9-7323-8D63-BF18B55FC3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03681" y="4003234"/>
            <a:ext cx="529636" cy="529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oogle Shape;202;p2">
            <a:extLst>
              <a:ext uri="{FF2B5EF4-FFF2-40B4-BE49-F238E27FC236}">
                <a16:creationId xmlns:a16="http://schemas.microsoft.com/office/drawing/2014/main" id="{2BEBF914-5558-34D6-EAC2-1AA951478274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48275" y="3999741"/>
            <a:ext cx="692604" cy="56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rain-and-thunder-sfx-12820.mp3">
            <a:hlinkClick r:id="" action="ppaction://media"/>
            <a:extLst>
              <a:ext uri="{FF2B5EF4-FFF2-40B4-BE49-F238E27FC236}">
                <a16:creationId xmlns:a16="http://schemas.microsoft.com/office/drawing/2014/main" id="{22FA0CBF-3DAE-3A2A-F599-2BE80BEB3B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996876" y="3978040"/>
            <a:ext cx="529637" cy="5296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oogle Shape;202;p2">
            <a:extLst>
              <a:ext uri="{FF2B5EF4-FFF2-40B4-BE49-F238E27FC236}">
                <a16:creationId xmlns:a16="http://schemas.microsoft.com/office/drawing/2014/main" id="{79D14038-08EF-1332-6C84-4EBABA4DA828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02885" y="3976493"/>
            <a:ext cx="692604" cy="56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ea-and-seagull-wave-5932.mp3">
            <a:hlinkClick r:id="" action="ppaction://media"/>
            <a:extLst>
              <a:ext uri="{FF2B5EF4-FFF2-40B4-BE49-F238E27FC236}">
                <a16:creationId xmlns:a16="http://schemas.microsoft.com/office/drawing/2014/main" id="{61BEBFB8-4EB9-E32A-8513-B3936D23106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988897" y="3978039"/>
            <a:ext cx="554831" cy="5548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oogle Shape;202;p2">
            <a:extLst>
              <a:ext uri="{FF2B5EF4-FFF2-40B4-BE49-F238E27FC236}">
                <a16:creationId xmlns:a16="http://schemas.microsoft.com/office/drawing/2014/main" id="{3F8820DD-5023-33A2-F378-1D0FEFFA6191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817665" y="3984242"/>
            <a:ext cx="692604" cy="56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forest-ambience-167242.mp3">
            <a:hlinkClick r:id="" action="ppaction://media"/>
            <a:extLst>
              <a:ext uri="{FF2B5EF4-FFF2-40B4-BE49-F238E27FC236}">
                <a16:creationId xmlns:a16="http://schemas.microsoft.com/office/drawing/2014/main" id="{0FF3DDE9-5D3D-7E5A-B62D-ED6396AD1CF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75297" y="3965808"/>
            <a:ext cx="554099" cy="554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oogle Shape;202;p2">
            <a:extLst>
              <a:ext uri="{FF2B5EF4-FFF2-40B4-BE49-F238E27FC236}">
                <a16:creationId xmlns:a16="http://schemas.microsoft.com/office/drawing/2014/main" id="{5B1FFDA9-5ACF-F5AE-B991-D3589B98FCA1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644354" y="3984242"/>
            <a:ext cx="692604" cy="561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1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32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012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66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4"/>
          <p:cNvSpPr txBox="1"/>
          <p:nvPr/>
        </p:nvSpPr>
        <p:spPr>
          <a:xfrm>
            <a:off x="405249" y="805934"/>
            <a:ext cx="6994171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Identificando as fontes sonoras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34"/>
          <p:cNvSpPr txBox="1"/>
          <p:nvPr/>
        </p:nvSpPr>
        <p:spPr>
          <a:xfrm>
            <a:off x="404858" y="1473178"/>
            <a:ext cx="6573458" cy="471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854" marR="0" lvl="0" indent="-319997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Vamos conferir quais são as fontes dos sons.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33" name="Google Shape;133;p34"/>
          <p:cNvSpPr txBox="1"/>
          <p:nvPr/>
        </p:nvSpPr>
        <p:spPr>
          <a:xfrm>
            <a:off x="1209990" y="2650658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4"/>
          <p:cNvSpPr txBox="1"/>
          <p:nvPr/>
        </p:nvSpPr>
        <p:spPr>
          <a:xfrm>
            <a:off x="3093462" y="2619579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4"/>
          <p:cNvSpPr txBox="1"/>
          <p:nvPr/>
        </p:nvSpPr>
        <p:spPr>
          <a:xfrm>
            <a:off x="4976934" y="2619579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4"/>
          <p:cNvSpPr txBox="1"/>
          <p:nvPr/>
        </p:nvSpPr>
        <p:spPr>
          <a:xfrm>
            <a:off x="6776020" y="2698059"/>
            <a:ext cx="62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05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4"/>
          <p:cNvSpPr txBox="1"/>
          <p:nvPr/>
        </p:nvSpPr>
        <p:spPr>
          <a:xfrm>
            <a:off x="312715" y="3980095"/>
            <a:ext cx="207173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Cavalo galopando</a:t>
            </a:r>
            <a:endParaRPr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4"/>
          <p:cNvSpPr txBox="1"/>
          <p:nvPr/>
        </p:nvSpPr>
        <p:spPr>
          <a:xfrm>
            <a:off x="2289300" y="3980095"/>
            <a:ext cx="22827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Tempestade, chuva, trovões</a:t>
            </a:r>
            <a:endParaRPr sz="10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4"/>
          <p:cNvSpPr txBox="1"/>
          <p:nvPr/>
        </p:nvSpPr>
        <p:spPr>
          <a:xfrm>
            <a:off x="4657714" y="3980095"/>
            <a:ext cx="1469028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Gaivotas no mar</a:t>
            </a:r>
            <a:endParaRPr sz="1000" b="1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4"/>
          <p:cNvSpPr txBox="1"/>
          <p:nvPr/>
        </p:nvSpPr>
        <p:spPr>
          <a:xfrm>
            <a:off x="6291210" y="4008116"/>
            <a:ext cx="1830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Animais na natureza</a:t>
            </a:r>
            <a:endParaRPr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4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43" name="Google Shape;143;p3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59066" y="353551"/>
            <a:ext cx="2354155" cy="128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029398_maxheadroom39s-galloping-horse-39-sec-loop-73481.mp3">
            <a:hlinkClick r:id="" action="ppaction://media"/>
            <a:extLst>
              <a:ext uri="{FF2B5EF4-FFF2-40B4-BE49-F238E27FC236}">
                <a16:creationId xmlns:a16="http://schemas.microsoft.com/office/drawing/2014/main" id="{2F96ECC7-80DE-D8DC-0295-841AA6D43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2149" y="3414945"/>
            <a:ext cx="529636" cy="529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oogle Shape;202;p2">
            <a:extLst>
              <a:ext uri="{FF2B5EF4-FFF2-40B4-BE49-F238E27FC236}">
                <a16:creationId xmlns:a16="http://schemas.microsoft.com/office/drawing/2014/main" id="{4E483D0C-F3A4-5B38-F06B-A4CEA38ECFC5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66743" y="3411452"/>
            <a:ext cx="692604" cy="56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rain-and-thunder-sfx-12820.mp3">
            <a:hlinkClick r:id="" action="ppaction://media"/>
            <a:extLst>
              <a:ext uri="{FF2B5EF4-FFF2-40B4-BE49-F238E27FC236}">
                <a16:creationId xmlns:a16="http://schemas.microsoft.com/office/drawing/2014/main" id="{02876051-A55C-81F8-DE36-6C4E2DEE52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15344" y="3389751"/>
            <a:ext cx="529637" cy="5296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oogle Shape;202;p2">
            <a:extLst>
              <a:ext uri="{FF2B5EF4-FFF2-40B4-BE49-F238E27FC236}">
                <a16:creationId xmlns:a16="http://schemas.microsoft.com/office/drawing/2014/main" id="{9FC80963-AAB6-B61B-598C-AD5A46BE8A37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21353" y="3388204"/>
            <a:ext cx="692604" cy="56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ea-and-seagull-wave-5932.mp3">
            <a:hlinkClick r:id="" action="ppaction://media"/>
            <a:extLst>
              <a:ext uri="{FF2B5EF4-FFF2-40B4-BE49-F238E27FC236}">
                <a16:creationId xmlns:a16="http://schemas.microsoft.com/office/drawing/2014/main" id="{F719DC08-E358-DA95-B71F-8104E4E8C66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07365" y="3389750"/>
            <a:ext cx="554831" cy="5548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oogle Shape;202;p2">
            <a:extLst>
              <a:ext uri="{FF2B5EF4-FFF2-40B4-BE49-F238E27FC236}">
                <a16:creationId xmlns:a16="http://schemas.microsoft.com/office/drawing/2014/main" id="{080F9950-2391-66EF-A2F7-6D0353399230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836133" y="3395953"/>
            <a:ext cx="692604" cy="56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forest-ambience-167242.mp3">
            <a:hlinkClick r:id="" action="ppaction://media"/>
            <a:extLst>
              <a:ext uri="{FF2B5EF4-FFF2-40B4-BE49-F238E27FC236}">
                <a16:creationId xmlns:a16="http://schemas.microsoft.com/office/drawing/2014/main" id="{98305B06-DFB1-A446-8092-B67AE6F2400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93765" y="3377519"/>
            <a:ext cx="554099" cy="554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oogle Shape;202;p2">
            <a:extLst>
              <a:ext uri="{FF2B5EF4-FFF2-40B4-BE49-F238E27FC236}">
                <a16:creationId xmlns:a16="http://schemas.microsoft.com/office/drawing/2014/main" id="{4EFBD96B-F8D2-003E-BD73-1C8931D8E22D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662822" y="3395953"/>
            <a:ext cx="692604" cy="561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32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01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6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1403</Words>
  <Application>Microsoft Office PowerPoint</Application>
  <PresentationFormat>Apresentação na tela (16:9)</PresentationFormat>
  <Paragraphs>126</Paragraphs>
  <Slides>17</Slides>
  <Notes>17</Notes>
  <HiddenSlides>0</HiddenSlides>
  <MMClips>9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7" baseType="lpstr">
      <vt:lpstr>Verdana</vt:lpstr>
      <vt:lpstr>Arial</vt:lpstr>
      <vt:lpstr>Helvetica Neue</vt:lpstr>
      <vt:lpstr>Grandstander</vt:lpstr>
      <vt:lpstr>Grandstander SemiBold</vt:lpstr>
      <vt:lpstr>Calibri</vt:lpstr>
      <vt:lpstr>Fonte do Sistema Regular</vt:lpstr>
      <vt:lpstr>Grandstander Medium</vt:lpstr>
      <vt:lpstr>Lato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Lucas Sampaio Lucena</cp:lastModifiedBy>
  <cp:revision>7</cp:revision>
  <dcterms:modified xsi:type="dcterms:W3CDTF">2024-11-06T18:50:02Z</dcterms:modified>
</cp:coreProperties>
</file>