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5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6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83" r:id="rId12"/>
    <p:sldId id="284" r:id="rId13"/>
    <p:sldId id="267" r:id="rId14"/>
    <p:sldId id="268" r:id="rId15"/>
    <p:sldId id="269" r:id="rId16"/>
    <p:sldId id="285" r:id="rId17"/>
    <p:sldId id="291" r:id="rId18"/>
    <p:sldId id="292" r:id="rId19"/>
    <p:sldId id="290" r:id="rId20"/>
    <p:sldId id="274" r:id="rId21"/>
    <p:sldId id="275" r:id="rId22"/>
    <p:sldId id="276" r:id="rId23"/>
    <p:sldId id="289" r:id="rId24"/>
    <p:sldId id="277" r:id="rId25"/>
    <p:sldId id="278" r:id="rId26"/>
    <p:sldId id="279" r:id="rId27"/>
    <p:sldId id="280" r:id="rId28"/>
    <p:sldId id="282" r:id="rId29"/>
  </p:sldIdLst>
  <p:sldSz cx="9144000" cy="5143500" type="screen16x9"/>
  <p:notesSz cx="6858000" cy="9144000"/>
  <p:embeddedFontLst>
    <p:embeddedFont>
      <p:font typeface="Grandstander" panose="020B0604020202020204" charset="0"/>
      <p:regular r:id="rId31"/>
      <p:bold r:id="rId32"/>
      <p:italic r:id="rId33"/>
      <p:boldItalic r:id="rId34"/>
    </p:embeddedFont>
    <p:embeddedFont>
      <p:font typeface="Grandstander Medium" panose="020B0604020202020204" charset="0"/>
      <p:regular r:id="rId35"/>
      <p:bold r:id="rId36"/>
      <p:italic r:id="rId37"/>
      <p:boldItalic r:id="rId38"/>
    </p:embeddedFont>
    <p:embeddedFont>
      <p:font typeface="Grandstander SemiBold" panose="020B0604020202020204" charset="0"/>
      <p:regular r:id="rId39"/>
      <p:bold r:id="rId40"/>
      <p:italic r:id="rId41"/>
      <p:boldItalic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  <p:embeddedFont>
      <p:font typeface="Verdana" panose="020B060403050404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hOLMhb2U2zOIxRtzzfYgHEre24c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1" clrIdx="0">
    <p:extLst>
      <p:ext uri="{19B8F6BF-5375-455C-9EA6-DF929625EA0E}">
        <p15:presenceInfo xmlns:p15="http://schemas.microsoft.com/office/powerpoint/2012/main" userId="Heloisa Marques Viegas da Silva" providerId="None"/>
      </p:ext>
    </p:extLst>
  </p:cmAuthor>
  <p:cmAuthor id="2" name="User" initials="U" lastIdx="9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957FE8-02DB-4BC8-9A2E-E9D63CF3ACAE}">
  <a:tblStyle styleId="{02957FE8-02DB-4BC8-9A2E-E9D63CF3AC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2" autoAdjust="0"/>
    <p:restoredTop sz="90661" autoAdjust="0"/>
  </p:normalViewPr>
  <p:slideViewPr>
    <p:cSldViewPr snapToGrid="0">
      <p:cViewPr varScale="1">
        <p:scale>
          <a:sx n="78" d="100"/>
          <a:sy n="78" d="100"/>
        </p:scale>
        <p:origin x="102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1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158D0CE0-FFE1-4C7B-9327-433B97E255AE}"/>
    <pc:docChg chg="modSld">
      <pc:chgData name="Joyce Andrade Souza De Aguiar" userId="6e2b048a-bead-44fd-9e92-f86f28b9ace1" providerId="ADAL" clId="{158D0CE0-FFE1-4C7B-9327-433B97E255AE}" dt="2024-12-05T18:46:31.339" v="43" actId="20577"/>
      <pc:docMkLst>
        <pc:docMk/>
      </pc:docMkLst>
      <pc:sldChg chg="modSp mod">
        <pc:chgData name="Joyce Andrade Souza De Aguiar" userId="6e2b048a-bead-44fd-9e92-f86f28b9ace1" providerId="ADAL" clId="{158D0CE0-FFE1-4C7B-9327-433B97E255AE}" dt="2024-12-05T18:45:51.653" v="38" actId="20577"/>
        <pc:sldMkLst>
          <pc:docMk/>
          <pc:sldMk cId="0" sldId="257"/>
        </pc:sldMkLst>
        <pc:spChg chg="mod">
          <ac:chgData name="Joyce Andrade Souza De Aguiar" userId="6e2b048a-bead-44fd-9e92-f86f28b9ace1" providerId="ADAL" clId="{158D0CE0-FFE1-4C7B-9327-433B97E255AE}" dt="2024-12-05T18:45:51.653" v="38" actId="20577"/>
          <ac:spMkLst>
            <pc:docMk/>
            <pc:sldMk cId="0" sldId="257"/>
            <ac:spMk id="3" creationId="{A09ABB06-56DE-AB29-2F88-EF9B004C63E1}"/>
          </ac:spMkLst>
        </pc:spChg>
      </pc:sldChg>
      <pc:sldChg chg="modSp mod">
        <pc:chgData name="Joyce Andrade Souza De Aguiar" userId="6e2b048a-bead-44fd-9e92-f86f28b9ace1" providerId="ADAL" clId="{158D0CE0-FFE1-4C7B-9327-433B97E255AE}" dt="2024-12-05T18:46:31.339" v="43" actId="20577"/>
        <pc:sldMkLst>
          <pc:docMk/>
          <pc:sldMk cId="0" sldId="277"/>
        </pc:sldMkLst>
        <pc:spChg chg="mod">
          <ac:chgData name="Joyce Andrade Souza De Aguiar" userId="6e2b048a-bead-44fd-9e92-f86f28b9ace1" providerId="ADAL" clId="{158D0CE0-FFE1-4C7B-9327-433B97E255AE}" dt="2024-12-05T18:46:31.339" v="43" actId="20577"/>
          <ac:spMkLst>
            <pc:docMk/>
            <pc:sldMk cId="0" sldId="277"/>
            <ac:spMk id="342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9-14T10:55:42.672" idx="3">
    <p:pos x="5489" y="645"/>
    <p:text>Sugestão de melhoria: "Quais foram as principais mudanças na cidade de Salvador ao longo do tempo?"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9-14T10:58:56.611" idx="4">
    <p:pos x="5265" y="985"/>
    <p:text>Sugestão de melhoria: "Quais foram as principais mudanças na cidade de Salvador ao longo do tempo?"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9-14T11:01:16.442" idx="5">
    <p:pos x="10" y="10"/>
    <p:text>Creio ter havido uma inversão na ordem dos slides. A seção "o que aprendemos hoje" é sempre a última. Contudo, o slide seguinte contém uma atividade.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9-14T11:08:54.450" idx="6">
    <p:pos x="5374" y="455"/>
    <p:text>Sugestão de melhoria: "Todas as cidades enfrentam muitos desafios em relação à qualidade de vida de seus moradores."</p:text>
    <p:extLst>
      <p:ext uri="{C676402C-5697-4E1C-873F-D02D1690AC5C}">
        <p15:threadingInfo xmlns:p15="http://schemas.microsoft.com/office/powerpoint/2012/main" timeZoneBias="180"/>
      </p:ext>
    </p:extLst>
  </p:cm>
  <p:cm authorId="2" dt="2024-09-14T11:12:30.034" idx="7">
    <p:pos x="1572" y="2840"/>
    <p:text>As legendas não correspodiam às imagens. Por exemplo, aqui constava a legenda "transporte público lotado". Fiz a correção.</p:text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foto/athens-aerial-view-of-the-city-and-the-acropolis-imagem-royalty-free/948575872?phrase=atenas+-+gr%C3%A9cia" TargetMode="External"/><Relationship Id="rId3" Type="http://schemas.openxmlformats.org/officeDocument/2006/relationships/hyperlink" Target="https://media.gettyimages.com/id/1174093009/pt/vetorial/two-kids-talking-and-discuss-book-in-library.jpg?s=2048x2048&amp;w=gi&amp;k=20&amp;c=fKATvMmh5hNVFC8569et7mY5rDUrpFseUAA3oeMEOPw=" TargetMode="External"/><Relationship Id="rId7" Type="http://schemas.openxmlformats.org/officeDocument/2006/relationships/hyperlink" Target="https://www.gettyimages.com.br/detail/foto/aerial-view-of-damascus-imagem-royalty-free/114449392?phrase=damasco+-+s%C3%ADria&amp;adppopup=true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jericho-skyline-imagem-royalty-free/1125062110?phrase=cidade+de+jerico&amp;adppopup=true" TargetMode="External"/><Relationship Id="rId5" Type="http://schemas.openxmlformats.org/officeDocument/2006/relationships/hyperlink" Target="https://www.gettyimages.com.br/detail/foto/aerial-capture-with-drone-in-the-city-of-imagem-royalty-free/1488045090?phrase=cidade+araraquara&amp;adppopup=true" TargetMode="External"/><Relationship Id="rId10" Type="http://schemas.openxmlformats.org/officeDocument/2006/relationships/hyperlink" Target="https://www.gettyimages.com.br/detail/ilustra%C3%A7%C3%A3o/vector-illustration-of-people-walking-in-a-ilustra%C3%A7%C3%A3o-royalty-free/1419183181?phrase=cidade" TargetMode="External"/><Relationship Id="rId4" Type="http://schemas.openxmlformats.org/officeDocument/2006/relationships/hyperlink" Target="https://www.gettyimages.com.br/detail/foto/campinas-city-sao-paulo-state-brazil-imagem-royalty-free/1402771043?phrase=cidade&amp;adppopup=true" TargetMode="External"/><Relationship Id="rId9" Type="http://schemas.openxmlformats.org/officeDocument/2006/relationships/hyperlink" Target="https://www.gettyimages.com.br/detail/foto/santos-city-in-sao-paulo-state-brazil-imagem-royalty-free/1141810415?phrase=cidade+de+S%C3%A3o+Vicente+S%C3%A3o+Paulo&amp;adppopup=true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660015edb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f660015edb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Caro(a) professor(a)</a:t>
            </a:r>
            <a:r>
              <a:rPr lang="pt-BR" dirty="0"/>
              <a:t>, incentive a reflexão sobre a importância de cada um de nós contribuir para a melhoria da qualidade nas cidades. Além disso, destaque que os governantes, eleitos pelo povo, têm o dever de buscar e implementar soluções que beneficiem todos os cidadãos. A participação de cada pessoa e a responsabilidade das autoridades são fundamentais para construir uma qualidade de vida melhor para todos.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62" name="Google Shape;2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1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1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30106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https://www.gettyimages.com.br/detail/foto/homeless-sleeping-in-front-of-an-advertisement-imagem-royalty-free/1218008176?phrase=morador+de+rua+s%C3%A3o+paulo&amp;adppopup=</a:t>
            </a:r>
            <a:r>
              <a:rPr lang="pt-BR" dirty="0" err="1"/>
              <a:t>true</a:t>
            </a:r>
            <a:r>
              <a:rPr lang="pt-BR" dirty="0"/>
              <a:t>.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https://www.gettyimages.com.br/detail/foto/crowded-subway-car-in-sao-paulo-imagem-royalty-free/941166766?phrase=transporte+publico+lotado+s%C3%A3o+paulo&amp;adppopup=</a:t>
            </a:r>
            <a:r>
              <a:rPr lang="pt-BR" dirty="0" err="1"/>
              <a:t>true</a:t>
            </a:r>
            <a:r>
              <a:rPr lang="pt-BR" dirty="0"/>
              <a:t>.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https://www.gettyimages.com.br/detail/foto/patients-in-hospital-waiting-room-imagem-royalty-free/513437939?phrase=hospital+pacientes+esperando&amp;adppopup=</a:t>
            </a:r>
            <a:r>
              <a:rPr lang="pt-BR" dirty="0" err="1"/>
              <a:t>true</a:t>
            </a:r>
            <a:r>
              <a:rPr lang="pt-BR" dirty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3 - </a:t>
            </a: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https://media.gettyimages.com/id/1174093009/</a:t>
            </a:r>
            <a:r>
              <a:rPr lang="pt-BR" sz="1100" u="sng" dirty="0" err="1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pt</a:t>
            </a: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/vetorial/</a:t>
            </a:r>
            <a:r>
              <a:rPr lang="pt-BR" sz="1100" u="sng" dirty="0" err="1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two-kids-talking-and-discuss-book-in-library.jpg?s</a:t>
            </a: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=2048x2048&amp;w=</a:t>
            </a:r>
            <a:r>
              <a:rPr lang="pt-BR" sz="1100" u="sng" dirty="0" err="1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gi&amp;k</a:t>
            </a: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=20&amp;c=fKATvMmh5hNVFC8569et7mY5rDUrpFseUAA3oeMEOPw=</a:t>
            </a:r>
            <a:r>
              <a:rPr lang="pt-BR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sz="11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4 –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https://www.gettyimages.com.br/detail/foto/campinas-city-sao-paulo-state-brazil-imagem-royalty-free/1402771043?phrase=cidade&amp;adppopup=true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158750" indent="0">
              <a:spcAft>
                <a:spcPts val="450"/>
              </a:spcAft>
              <a:buNone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9 –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https://www.gettyimages.com.br/detail/foto/aerial-capture-with-drone-in-the-city-of-imagem-royalty-free/1488045090?phrase=cidade+araraquara&amp;adppopup=true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</a:t>
            </a: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158750" indent="0">
              <a:spcAft>
                <a:spcPts val="450"/>
              </a:spcAft>
              <a:buSzPts val="2400"/>
              <a:buNone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13 –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https://www.gettyimages.com.br/detail/foto/jericho-skyline-imagem-royalty-free/1125062110?phrase=cidade+de+jerico&amp;adppopup=true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158750" indent="0">
              <a:spcAft>
                <a:spcPts val="450"/>
              </a:spcAft>
              <a:buSzPts val="2400"/>
              <a:buNone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14 –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https://www.gettyimages.com.br/detail/foto/aerial-view-of-damascus-imagem-royalty-free/114449392?phrase=damasco+-+s%C3%ADria&amp;adppopup=true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</a:p>
          <a:p>
            <a:pPr marL="158750" indent="0">
              <a:spcAft>
                <a:spcPts val="600"/>
              </a:spcAft>
              <a:buSzPts val="2400"/>
              <a:buNone/>
            </a:pPr>
            <a:r>
              <a:rPr lang="da-DK" sz="11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15 –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https://www.gettyimages.com.br/detail/foto/athens-aerial-view-of-the-city-and-the-acropolis-imagem-royalty-free/948575872?phrase=atenas+-+gr%C3%A9cia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SzPts val="2400"/>
              <a:buNone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17 –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https://www.gettyimages.com.br/detail/foto/santos-city-in-sao-paulo-state-brazil-imagem-royalty-free/1141810415?phrase=cidade+de+S%C3%A3o+Vicente+S%C3%A3o+Paulo&amp;adppopup=true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SzPts val="2400"/>
              <a:buNone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22 –</a:t>
            </a:r>
            <a:r>
              <a:rPr lang="da-DK" sz="1100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da-DK" sz="11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https://www.gettyimages.com.br/detail/ilustra%C3%A7%C3%A3o/vector-illustration-of-people-walking-in-a-ilustra%C3%A7%C3%A3o-royalty-free/1419183181?phrase=cidade</a:t>
            </a:r>
            <a:r>
              <a:rPr lang="da-DK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</a:p>
          <a:p>
            <a:pPr marL="158750" indent="0">
              <a:spcAft>
                <a:spcPts val="450"/>
              </a:spcAft>
              <a:buSzPts val="2400"/>
              <a:buNone/>
            </a:pPr>
            <a:endParaRPr lang="da-DK" sz="11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f660015edb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f660015edb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5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(EF03HI01A) Identificar e respeitar os grupos populacionais que formam a cidade, o município e a região, as relações estabelecidas entre eles e os eventos que marcam a formação da cidade, como fenômenos migratórios (vida rural/vida urbana), desmatamentos, estabelecimento de grandes empresas etc.</a:t>
            </a:r>
            <a:endParaRPr sz="115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5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e37df5d34e_2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g1e37df5d34e_2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e399e3a35f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Caro(a) professor(a), explique aos estudantes a definição de assentamento. Segue sugestão: </a:t>
            </a:r>
            <a:r>
              <a:rPr lang="pt-BR" b="1" dirty="0"/>
              <a:t>assentamento</a:t>
            </a:r>
            <a:r>
              <a:rPr lang="pt-BR" dirty="0"/>
              <a:t> é o nome dado a um local onde um grupo de pessoas se estabelece para morar e viver em comunidade. Esses locais podem ser formados por casas, escolas, igrejas e outros espaços que as pessoas utilizam no dia a dia. Os assentamentos podem surgir em áreas rurais ou urbanas, e são planejados para que as famílias possam cultivar a terra, trabalhar e construir suas vidas em um novo lugar.</a:t>
            </a:r>
          </a:p>
        </p:txBody>
      </p:sp>
      <p:sp>
        <p:nvSpPr>
          <p:cNvPr id="177" name="Google Shape;177;g1e399e3a35f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399e3a35f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42" name="Google Shape;242;g1e399e3a35f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53" name="Google Shape;2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f660015edb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692" y="255450"/>
            <a:ext cx="1036915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f660015edb_0_4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g2f660015edb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108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f660015edb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18" y="4630551"/>
            <a:ext cx="2034460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2f660015edb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49" y="402600"/>
            <a:ext cx="1090108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2f660015edb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46" y="607488"/>
            <a:ext cx="1036915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f660015edb_0_4"/>
          <p:cNvSpPr txBox="1"/>
          <p:nvPr/>
        </p:nvSpPr>
        <p:spPr>
          <a:xfrm rot="-5400000">
            <a:off x="8620322" y="110994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g2f660015edb_0_4"/>
          <p:cNvSpPr/>
          <p:nvPr/>
        </p:nvSpPr>
        <p:spPr>
          <a:xfrm rot="-48563" flipH="1">
            <a:off x="8006780" y="784041"/>
            <a:ext cx="812225" cy="42416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2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25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f660015edb_0_6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g2f660015edb_0_6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f660015edb_0_65"/>
          <p:cNvSpPr txBox="1"/>
          <p:nvPr/>
        </p:nvSpPr>
        <p:spPr>
          <a:xfrm rot="-59413">
            <a:off x="134957" y="149089"/>
            <a:ext cx="19917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g2f660015edb_0_6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f660015edb_0_6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g2f660015edb_0_6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660015edb_0_7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9" name="Google Shape;79;g2f660015edb_0_7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f660015edb_0_7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2f660015edb_0_7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g2f660015edb_0_72"/>
          <p:cNvSpPr txBox="1">
            <a:spLocks noGrp="1"/>
          </p:cNvSpPr>
          <p:nvPr>
            <p:ph type="subTitle" idx="2"/>
          </p:nvPr>
        </p:nvSpPr>
        <p:spPr>
          <a:xfrm rot="-59920">
            <a:off x="131737" y="157265"/>
            <a:ext cx="4336969" cy="36748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2f660015edb_0_7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660015edb_0_7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6" name="Google Shape;86;g2f660015edb_0_7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2f660015edb_0_7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" name="Google Shape;88;g2f660015edb_0_7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g2f660015edb_0_7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660015edb_0_8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g2f660015edb_0_8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f660015edb_0_85"/>
          <p:cNvSpPr txBox="1"/>
          <p:nvPr/>
        </p:nvSpPr>
        <p:spPr>
          <a:xfrm rot="-59883">
            <a:off x="134943" y="150846"/>
            <a:ext cx="17694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g2f660015edb_0_85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794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714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f660015edb_0_8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f660015edb_0_91"/>
          <p:cNvSpPr txBox="1">
            <a:spLocks noGrp="1"/>
          </p:cNvSpPr>
          <p:nvPr>
            <p:ph type="ctrTitle"/>
          </p:nvPr>
        </p:nvSpPr>
        <p:spPr>
          <a:xfrm>
            <a:off x="3622384" y="1244944"/>
            <a:ext cx="4241148" cy="20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5200"/>
              <a:buNone/>
              <a:defRPr sz="3899" b="0" i="0">
                <a:solidFill>
                  <a:srgbClr val="389E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  <p:sp>
        <p:nvSpPr>
          <p:cNvPr id="98" name="Google Shape;98;g2f660015edb_0_91"/>
          <p:cNvSpPr txBox="1">
            <a:spLocks noGrp="1"/>
          </p:cNvSpPr>
          <p:nvPr>
            <p:ph type="subTitle" idx="1"/>
          </p:nvPr>
        </p:nvSpPr>
        <p:spPr>
          <a:xfrm>
            <a:off x="3622384" y="3297619"/>
            <a:ext cx="4622023" cy="7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400"/>
              <a:buNone/>
              <a:defRPr sz="2550" b="0" i="0">
                <a:solidFill>
                  <a:srgbClr val="389E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660015edb_0_94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8729538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1" name="Google Shape;101;g2f660015edb_0_94"/>
          <p:cNvSpPr txBox="1">
            <a:spLocks noGrp="1"/>
          </p:cNvSpPr>
          <p:nvPr>
            <p:ph type="body" idx="1"/>
          </p:nvPr>
        </p:nvSpPr>
        <p:spPr>
          <a:xfrm>
            <a:off x="540267" y="1360219"/>
            <a:ext cx="7891522" cy="29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começar">
  <p:cSld name="TITLE_AND_BODY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f660015edb_0_97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4" name="Google Shape;104;g2f660015edb_0_97"/>
          <p:cNvSpPr txBox="1"/>
          <p:nvPr/>
        </p:nvSpPr>
        <p:spPr>
          <a:xfrm>
            <a:off x="1114734" y="445031"/>
            <a:ext cx="390234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PARA COMEÇAR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f660015edb_0_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3421" y="438413"/>
            <a:ext cx="518183" cy="5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f660015edb_0_97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é?">
  <p:cSld name="Foca no conteúdo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f660015edb_0_102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9" name="Google Shape;109;g2f660015edb_0_102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0" name="Google Shape;110;g2f660015edb_0_102"/>
          <p:cNvSpPr txBox="1"/>
          <p:nvPr/>
        </p:nvSpPr>
        <p:spPr>
          <a:xfrm>
            <a:off x="1172566" y="445031"/>
            <a:ext cx="465959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QUE É?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g2f660015edb_0_1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07" y="366994"/>
            <a:ext cx="644316" cy="6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cando">
  <p:cSld name="Praticando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f660015edb_0_107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4" name="Google Shape;114;g2f660015edb_0_107"/>
          <p:cNvSpPr txBox="1"/>
          <p:nvPr/>
        </p:nvSpPr>
        <p:spPr>
          <a:xfrm>
            <a:off x="1172566" y="445031"/>
            <a:ext cx="3906616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PRATICANDO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g2f660015edb_0_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f660015edb_0_107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tematizando">
  <p:cSld name="Sistematizando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f660015edb_0_112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9" name="Google Shape;119;g2f660015edb_0_112"/>
          <p:cNvSpPr txBox="1"/>
          <p:nvPr/>
        </p:nvSpPr>
        <p:spPr>
          <a:xfrm>
            <a:off x="1172566" y="445031"/>
            <a:ext cx="4437097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SISTEMATIZANDO 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g2f660015edb_0_1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60192"/>
            <a:ext cx="542236" cy="54230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f660015edb_0_112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f660015edb_0_1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g2f660015edb_0_1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f660015edb_0_13"/>
          <p:cNvSpPr/>
          <p:nvPr/>
        </p:nvSpPr>
        <p:spPr>
          <a:xfrm>
            <a:off x="4550720" y="225325"/>
            <a:ext cx="4411225" cy="4700925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f660015edb_0_13"/>
          <p:cNvSpPr txBox="1">
            <a:spLocks noGrp="1"/>
          </p:cNvSpPr>
          <p:nvPr>
            <p:ph type="body" idx="1"/>
          </p:nvPr>
        </p:nvSpPr>
        <p:spPr>
          <a:xfrm>
            <a:off x="4818870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2f660015edb_0_13"/>
          <p:cNvSpPr txBox="1"/>
          <p:nvPr/>
        </p:nvSpPr>
        <p:spPr>
          <a:xfrm rot="-59969">
            <a:off x="134974" y="152924"/>
            <a:ext cx="153475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g2f660015edb_0_13"/>
          <p:cNvSpPr txBox="1"/>
          <p:nvPr/>
        </p:nvSpPr>
        <p:spPr>
          <a:xfrm rot="-59781">
            <a:off x="4478383" y="137066"/>
            <a:ext cx="3363820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g2f660015edb_0_13"/>
          <p:cNvSpPr txBox="1">
            <a:spLocks noGrp="1"/>
          </p:cNvSpPr>
          <p:nvPr>
            <p:ph type="body" idx="2"/>
          </p:nvPr>
        </p:nvSpPr>
        <p:spPr>
          <a:xfrm>
            <a:off x="434374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g2f660015edb_0_1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aprendemos hoje?">
  <p:cSld name="TITLE_AND_BODY_1_1_1_1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660015edb_0_117"/>
          <p:cNvSpPr txBox="1">
            <a:spLocks noGrp="1"/>
          </p:cNvSpPr>
          <p:nvPr>
            <p:ph type="body" idx="1"/>
          </p:nvPr>
        </p:nvSpPr>
        <p:spPr>
          <a:xfrm>
            <a:off x="1697066" y="1215000"/>
            <a:ext cx="6637086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4" name="Google Shape;124;g2f660015edb_0_117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QUE APRENDEMOS HOJE?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660015edb_0_117"/>
          <p:cNvSpPr/>
          <p:nvPr/>
        </p:nvSpPr>
        <p:spPr>
          <a:xfrm rot="-10099548">
            <a:off x="755276" y="326506"/>
            <a:ext cx="1922320" cy="1922570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2f660015edb_0_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rofundamento">
  <p:cSld name="Aprofundamento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660015edb_0_122"/>
          <p:cNvSpPr txBox="1"/>
          <p:nvPr/>
        </p:nvSpPr>
        <p:spPr>
          <a:xfrm>
            <a:off x="1172566" y="445031"/>
            <a:ext cx="395453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APROFUNDANDO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g2f660015edb_0_1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360" y="276946"/>
            <a:ext cx="740614" cy="74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ências">
  <p:cSld name="TITLE_AND_BODY_1_1_1_1_1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660015edb_0_125"/>
          <p:cNvSpPr txBox="1"/>
          <p:nvPr/>
        </p:nvSpPr>
        <p:spPr>
          <a:xfrm>
            <a:off x="1266997" y="445031"/>
            <a:ext cx="531313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REFERÊNCIAS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f660015edb_0_125"/>
          <p:cNvSpPr txBox="1">
            <a:spLocks noGrp="1"/>
          </p:cNvSpPr>
          <p:nvPr>
            <p:ph type="body" idx="1"/>
          </p:nvPr>
        </p:nvSpPr>
        <p:spPr>
          <a:xfrm>
            <a:off x="540267" y="1215000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pic>
        <p:nvPicPr>
          <p:cNvPr id="133" name="Google Shape;133;g2f660015edb_0_1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03988"/>
            <a:ext cx="636667" cy="6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f660015edb_0_2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g2f660015edb_0_2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f660015edb_0_22"/>
          <p:cNvSpPr txBox="1"/>
          <p:nvPr/>
        </p:nvSpPr>
        <p:spPr>
          <a:xfrm rot="-59529">
            <a:off x="134993" y="154473"/>
            <a:ext cx="136420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g2f660015edb_0_2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2f660015edb_0_2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g2f660015edb_0_2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f660015edb_0_2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g2f660015edb_0_2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f660015edb_0_29"/>
          <p:cNvSpPr txBox="1"/>
          <p:nvPr/>
        </p:nvSpPr>
        <p:spPr>
          <a:xfrm rot="-58975">
            <a:off x="135001" y="151320"/>
            <a:ext cx="1744229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g2f660015edb_0_2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f660015edb_0_2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f660015edb_0_2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f660015edb_0_36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g2f660015edb_0_36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f660015edb_0_36"/>
          <p:cNvSpPr txBox="1"/>
          <p:nvPr/>
        </p:nvSpPr>
        <p:spPr>
          <a:xfrm rot="-59376">
            <a:off x="134959" y="147519"/>
            <a:ext cx="217534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g2f660015edb_0_3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2f660015edb_0_3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g2f660015edb_0_36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f660015edb_0_4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g2f660015edb_0_4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f660015edb_0_43"/>
          <p:cNvSpPr txBox="1"/>
          <p:nvPr/>
        </p:nvSpPr>
        <p:spPr>
          <a:xfrm rot="-59845">
            <a:off x="134849" y="138838"/>
            <a:ext cx="315344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2" name="Google Shape;52;g2f660015edb_0_43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1" cy="426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660015edb_0_43"/>
          <p:cNvSpPr txBox="1">
            <a:spLocks noGrp="1"/>
          </p:cNvSpPr>
          <p:nvPr>
            <p:ph type="body" idx="1"/>
          </p:nvPr>
        </p:nvSpPr>
        <p:spPr>
          <a:xfrm>
            <a:off x="3521634" y="740325"/>
            <a:ext cx="5185575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g2f660015edb_0_4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f660015edb_0_5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g2f660015edb_0_50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f660015edb_0_50"/>
          <p:cNvSpPr txBox="1"/>
          <p:nvPr/>
        </p:nvSpPr>
        <p:spPr>
          <a:xfrm rot="-60294">
            <a:off x="134924" y="145446"/>
            <a:ext cx="237313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g2f660015edb_0_50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g2f660015edb_0_5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2f660015edb_0_50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2f660015edb_0_57"/>
          <p:cNvGrpSpPr/>
          <p:nvPr/>
        </p:nvGrpSpPr>
        <p:grpSpPr>
          <a:xfrm>
            <a:off x="3212946" y="1212490"/>
            <a:ext cx="3022281" cy="2990325"/>
            <a:chOff x="3060625" y="1076550"/>
            <a:chExt cx="3022750" cy="2990400"/>
          </a:xfrm>
        </p:grpSpPr>
        <p:pic>
          <p:nvPicPr>
            <p:cNvPr id="64" name="Google Shape;64;g2f660015edb_0_5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g2f660015edb_0_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g2f660015edb_0_57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660015edb_0_62"/>
          <p:cNvSpPr/>
          <p:nvPr/>
        </p:nvSpPr>
        <p:spPr>
          <a:xfrm>
            <a:off x="204850" y="225325"/>
            <a:ext cx="8756984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660015edb_0_6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f660015edb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4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3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" name="Google Shape;7;g2f660015edb_0_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g2f660015edb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4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4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schafergabriel.blogspot.com/2014/11/62-pre-historia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f660015edb_0_177"/>
          <p:cNvSpPr/>
          <p:nvPr/>
        </p:nvSpPr>
        <p:spPr>
          <a:xfrm rot="-48391" flipH="1">
            <a:off x="236590" y="4090186"/>
            <a:ext cx="1342533" cy="330063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575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800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575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575" dirty="0"/>
          </a:p>
        </p:txBody>
      </p:sp>
      <p:sp>
        <p:nvSpPr>
          <p:cNvPr id="139" name="Google Shape;139;g2f660015edb_0_177"/>
          <p:cNvSpPr/>
          <p:nvPr/>
        </p:nvSpPr>
        <p:spPr>
          <a:xfrm rot="49230">
            <a:off x="235958" y="4552413"/>
            <a:ext cx="3691923" cy="33006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575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575"/>
          </a:p>
        </p:txBody>
      </p:sp>
      <p:sp>
        <p:nvSpPr>
          <p:cNvPr id="140" name="Google Shape;140;g2f660015edb_0_177"/>
          <p:cNvSpPr txBox="1"/>
          <p:nvPr/>
        </p:nvSpPr>
        <p:spPr>
          <a:xfrm>
            <a:off x="461399" y="1999500"/>
            <a:ext cx="8221105" cy="1480532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30"/>
              </a:srgbClr>
            </a:outerShdw>
          </a:effectLst>
        </p:spPr>
        <p:txBody>
          <a:bodyPr spcFirstLastPara="1" wrap="square" lIns="89988" tIns="17998" rIns="91413" bIns="17998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500"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COMO SURGIRAM AS CIDADES</a:t>
            </a:r>
          </a:p>
        </p:txBody>
      </p:sp>
      <p:sp>
        <p:nvSpPr>
          <p:cNvPr id="141" name="Google Shape;141;g2f660015edb_0_177"/>
          <p:cNvSpPr/>
          <p:nvPr/>
        </p:nvSpPr>
        <p:spPr>
          <a:xfrm rot="-48477" flipH="1">
            <a:off x="7973208" y="297948"/>
            <a:ext cx="893447" cy="68600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41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4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75" dirty="0">
              <a:solidFill>
                <a:schemeClr val="lt1"/>
              </a:solidFill>
            </a:endParaRPr>
          </a:p>
        </p:txBody>
      </p:sp>
      <p:sp>
        <p:nvSpPr>
          <p:cNvPr id="142" name="Google Shape;142;g2f660015edb_0_177"/>
          <p:cNvSpPr txBox="1"/>
          <p:nvPr/>
        </p:nvSpPr>
        <p:spPr>
          <a:xfrm rot="-59527">
            <a:off x="3220733" y="3495727"/>
            <a:ext cx="2702528" cy="386039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algn="ctr">
              <a:buSzPts val="2100"/>
            </a:pPr>
            <a:r>
              <a:rPr lang="pt-BR" sz="18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 </a:t>
            </a:r>
            <a:endParaRPr sz="180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3" name="Google Shape;143;g2f660015edb_0_177"/>
          <p:cNvSpPr txBox="1"/>
          <p:nvPr/>
        </p:nvSpPr>
        <p:spPr>
          <a:xfrm rot="-59641">
            <a:off x="4020925" y="1700749"/>
            <a:ext cx="1102297" cy="35528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noAutofit/>
          </a:bodyPr>
          <a:lstStyle/>
          <a:p>
            <a:pPr algn="ctr">
              <a:buSzPts val="2100"/>
            </a:pPr>
            <a:r>
              <a:rPr lang="pt-BR" sz="18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</a:t>
            </a:r>
            <a:endParaRPr sz="180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e399e3a35f_2_6"/>
          <p:cNvSpPr txBox="1"/>
          <p:nvPr/>
        </p:nvSpPr>
        <p:spPr>
          <a:xfrm>
            <a:off x="1083530" y="444279"/>
            <a:ext cx="6976938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 primeira cidade do Brasil </a:t>
            </a:r>
            <a:endParaRPr sz="2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FA34E34A-2CFC-3E0E-7F67-E1415F727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1" y="1043762"/>
            <a:ext cx="6976939" cy="342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9F4466C-C356-0CC6-65E0-D4AF08FCEDFD}"/>
              </a:ext>
            </a:extLst>
          </p:cNvPr>
          <p:cNvSpPr txBox="1"/>
          <p:nvPr/>
        </p:nvSpPr>
        <p:spPr>
          <a:xfrm>
            <a:off x="1118169" y="4508860"/>
            <a:ext cx="6907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/>
              <a:t>Fundação de São Vicente </a:t>
            </a:r>
            <a:r>
              <a:rPr lang="pt-BR" sz="1200" dirty="0"/>
              <a:t>(1900), de Benedito Calixto. A obra faz parte do Museu Paulista da USP.</a:t>
            </a:r>
          </a:p>
        </p:txBody>
      </p:sp>
      <p:pic>
        <p:nvPicPr>
          <p:cNvPr id="5" name="Google Shape;174;p2">
            <a:extLst>
              <a:ext uri="{FF2B5EF4-FFF2-40B4-BE49-F238E27FC236}">
                <a16:creationId xmlns:a16="http://schemas.microsoft.com/office/drawing/2014/main" id="{C5156358-AD40-43EC-A533-7EF60F7F46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0275" y="441852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"/>
          <p:cNvSpPr txBox="1"/>
          <p:nvPr/>
        </p:nvSpPr>
        <p:spPr>
          <a:xfrm>
            <a:off x="456450" y="2164276"/>
            <a:ext cx="4290252" cy="2285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1800" dirty="0"/>
              <a:t>A fundação de São Vicente marcou o início da colonização portuguesa no Brasil, desempenhando um papel importante na história do país. Contudo, é essencial lembrar que, antes da chegada dos portugueses, o território já era habitado por diversos povos indígenas com rica cultura e história.</a:t>
            </a:r>
            <a:endParaRPr sz="1800" dirty="0"/>
          </a:p>
        </p:txBody>
      </p:sp>
      <p:pic>
        <p:nvPicPr>
          <p:cNvPr id="256" name="Google Shape;2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7904" y="2022638"/>
            <a:ext cx="3608066" cy="240461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 txBox="1"/>
          <p:nvPr/>
        </p:nvSpPr>
        <p:spPr>
          <a:xfrm>
            <a:off x="4887903" y="4471644"/>
            <a:ext cx="3608067" cy="43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São Vicente foi a primeira cidade do Brasil, localizada no estado de São Paulo.</a:t>
            </a:r>
            <a:endParaRPr sz="1200" i="1" dirty="0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B690E2B-F73C-3157-FF55-231E454A79A9}"/>
              </a:ext>
            </a:extLst>
          </p:cNvPr>
          <p:cNvSpPr txBox="1"/>
          <p:nvPr/>
        </p:nvSpPr>
        <p:spPr>
          <a:xfrm>
            <a:off x="456450" y="671856"/>
            <a:ext cx="8231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São Vicente, localizada em São Paulo, foi a primeira cidade do Brasil, fundada em 22 de janeiro de 1532 por Martim Afonso de Sousa. Inicialmente estabelecida como vila, sua localização estratégica no litoral facilitava a exploração e colonização do território brasileiro, além de garantir uma boa conexão com Portugal.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"/>
          <p:cNvSpPr txBox="1"/>
          <p:nvPr/>
        </p:nvSpPr>
        <p:spPr>
          <a:xfrm>
            <a:off x="7032688" y="1236603"/>
            <a:ext cx="4073998" cy="34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endParaRPr sz="18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266" name="Google Shape;26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0874" y="1493386"/>
            <a:ext cx="3218014" cy="241351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 txBox="1"/>
          <p:nvPr/>
        </p:nvSpPr>
        <p:spPr>
          <a:xfrm>
            <a:off x="5530874" y="3980513"/>
            <a:ext cx="3218014" cy="43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Comunidade do Vidigal, </a:t>
            </a:r>
            <a:endParaRPr sz="12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no Rio de Janeiro.</a:t>
            </a:r>
            <a:endParaRPr sz="12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404EA81-F579-49D9-B3B7-D5DA6A970A8E}"/>
              </a:ext>
            </a:extLst>
          </p:cNvPr>
          <p:cNvSpPr txBox="1"/>
          <p:nvPr/>
        </p:nvSpPr>
        <p:spPr>
          <a:xfrm>
            <a:off x="510091" y="1236603"/>
            <a:ext cx="493655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Muitas cidades do Brasil cresceram de forma acelerada, o que trouxe diversos desafios, como a falta de moradias adequadas, problemas no sistema de saúde, aumento da poluição, desemprego e carência de escolas, entre outros. Todos têm o direito a uma vida digna e com qualidade. Como podemos agir para melhorar a qualidade de vida de todos que vivem nas cidades? E quem são os responsáveis por essa melhoria?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624A7E-9B14-38EF-2FAB-0E4E172D0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1081025"/>
          </a:xfrm>
        </p:spPr>
        <p:txBody>
          <a:bodyPr/>
          <a:lstStyle/>
          <a:p>
            <a:r>
              <a:rPr lang="pt-BR" sz="2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Problemas das cidades </a:t>
            </a:r>
            <a:br>
              <a:rPr lang="pt-BR" sz="2600" dirty="0">
                <a:solidFill>
                  <a:schemeClr val="tx1"/>
                </a:solidFill>
              </a:rPr>
            </a:br>
            <a:endParaRPr lang="pt-BR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85;p2">
            <a:extLst>
              <a:ext uri="{FF2B5EF4-FFF2-40B4-BE49-F238E27FC236}">
                <a16:creationId xmlns:a16="http://schemas.microsoft.com/office/drawing/2014/main" id="{08C4E29A-0DA8-4061-824E-6E7153DD4A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3863" y="307140"/>
            <a:ext cx="424488" cy="378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941C128-D2C1-2008-2177-DC5CE32D4828}"/>
              </a:ext>
            </a:extLst>
          </p:cNvPr>
          <p:cNvGrpSpPr/>
          <p:nvPr/>
        </p:nvGrpSpPr>
        <p:grpSpPr>
          <a:xfrm>
            <a:off x="428398" y="917402"/>
            <a:ext cx="8273548" cy="3918958"/>
            <a:chOff x="397273" y="925883"/>
            <a:chExt cx="11032834" cy="5225959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BD4E375-260E-E9B7-0875-348B63E2A925}"/>
                </a:ext>
              </a:extLst>
            </p:cNvPr>
            <p:cNvSpPr txBox="1"/>
            <p:nvPr/>
          </p:nvSpPr>
          <p:spPr>
            <a:xfrm>
              <a:off x="397273" y="925883"/>
              <a:ext cx="11032834" cy="5225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7030A0"/>
                </a:buClr>
                <a:buFont typeface="+mj-lt"/>
                <a:buAutoNum type="arabicPeriod"/>
              </a:pPr>
              <a:r>
                <a:rPr lang="pt-BR" sz="1800" b="1" dirty="0"/>
                <a:t>Assinale a alternativa correta sobre o surgimento das cidades</a:t>
              </a:r>
              <a:endParaRPr lang="pt-BR" sz="1800" dirty="0">
                <a:highlight>
                  <a:srgbClr val="00FFFF"/>
                </a:highlight>
              </a:endParaRPr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/>
              </a:pPr>
              <a:r>
                <a:rPr lang="pt-BR" sz="1800" dirty="0"/>
                <a:t>As primeiras cidades surgiram, aproximadamente, há mais de: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 5 mil anos.</a:t>
              </a:r>
              <a:br>
                <a:rPr lang="pt-BR" sz="1800" dirty="0"/>
              </a:br>
              <a:r>
                <a:rPr lang="pt-BR" sz="1800" dirty="0"/>
                <a:t>     10 mil anos.</a:t>
              </a:r>
              <a:br>
                <a:rPr lang="pt-BR" sz="1800" dirty="0"/>
              </a:br>
              <a:r>
                <a:rPr lang="pt-BR" sz="1800" dirty="0"/>
                <a:t>     15 mil anos.</a:t>
              </a:r>
            </a:p>
            <a:p>
              <a:endParaRPr lang="pt-BR" sz="1800" dirty="0"/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 startAt="2"/>
              </a:pPr>
              <a:r>
                <a:rPr lang="pt-BR" sz="1800" dirty="0"/>
                <a:t>No início, as cidades eram: 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Grandes centros comerciais.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Pequenos assentamentos com poucas casas.</a:t>
              </a:r>
              <a:br>
                <a:rPr lang="pt-BR" sz="1800" dirty="0"/>
              </a:br>
              <a:r>
                <a:rPr lang="pt-BR" sz="1800" dirty="0"/>
                <a:t>     Vilas cercadas por muros altos.</a:t>
              </a:r>
            </a:p>
          </p:txBody>
        </p:sp>
        <p:sp>
          <p:nvSpPr>
            <p:cNvPr id="17" name="Elipse 5">
              <a:extLst>
                <a:ext uri="{FF2B5EF4-FFF2-40B4-BE49-F238E27FC236}">
                  <a16:creationId xmlns:a16="http://schemas.microsoft.com/office/drawing/2014/main" id="{6689B7A3-493F-757D-AD08-F275452E285E}"/>
                </a:ext>
              </a:extLst>
            </p:cNvPr>
            <p:cNvSpPr/>
            <p:nvPr/>
          </p:nvSpPr>
          <p:spPr>
            <a:xfrm>
              <a:off x="577929" y="3159164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8" name="Elipse 6">
              <a:extLst>
                <a:ext uri="{FF2B5EF4-FFF2-40B4-BE49-F238E27FC236}">
                  <a16:creationId xmlns:a16="http://schemas.microsoft.com/office/drawing/2014/main" id="{7DCE92B8-7951-726D-1F2F-012E32C1A54F}"/>
                </a:ext>
              </a:extLst>
            </p:cNvPr>
            <p:cNvSpPr/>
            <p:nvPr/>
          </p:nvSpPr>
          <p:spPr>
            <a:xfrm>
              <a:off x="577929" y="2611564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9" name="Elipse 7">
              <a:extLst>
                <a:ext uri="{FF2B5EF4-FFF2-40B4-BE49-F238E27FC236}">
                  <a16:creationId xmlns:a16="http://schemas.microsoft.com/office/drawing/2014/main" id="{51D5C484-2B24-B449-72E0-DD1DDC753355}"/>
                </a:ext>
              </a:extLst>
            </p:cNvPr>
            <p:cNvSpPr/>
            <p:nvPr/>
          </p:nvSpPr>
          <p:spPr>
            <a:xfrm>
              <a:off x="577929" y="2077512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sp>
        <p:nvSpPr>
          <p:cNvPr id="22" name="Elipse 5">
            <a:extLst>
              <a:ext uri="{FF2B5EF4-FFF2-40B4-BE49-F238E27FC236}">
                <a16:creationId xmlns:a16="http://schemas.microsoft.com/office/drawing/2014/main" id="{4C2A63D1-96FE-AA35-8BEB-B1E151B54565}"/>
              </a:ext>
            </a:extLst>
          </p:cNvPr>
          <p:cNvSpPr/>
          <p:nvPr/>
        </p:nvSpPr>
        <p:spPr>
          <a:xfrm>
            <a:off x="563872" y="4526989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3" name="Elipse 6">
            <a:extLst>
              <a:ext uri="{FF2B5EF4-FFF2-40B4-BE49-F238E27FC236}">
                <a16:creationId xmlns:a16="http://schemas.microsoft.com/office/drawing/2014/main" id="{0CCAB48B-D24D-83F8-53F1-26DFAC1609F6}"/>
              </a:ext>
            </a:extLst>
          </p:cNvPr>
          <p:cNvSpPr/>
          <p:nvPr/>
        </p:nvSpPr>
        <p:spPr>
          <a:xfrm>
            <a:off x="563871" y="4106183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4" name="Elipse 7">
            <a:extLst>
              <a:ext uri="{FF2B5EF4-FFF2-40B4-BE49-F238E27FC236}">
                <a16:creationId xmlns:a16="http://schemas.microsoft.com/office/drawing/2014/main" id="{6EB42E6E-2866-0ECD-54C0-8C06E87991F6}"/>
              </a:ext>
            </a:extLst>
          </p:cNvPr>
          <p:cNvSpPr/>
          <p:nvPr/>
        </p:nvSpPr>
        <p:spPr>
          <a:xfrm>
            <a:off x="563871" y="3705696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3868242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4AE57-73AA-2BF1-4639-F66A01BF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85;p2">
            <a:extLst>
              <a:ext uri="{FF2B5EF4-FFF2-40B4-BE49-F238E27FC236}">
                <a16:creationId xmlns:a16="http://schemas.microsoft.com/office/drawing/2014/main" id="{1B4DDB47-4C9F-05FD-0F36-CD26E917FE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3863" y="307140"/>
            <a:ext cx="424488" cy="378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3A8BF83-3539-2343-90F9-CB8CFB3B15D9}"/>
              </a:ext>
            </a:extLst>
          </p:cNvPr>
          <p:cNvGrpSpPr/>
          <p:nvPr/>
        </p:nvGrpSpPr>
        <p:grpSpPr>
          <a:xfrm>
            <a:off x="428398" y="614053"/>
            <a:ext cx="8273548" cy="6827446"/>
            <a:chOff x="397273" y="925883"/>
            <a:chExt cx="11032834" cy="9104451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AC572990-52FB-974D-EA3B-1C351FD01868}"/>
                </a:ext>
              </a:extLst>
            </p:cNvPr>
            <p:cNvSpPr txBox="1"/>
            <p:nvPr/>
          </p:nvSpPr>
          <p:spPr>
            <a:xfrm>
              <a:off x="397273" y="925883"/>
              <a:ext cx="11032834" cy="91044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7030A0"/>
                </a:buClr>
              </a:pPr>
              <a:r>
                <a:rPr lang="pt-BR" sz="1800" b="1" dirty="0"/>
                <a:t> </a:t>
              </a:r>
              <a:endParaRPr lang="pt-BR" sz="1800" dirty="0"/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 startAt="3"/>
              </a:pPr>
              <a:r>
                <a:rPr lang="pt-BR" sz="1800" dirty="0"/>
                <a:t>As cidades cresceram porque: </a:t>
              </a:r>
            </a:p>
            <a:p>
              <a:pPr>
                <a:lnSpc>
                  <a:spcPct val="150000"/>
                </a:lnSpc>
                <a:buClr>
                  <a:srgbClr val="7030A0"/>
                </a:buClr>
              </a:pPr>
              <a:r>
                <a:rPr lang="pt-BR" sz="1800" dirty="0"/>
                <a:t>     As pessoas queriam estar perto do mar.</a:t>
              </a:r>
              <a:br>
                <a:rPr lang="pt-BR" sz="1800" dirty="0"/>
              </a:br>
              <a:r>
                <a:rPr lang="pt-BR" sz="1800" dirty="0"/>
                <a:t>     As pessoas precisavam de lugares para trabalhar, morar e se divertir.</a:t>
              </a:r>
              <a:br>
                <a:rPr lang="pt-BR" sz="1800" dirty="0"/>
              </a:br>
              <a:r>
                <a:rPr lang="pt-BR" sz="1800" dirty="0"/>
                <a:t>     As pessoas queriam escapar das áreas rurais.</a:t>
              </a:r>
            </a:p>
            <a:p>
              <a:pPr>
                <a:lnSpc>
                  <a:spcPct val="150000"/>
                </a:lnSpc>
                <a:buClr>
                  <a:srgbClr val="7030A0"/>
                </a:buClr>
              </a:pPr>
              <a:endParaRPr lang="pt-BR" sz="1200" dirty="0"/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 startAt="4"/>
              </a:pPr>
              <a:r>
                <a:rPr lang="pt-BR" sz="1800" dirty="0"/>
                <a:t>O que acontecia quando mais pessoas se juntavam aos assentamentos?</a:t>
              </a:r>
            </a:p>
            <a:p>
              <a:pPr>
                <a:lnSpc>
                  <a:spcPct val="150000"/>
                </a:lnSpc>
                <a:buClr>
                  <a:srgbClr val="7030A0"/>
                </a:buClr>
              </a:pPr>
              <a:r>
                <a:rPr lang="pt-BR" sz="1800" dirty="0"/>
                <a:t>     Os assentamentos desapareciam. </a:t>
              </a:r>
              <a:br>
                <a:rPr lang="pt-BR" sz="1800" dirty="0"/>
              </a:br>
              <a:r>
                <a:rPr lang="pt-BR" sz="1800" dirty="0"/>
                <a:t>     Os assentamentos se transformavam em cidades maiores.</a:t>
              </a:r>
              <a:br>
                <a:rPr lang="pt-BR" sz="1800" dirty="0"/>
              </a:br>
              <a:r>
                <a:rPr lang="pt-BR" sz="1800" dirty="0"/>
                <a:t>     Os assentamentos se dividiam em várias vilas.</a:t>
              </a:r>
              <a:br>
                <a:rPr lang="pt-BR" sz="1800" dirty="0"/>
              </a:br>
              <a:r>
                <a:rPr lang="pt-BR" sz="1800" dirty="0"/>
                <a:t> </a:t>
              </a:r>
            </a:p>
            <a:p>
              <a:pPr>
                <a:lnSpc>
                  <a:spcPct val="150000"/>
                </a:lnSpc>
                <a:buClr>
                  <a:srgbClr val="7030A0"/>
                </a:buClr>
              </a:pPr>
              <a:r>
                <a:rPr lang="pt-BR" sz="1800" dirty="0"/>
                <a:t>     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  </a:t>
              </a:r>
              <a:br>
                <a:rPr lang="pt-BR" sz="1800" dirty="0"/>
              </a:br>
              <a:r>
                <a:rPr lang="pt-BR" sz="1800" dirty="0"/>
                <a:t>      </a:t>
              </a:r>
              <a:br>
                <a:rPr lang="pt-BR" sz="1800" dirty="0"/>
              </a:br>
              <a:r>
                <a:rPr lang="pt-BR" sz="1800" dirty="0"/>
                <a:t>            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 </a:t>
              </a:r>
              <a:br>
                <a:rPr lang="pt-BR" sz="1800" dirty="0"/>
              </a:br>
              <a:r>
                <a:rPr lang="pt-BR" sz="1800" dirty="0"/>
                <a:t>      </a:t>
              </a:r>
            </a:p>
          </p:txBody>
        </p:sp>
        <p:sp>
          <p:nvSpPr>
            <p:cNvPr id="17" name="Elipse 5">
              <a:extLst>
                <a:ext uri="{FF2B5EF4-FFF2-40B4-BE49-F238E27FC236}">
                  <a16:creationId xmlns:a16="http://schemas.microsoft.com/office/drawing/2014/main" id="{35E7DE09-73FD-A16F-EEA4-B46328FCF29C}"/>
                </a:ext>
              </a:extLst>
            </p:cNvPr>
            <p:cNvSpPr/>
            <p:nvPr/>
          </p:nvSpPr>
          <p:spPr>
            <a:xfrm>
              <a:off x="577929" y="3145614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8" name="Elipse 6">
              <a:extLst>
                <a:ext uri="{FF2B5EF4-FFF2-40B4-BE49-F238E27FC236}">
                  <a16:creationId xmlns:a16="http://schemas.microsoft.com/office/drawing/2014/main" id="{D6EAB425-CFC0-2525-181E-236E1A599EC7}"/>
                </a:ext>
              </a:extLst>
            </p:cNvPr>
            <p:cNvSpPr/>
            <p:nvPr/>
          </p:nvSpPr>
          <p:spPr>
            <a:xfrm>
              <a:off x="577928" y="2570919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9" name="Elipse 7">
              <a:extLst>
                <a:ext uri="{FF2B5EF4-FFF2-40B4-BE49-F238E27FC236}">
                  <a16:creationId xmlns:a16="http://schemas.microsoft.com/office/drawing/2014/main" id="{29E14131-1E39-63AA-71EE-7176813958CD}"/>
                </a:ext>
              </a:extLst>
            </p:cNvPr>
            <p:cNvSpPr/>
            <p:nvPr/>
          </p:nvSpPr>
          <p:spPr>
            <a:xfrm>
              <a:off x="577929" y="2036867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sp>
        <p:nvSpPr>
          <p:cNvPr id="22" name="Elipse 5">
            <a:extLst>
              <a:ext uri="{FF2B5EF4-FFF2-40B4-BE49-F238E27FC236}">
                <a16:creationId xmlns:a16="http://schemas.microsoft.com/office/drawing/2014/main" id="{11AE95A9-5CD7-2A2B-0852-ED65C14F4B84}"/>
              </a:ext>
            </a:extLst>
          </p:cNvPr>
          <p:cNvSpPr/>
          <p:nvPr/>
        </p:nvSpPr>
        <p:spPr>
          <a:xfrm>
            <a:off x="563872" y="4193160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3" name="Elipse 6">
            <a:extLst>
              <a:ext uri="{FF2B5EF4-FFF2-40B4-BE49-F238E27FC236}">
                <a16:creationId xmlns:a16="http://schemas.microsoft.com/office/drawing/2014/main" id="{34A5354C-61F6-9BAF-C44B-0E628CF6CB17}"/>
              </a:ext>
            </a:extLst>
          </p:cNvPr>
          <p:cNvSpPr/>
          <p:nvPr/>
        </p:nvSpPr>
        <p:spPr>
          <a:xfrm>
            <a:off x="563871" y="3782514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4" name="Elipse 7">
            <a:extLst>
              <a:ext uri="{FF2B5EF4-FFF2-40B4-BE49-F238E27FC236}">
                <a16:creationId xmlns:a16="http://schemas.microsoft.com/office/drawing/2014/main" id="{A6FAE9A5-FA26-1441-C5C1-7A49E5E48C45}"/>
              </a:ext>
            </a:extLst>
          </p:cNvPr>
          <p:cNvSpPr/>
          <p:nvPr/>
        </p:nvSpPr>
        <p:spPr>
          <a:xfrm>
            <a:off x="563871" y="3351547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4168895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B46D1-2C18-F64A-494C-2C4401917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9E4A48C5-8129-9204-36E5-D0A76129CEF6}"/>
              </a:ext>
            </a:extLst>
          </p:cNvPr>
          <p:cNvGrpSpPr/>
          <p:nvPr/>
        </p:nvGrpSpPr>
        <p:grpSpPr>
          <a:xfrm>
            <a:off x="428398" y="1101733"/>
            <a:ext cx="8273548" cy="3918958"/>
            <a:chOff x="397273" y="925883"/>
            <a:chExt cx="11032834" cy="5225959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2F3CA856-3753-4B14-40B2-DD03EA815B85}"/>
                </a:ext>
              </a:extLst>
            </p:cNvPr>
            <p:cNvSpPr txBox="1"/>
            <p:nvPr/>
          </p:nvSpPr>
          <p:spPr>
            <a:xfrm>
              <a:off x="397273" y="925883"/>
              <a:ext cx="11032834" cy="5225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7030A0"/>
                </a:buClr>
                <a:buFont typeface="+mj-lt"/>
                <a:buAutoNum type="arabicPeriod"/>
              </a:pPr>
              <a:r>
                <a:rPr lang="pt-BR" sz="1800" b="1" dirty="0"/>
                <a:t>Assinale a alternativa correta sobre o surgimento das cidades</a:t>
              </a:r>
              <a:endParaRPr lang="pt-BR" sz="1800" dirty="0"/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/>
              </a:pPr>
              <a:r>
                <a:rPr lang="pt-BR" sz="1800" dirty="0"/>
                <a:t>As primeiras cidades surgiram, aproximadamente, há mais de: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 5 mil anos.</a:t>
              </a:r>
              <a:br>
                <a:rPr lang="pt-BR" sz="1800" dirty="0"/>
              </a:br>
              <a:r>
                <a:rPr lang="pt-BR" sz="1800" dirty="0"/>
                <a:t>     10 mil anos.</a:t>
              </a:r>
              <a:br>
                <a:rPr lang="pt-BR" sz="1800" dirty="0"/>
              </a:br>
              <a:r>
                <a:rPr lang="pt-BR" sz="1800" dirty="0"/>
                <a:t>     15 mil anos.</a:t>
              </a:r>
            </a:p>
            <a:p>
              <a:endParaRPr lang="pt-BR" sz="1800" dirty="0"/>
            </a:p>
            <a:p>
              <a:pPr marL="342900" indent="-342900">
                <a:lnSpc>
                  <a:spcPct val="150000"/>
                </a:lnSpc>
                <a:buClr>
                  <a:srgbClr val="7030A0"/>
                </a:buClr>
                <a:buFont typeface="+mj-lt"/>
                <a:buAutoNum type="alphaUcPeriod" startAt="2"/>
              </a:pPr>
              <a:r>
                <a:rPr lang="pt-BR" sz="1800" dirty="0"/>
                <a:t>No início, as cidades eram: 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Grandes centros comerciais.</a:t>
              </a:r>
            </a:p>
            <a:p>
              <a:pPr>
                <a:lnSpc>
                  <a:spcPct val="150000"/>
                </a:lnSpc>
              </a:pPr>
              <a:r>
                <a:rPr lang="pt-BR" sz="1800" dirty="0"/>
                <a:t>     Pequenos assentamentos com poucas casas.</a:t>
              </a:r>
              <a:br>
                <a:rPr lang="pt-BR" sz="1800" dirty="0"/>
              </a:br>
              <a:r>
                <a:rPr lang="pt-BR" sz="1800" dirty="0"/>
                <a:t>     Vilas cercadas por muros altos.</a:t>
              </a:r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90E913F8-337C-3D3F-09EE-EA2400F95EFD}"/>
                </a:ext>
              </a:extLst>
            </p:cNvPr>
            <p:cNvSpPr/>
            <p:nvPr/>
          </p:nvSpPr>
          <p:spPr>
            <a:xfrm>
              <a:off x="577929" y="3132067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FD8142A0-600A-18D6-0F0E-F4338FB67208}"/>
                </a:ext>
              </a:extLst>
            </p:cNvPr>
            <p:cNvSpPr/>
            <p:nvPr/>
          </p:nvSpPr>
          <p:spPr>
            <a:xfrm>
              <a:off x="577928" y="2570919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54FCA01D-640C-80E6-F620-E8BCC9D77455}"/>
                </a:ext>
              </a:extLst>
            </p:cNvPr>
            <p:cNvSpPr/>
            <p:nvPr/>
          </p:nvSpPr>
          <p:spPr>
            <a:xfrm>
              <a:off x="577928" y="2118157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85E4AADC-D33B-5C4C-7EA6-DB97E0619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51" y="2254453"/>
            <a:ext cx="472673" cy="40842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B334256-80B8-4B39-A97F-952A92DBD0C3}"/>
              </a:ext>
            </a:extLst>
          </p:cNvPr>
          <p:cNvSpPr txBox="1"/>
          <p:nvPr/>
        </p:nvSpPr>
        <p:spPr>
          <a:xfrm>
            <a:off x="445661" y="4195143"/>
            <a:ext cx="472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x</a:t>
            </a:r>
          </a:p>
        </p:txBody>
      </p:sp>
      <p:sp>
        <p:nvSpPr>
          <p:cNvPr id="3" name="Elipse 5">
            <a:extLst>
              <a:ext uri="{FF2B5EF4-FFF2-40B4-BE49-F238E27FC236}">
                <a16:creationId xmlns:a16="http://schemas.microsoft.com/office/drawing/2014/main" id="{AF081E1F-9EC4-13C2-4B5F-E297B8DB4C61}"/>
              </a:ext>
            </a:extLst>
          </p:cNvPr>
          <p:cNvSpPr/>
          <p:nvPr/>
        </p:nvSpPr>
        <p:spPr>
          <a:xfrm>
            <a:off x="563872" y="4589400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4" name="Elipse 6">
            <a:extLst>
              <a:ext uri="{FF2B5EF4-FFF2-40B4-BE49-F238E27FC236}">
                <a16:creationId xmlns:a16="http://schemas.microsoft.com/office/drawing/2014/main" id="{8540C732-7874-364A-5CB6-9B8EA0A3D63C}"/>
              </a:ext>
            </a:extLst>
          </p:cNvPr>
          <p:cNvSpPr/>
          <p:nvPr/>
        </p:nvSpPr>
        <p:spPr>
          <a:xfrm>
            <a:off x="563871" y="4249874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5" name="Elipse 7">
            <a:extLst>
              <a:ext uri="{FF2B5EF4-FFF2-40B4-BE49-F238E27FC236}">
                <a16:creationId xmlns:a16="http://schemas.microsoft.com/office/drawing/2014/main" id="{E45250E3-6D9F-A118-57E1-6085D7834FD4}"/>
              </a:ext>
            </a:extLst>
          </p:cNvPr>
          <p:cNvSpPr/>
          <p:nvPr/>
        </p:nvSpPr>
        <p:spPr>
          <a:xfrm>
            <a:off x="563871" y="3910347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6" name="Título 2">
            <a:extLst>
              <a:ext uri="{FF2B5EF4-FFF2-40B4-BE49-F238E27FC236}">
                <a16:creationId xmlns:a16="http://schemas.microsoft.com/office/drawing/2014/main" id="{C033003F-149B-0A5B-728D-5BF6E6EA5CDC}"/>
              </a:ext>
            </a:extLst>
          </p:cNvPr>
          <p:cNvSpPr txBox="1">
            <a:spLocks/>
          </p:cNvSpPr>
          <p:nvPr/>
        </p:nvSpPr>
        <p:spPr>
          <a:xfrm>
            <a:off x="384000" y="570309"/>
            <a:ext cx="8376000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ID65535" sz="2600" b="1" dirty="0" err="1"/>
              <a:t>Correção</a:t>
            </a:r>
            <a:endParaRPr lang="LID65535" sz="2600" b="1" dirty="0"/>
          </a:p>
        </p:txBody>
      </p:sp>
    </p:spTree>
    <p:extLst>
      <p:ext uri="{BB962C8B-B14F-4D97-AF65-F5344CB8AC3E}">
        <p14:creationId xmlns:p14="http://schemas.microsoft.com/office/powerpoint/2010/main" val="3558930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19681-3E03-4284-94B5-0EA775AD2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CC6C76F-DFBC-BE97-39C9-4F0CF0EFEAFA}"/>
              </a:ext>
            </a:extLst>
          </p:cNvPr>
          <p:cNvGrpSpPr/>
          <p:nvPr/>
        </p:nvGrpSpPr>
        <p:grpSpPr>
          <a:xfrm>
            <a:off x="563872" y="1802782"/>
            <a:ext cx="186408" cy="932034"/>
            <a:chOff x="577928" y="2118157"/>
            <a:chExt cx="248576" cy="1242874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64E0D7F-246A-0547-356E-984F1302B003}"/>
                </a:ext>
              </a:extLst>
            </p:cNvPr>
            <p:cNvSpPr/>
            <p:nvPr/>
          </p:nvSpPr>
          <p:spPr>
            <a:xfrm>
              <a:off x="577929" y="3023679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C35611B-2644-EC36-E8D7-30B442863585}"/>
                </a:ext>
              </a:extLst>
            </p:cNvPr>
            <p:cNvSpPr/>
            <p:nvPr/>
          </p:nvSpPr>
          <p:spPr>
            <a:xfrm>
              <a:off x="577928" y="2570919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0EFCF047-6C8A-4413-FC0A-6B2B5E6C7B4B}"/>
                </a:ext>
              </a:extLst>
            </p:cNvPr>
            <p:cNvSpPr/>
            <p:nvPr/>
          </p:nvSpPr>
          <p:spPr>
            <a:xfrm>
              <a:off x="577928" y="2118157"/>
              <a:ext cx="248575" cy="3373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88910B5B-3F6C-E8FD-AB3A-8C057DF4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51" y="2061413"/>
            <a:ext cx="472673" cy="40842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0298726-0E30-362F-91D1-05D2A94653AE}"/>
              </a:ext>
            </a:extLst>
          </p:cNvPr>
          <p:cNvSpPr txBox="1"/>
          <p:nvPr/>
        </p:nvSpPr>
        <p:spPr>
          <a:xfrm>
            <a:off x="445661" y="4002103"/>
            <a:ext cx="472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x</a:t>
            </a:r>
          </a:p>
        </p:txBody>
      </p:sp>
      <p:sp>
        <p:nvSpPr>
          <p:cNvPr id="3" name="Elipse 5">
            <a:extLst>
              <a:ext uri="{FF2B5EF4-FFF2-40B4-BE49-F238E27FC236}">
                <a16:creationId xmlns:a16="http://schemas.microsoft.com/office/drawing/2014/main" id="{F3CA7CAF-57A7-D0CF-31C4-6EF7F840D596}"/>
              </a:ext>
            </a:extLst>
          </p:cNvPr>
          <p:cNvSpPr/>
          <p:nvPr/>
        </p:nvSpPr>
        <p:spPr>
          <a:xfrm>
            <a:off x="563872" y="4396360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4" name="Elipse 6">
            <a:extLst>
              <a:ext uri="{FF2B5EF4-FFF2-40B4-BE49-F238E27FC236}">
                <a16:creationId xmlns:a16="http://schemas.microsoft.com/office/drawing/2014/main" id="{7CEF6776-7687-8E99-03F4-C4801A3DF8E7}"/>
              </a:ext>
            </a:extLst>
          </p:cNvPr>
          <p:cNvSpPr/>
          <p:nvPr/>
        </p:nvSpPr>
        <p:spPr>
          <a:xfrm>
            <a:off x="563871" y="4056834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5" name="Elipse 7">
            <a:extLst>
              <a:ext uri="{FF2B5EF4-FFF2-40B4-BE49-F238E27FC236}">
                <a16:creationId xmlns:a16="http://schemas.microsoft.com/office/drawing/2014/main" id="{C61B5806-C47A-814F-1761-66125D5D7E70}"/>
              </a:ext>
            </a:extLst>
          </p:cNvPr>
          <p:cNvSpPr/>
          <p:nvPr/>
        </p:nvSpPr>
        <p:spPr>
          <a:xfrm>
            <a:off x="563871" y="3717307"/>
            <a:ext cx="186407" cy="2529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6" name="Título 2">
            <a:extLst>
              <a:ext uri="{FF2B5EF4-FFF2-40B4-BE49-F238E27FC236}">
                <a16:creationId xmlns:a16="http://schemas.microsoft.com/office/drawing/2014/main" id="{9D5AB881-7954-7188-9A0A-1582E1C93552}"/>
              </a:ext>
            </a:extLst>
          </p:cNvPr>
          <p:cNvSpPr txBox="1">
            <a:spLocks/>
          </p:cNvSpPr>
          <p:nvPr/>
        </p:nvSpPr>
        <p:spPr>
          <a:xfrm>
            <a:off x="384000" y="570309"/>
            <a:ext cx="8376000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ID65535" sz="2600" b="1" dirty="0" err="1"/>
              <a:t>Correção</a:t>
            </a:r>
            <a:endParaRPr lang="LID65535" sz="2600" b="1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9F94F0-0CEE-0C62-26DF-A3D8E6424063}"/>
              </a:ext>
            </a:extLst>
          </p:cNvPr>
          <p:cNvSpPr txBox="1"/>
          <p:nvPr/>
        </p:nvSpPr>
        <p:spPr>
          <a:xfrm>
            <a:off x="428398" y="908693"/>
            <a:ext cx="8273548" cy="6827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1800" b="1" dirty="0"/>
              <a:t> </a:t>
            </a:r>
            <a:endParaRPr lang="pt-BR" sz="1800" dirty="0"/>
          </a:p>
          <a:p>
            <a:pPr marL="342900" indent="-342900">
              <a:lnSpc>
                <a:spcPct val="150000"/>
              </a:lnSpc>
              <a:buClr>
                <a:srgbClr val="7030A0"/>
              </a:buClr>
              <a:buFont typeface="+mj-lt"/>
              <a:buAutoNum type="alphaUcPeriod" startAt="3"/>
            </a:pPr>
            <a:r>
              <a:rPr lang="pt-BR" sz="1800" dirty="0"/>
              <a:t>As cidades cresceram porque: 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pt-BR" sz="1800" dirty="0"/>
              <a:t>     As pessoas queriam estar perto do mar.</a:t>
            </a:r>
            <a:br>
              <a:rPr lang="pt-BR" sz="1800" dirty="0"/>
            </a:br>
            <a:r>
              <a:rPr lang="pt-BR" sz="1800" dirty="0"/>
              <a:t>     As pessoas precisavam de lugares para trabalhar, morar e se divertir.</a:t>
            </a:r>
            <a:br>
              <a:rPr lang="pt-BR" sz="1800" dirty="0"/>
            </a:br>
            <a:r>
              <a:rPr lang="pt-BR" sz="1800" dirty="0"/>
              <a:t>     As pessoas queriam escapar das áreas rurais.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endParaRPr lang="pt-BR" sz="1200" dirty="0"/>
          </a:p>
          <a:p>
            <a:pPr marL="342900" indent="-342900">
              <a:lnSpc>
                <a:spcPct val="150000"/>
              </a:lnSpc>
              <a:buClr>
                <a:srgbClr val="7030A0"/>
              </a:buClr>
              <a:buFont typeface="+mj-lt"/>
              <a:buAutoNum type="alphaUcPeriod" startAt="4"/>
            </a:pPr>
            <a:r>
              <a:rPr lang="pt-BR" sz="1800" dirty="0"/>
              <a:t>O que acontecia quando mais pessoas se juntavam aos assentamentos?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pt-BR" sz="1800" dirty="0"/>
              <a:t>     Os assentamentos desapareciam. </a:t>
            </a:r>
            <a:br>
              <a:rPr lang="pt-BR" sz="1800" dirty="0"/>
            </a:br>
            <a:r>
              <a:rPr lang="pt-BR" sz="1800" dirty="0"/>
              <a:t>     Os assentamentos se transformavam em cidades maiores.</a:t>
            </a:r>
            <a:br>
              <a:rPr lang="pt-BR" sz="1800" dirty="0"/>
            </a:br>
            <a:r>
              <a:rPr lang="pt-BR" sz="1800" dirty="0"/>
              <a:t>     Os assentamentos se dividiam em várias vilas.</a:t>
            </a:r>
            <a:br>
              <a:rPr lang="pt-BR" sz="1800" dirty="0"/>
            </a:br>
            <a:r>
              <a:rPr lang="pt-BR" sz="1800" dirty="0"/>
              <a:t> 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pt-BR" sz="1800" dirty="0"/>
              <a:t>     </a:t>
            </a:r>
          </a:p>
          <a:p>
            <a:pPr>
              <a:lnSpc>
                <a:spcPct val="150000"/>
              </a:lnSpc>
            </a:pPr>
            <a:r>
              <a:rPr lang="pt-BR" sz="1800" dirty="0"/>
              <a:t>       </a:t>
            </a:r>
            <a:br>
              <a:rPr lang="pt-BR" sz="1800" dirty="0"/>
            </a:br>
            <a:r>
              <a:rPr lang="pt-BR" sz="1800" dirty="0"/>
              <a:t>      </a:t>
            </a:r>
            <a:br>
              <a:rPr lang="pt-BR" sz="1800" dirty="0"/>
            </a:br>
            <a:r>
              <a:rPr lang="pt-BR" sz="1800" dirty="0"/>
              <a:t>            </a:t>
            </a:r>
          </a:p>
          <a:p>
            <a:pPr>
              <a:lnSpc>
                <a:spcPct val="150000"/>
              </a:lnSpc>
            </a:pPr>
            <a:r>
              <a:rPr lang="pt-BR" sz="1800" dirty="0"/>
              <a:t>      </a:t>
            </a:r>
            <a:br>
              <a:rPr lang="pt-BR" sz="1800" dirty="0"/>
            </a:br>
            <a:r>
              <a:rPr lang="pt-BR" sz="1800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584271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5;p19">
            <a:extLst>
              <a:ext uri="{FF2B5EF4-FFF2-40B4-BE49-F238E27FC236}">
                <a16:creationId xmlns:a16="http://schemas.microsoft.com/office/drawing/2014/main" id="{9DD59E30-2B49-00D2-2566-8C0EDA772373}"/>
              </a:ext>
            </a:extLst>
          </p:cNvPr>
          <p:cNvSpPr txBox="1"/>
          <p:nvPr/>
        </p:nvSpPr>
        <p:spPr>
          <a:xfrm>
            <a:off x="498464" y="800457"/>
            <a:ext cx="8147072" cy="130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No estado de São Paulo há 645 municípios. Observe os dados da tabela e, junto com o seu professor, identifique a cidade com maior e menor número de habitantes. Pinte de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vermelho</a:t>
            </a: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município com maior número de habitantes e de </a:t>
            </a:r>
            <a:r>
              <a:rPr lang="pt-BR" sz="2000" b="1" dirty="0">
                <a:solidFill>
                  <a:srgbClr val="004B5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verde</a:t>
            </a: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 cidade com menor número:</a:t>
            </a:r>
            <a:endParaRPr sz="1100" dirty="0"/>
          </a:p>
        </p:txBody>
      </p:sp>
      <p:graphicFrame>
        <p:nvGraphicFramePr>
          <p:cNvPr id="3" name="Google Shape;324;p20">
            <a:extLst>
              <a:ext uri="{FF2B5EF4-FFF2-40B4-BE49-F238E27FC236}">
                <a16:creationId xmlns:a16="http://schemas.microsoft.com/office/drawing/2014/main" id="{932A4C07-DA34-1FD6-C584-F3ABC7D36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991441"/>
              </p:ext>
            </p:extLst>
          </p:nvPr>
        </p:nvGraphicFramePr>
        <p:xfrm>
          <a:off x="540478" y="2186432"/>
          <a:ext cx="8063044" cy="2579141"/>
        </p:xfrm>
        <a:graphic>
          <a:graphicData uri="http://schemas.openxmlformats.org/drawingml/2006/table">
            <a:tbl>
              <a:tblPr>
                <a:noFill/>
                <a:tableStyleId>{02957FE8-02DB-4BC8-9A2E-E9D63CF3ACAE}</a:tableStyleId>
              </a:tblPr>
              <a:tblGrid>
                <a:gridCol w="2580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53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cidade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população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cidade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população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Arujá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92.453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Mogi das Cruzes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455.587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Biritiba Mirim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33.265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Poá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119.221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3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Ferraz de Vasconcelos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198.661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Salesópolis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17.363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Guararema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30.465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 Branca 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14.925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Guarulhos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1.404.694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 Isabel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58.529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Itaquaquecetuba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379.082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Suzano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303.397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" name="Google Shape;324;p20"/>
          <p:cNvGraphicFramePr/>
          <p:nvPr>
            <p:extLst>
              <p:ext uri="{D42A27DB-BD31-4B8C-83A1-F6EECF244321}">
                <p14:modId xmlns:p14="http://schemas.microsoft.com/office/powerpoint/2010/main" val="1755576493"/>
              </p:ext>
            </p:extLst>
          </p:nvPr>
        </p:nvGraphicFramePr>
        <p:xfrm>
          <a:off x="540478" y="2227607"/>
          <a:ext cx="8063044" cy="2579141"/>
        </p:xfrm>
        <a:graphic>
          <a:graphicData uri="http://schemas.openxmlformats.org/drawingml/2006/table">
            <a:tbl>
              <a:tblPr>
                <a:noFill/>
                <a:tableStyleId>{02957FE8-02DB-4BC8-9A2E-E9D63CF3ACAE}</a:tableStyleId>
              </a:tblPr>
              <a:tblGrid>
                <a:gridCol w="2580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53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cidade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população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cidade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população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Arujá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92.453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Mogi das Cruzes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455.587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Biritiba Mirim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33.265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Poá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119.221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3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Ferraz de Vasconcelos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198.661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Salesópolis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17.363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Guararema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30.465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 Branca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14.925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Guarulhos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1.404.694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 Isabel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58.529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5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Itaquaquecetuba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379.082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Suzano </a:t>
                      </a:r>
                      <a:endParaRPr sz="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303.397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51481" marR="51481" marT="51481" marB="51481">
                    <a:lnL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4B5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5" name="Google Shape;325;p20"/>
          <p:cNvSpPr/>
          <p:nvPr/>
        </p:nvSpPr>
        <p:spPr>
          <a:xfrm>
            <a:off x="610711" y="2296841"/>
            <a:ext cx="9144000" cy="230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ctr" anchorCtr="0">
            <a:spAutoFit/>
          </a:bodyPr>
          <a:lstStyle/>
          <a:p>
            <a:endParaRPr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5B85CBE-B79E-238C-263D-0FAC604B1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480540"/>
            <a:ext cx="8375884" cy="535243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sp>
        <p:nvSpPr>
          <p:cNvPr id="2" name="Google Shape;315;p19">
            <a:extLst>
              <a:ext uri="{FF2B5EF4-FFF2-40B4-BE49-F238E27FC236}">
                <a16:creationId xmlns:a16="http://schemas.microsoft.com/office/drawing/2014/main" id="{2FF38BBE-C83C-375A-FCB8-F625F5D8B4EB}"/>
              </a:ext>
            </a:extLst>
          </p:cNvPr>
          <p:cNvSpPr txBox="1"/>
          <p:nvPr/>
        </p:nvSpPr>
        <p:spPr>
          <a:xfrm>
            <a:off x="498464" y="1015783"/>
            <a:ext cx="8147072" cy="1177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No estado de São Paulo há 645 municípios. Observe os dados da tabela e, junto com o seu professor, identifique a cidade com maior e menor número de habitantes. Pinte de </a:t>
            </a:r>
            <a:r>
              <a:rPr lang="pt-BR" sz="1800" b="1" dirty="0">
                <a:solidFill>
                  <a:srgbClr val="C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vermelho</a:t>
            </a:r>
            <a:r>
              <a:rPr lang="pt-B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município com maior número de habitantes e de </a:t>
            </a:r>
            <a:r>
              <a:rPr lang="pt-BR" sz="1800" b="1" dirty="0">
                <a:solidFill>
                  <a:srgbClr val="004B5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verde</a:t>
            </a:r>
            <a:r>
              <a:rPr lang="pt-B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 cidade com menor número: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A58255E-95BF-9A65-E5CB-758149036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277705" y="2348164"/>
            <a:ext cx="3564145" cy="200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1D7B85-45BC-C6CB-B66E-4B59BF4EE278}"/>
              </a:ext>
            </a:extLst>
          </p:cNvPr>
          <p:cNvSpPr txBox="1"/>
          <p:nvPr/>
        </p:nvSpPr>
        <p:spPr>
          <a:xfrm>
            <a:off x="428876" y="605466"/>
            <a:ext cx="7839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latin typeface="+mn-lt"/>
              </a:rPr>
              <a:t>Observe e responda.</a:t>
            </a:r>
            <a:r>
              <a:rPr lang="pt-BR" sz="20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Quais foram as principais mudanças na cidade de Salvador ao longo do tempo? 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Converse e compartilhe suas respostas com a turma.</a:t>
            </a:r>
            <a:endParaRPr lang="pt-BR" sz="20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629915-491C-A412-08B3-F4ADD69D8831}"/>
              </a:ext>
            </a:extLst>
          </p:cNvPr>
          <p:cNvSpPr txBox="1"/>
          <p:nvPr/>
        </p:nvSpPr>
        <p:spPr>
          <a:xfrm>
            <a:off x="428876" y="2073308"/>
            <a:ext cx="4817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Fundada em 1549 por Tomé de Souza, Salvador, então chamada São Salvador da Bahia de Todos os Santos, tornou-se a </a:t>
            </a:r>
            <a:r>
              <a:rPr lang="pt-BR" sz="20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</a:rPr>
              <a:t>primeira capital do Brasil. Nessa época, a cidade se destacou pela produção </a:t>
            </a:r>
            <a:r>
              <a:rPr lang="pt-BR" sz="2000" dirty="0"/>
              <a:t>de cana-de-açúcar e extração de pau-brasil, além de ser um ponto estratégico para navegantes.</a:t>
            </a:r>
            <a:endParaRPr lang="pt-BR" sz="2000" dirty="0">
              <a:latin typeface="+mn-lt"/>
            </a:endParaRPr>
          </a:p>
        </p:txBody>
      </p:sp>
      <p:pic>
        <p:nvPicPr>
          <p:cNvPr id="6" name="Google Shape;193;p2" descr="Desenho de um cachorro&#10;&#10;Descrição gerada automaticamente">
            <a:extLst>
              <a:ext uri="{FF2B5EF4-FFF2-40B4-BE49-F238E27FC236}">
                <a16:creationId xmlns:a16="http://schemas.microsoft.com/office/drawing/2014/main" id="{10F6C434-5238-45CB-A0D2-CE912CF772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8980" y="335102"/>
            <a:ext cx="411223" cy="348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38A07E7-1CF6-646E-BCF6-8372F31CD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50"/>
              </a:spcAft>
              <a:buSzPct val="100000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Reconhecer os eventos históricos que marcaram a formação de diferentes cidades.</a:t>
            </a:r>
          </a:p>
          <a:p>
            <a:pPr>
              <a:spcAft>
                <a:spcPts val="450"/>
              </a:spcAft>
              <a:buSzPct val="100000"/>
            </a:pPr>
            <a:endParaRPr lang="pt-BR" sz="2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09ABB06-56DE-AB29-2F88-EF9B004C63E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spcAft>
                <a:spcPts val="450"/>
              </a:spcAft>
              <a:buSzPct val="100000"/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Formação das cidades ao longo do tempo.</a:t>
            </a:r>
          </a:p>
          <a:p>
            <a:pPr>
              <a:spcAft>
                <a:spcPts val="450"/>
              </a:spcAft>
              <a:buSzPct val="100000"/>
            </a:pP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  <a:buSzPct val="100000"/>
            </a:pPr>
            <a:endParaRPr lang="pt-BR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A58255E-95BF-9A65-E5CB-758149036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227334" y="2571750"/>
            <a:ext cx="3530110" cy="198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1D7B85-45BC-C6CB-B66E-4B59BF4EE278}"/>
              </a:ext>
            </a:extLst>
          </p:cNvPr>
          <p:cNvSpPr txBox="1"/>
          <p:nvPr/>
        </p:nvSpPr>
        <p:spPr>
          <a:xfrm>
            <a:off x="456450" y="1171229"/>
            <a:ext cx="8375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800" dirty="0">
                <a:latin typeface="+mn-lt"/>
              </a:rPr>
              <a:t>Observe e responda.</a:t>
            </a:r>
            <a:r>
              <a:rPr lang="pt-BR" sz="18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pt-BR" sz="18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Quais foram as principais mudanças na cidade de Salvador ao longo do tempo? </a:t>
            </a:r>
          </a:p>
          <a:p>
            <a:pPr>
              <a:spcAft>
                <a:spcPts val="600"/>
              </a:spcAft>
            </a:pPr>
            <a:r>
              <a:rPr lang="pt-BR" sz="18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Converse e compartilhe suas respostas com a turma. </a:t>
            </a:r>
            <a:endParaRPr lang="pt-BR" sz="1800" dirty="0">
              <a:latin typeface="+mn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4B5413B-999C-4D9F-5F15-E68C4959D54B}"/>
              </a:ext>
            </a:extLst>
          </p:cNvPr>
          <p:cNvSpPr txBox="1"/>
          <p:nvPr/>
        </p:nvSpPr>
        <p:spPr>
          <a:xfrm>
            <a:off x="497404" y="2500630"/>
            <a:ext cx="46550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Sugestão de resposta:</a:t>
            </a:r>
          </a:p>
          <a:p>
            <a:r>
              <a:rPr lang="pt-BR" sz="1800" b="1" dirty="0">
                <a:solidFill>
                  <a:schemeClr val="tx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Espera-se que os estudantes digam que as mudanças foram as construções de prédios e casas, o número de habitantes e o volume de carros que transitam pelas ruas e avenidas; também poderão falar da chegada de grandes empresas ou indústrias. </a:t>
            </a:r>
            <a:endParaRPr lang="pt-BR" sz="1800" b="1" dirty="0">
              <a:solidFill>
                <a:schemeClr val="tx1"/>
              </a:solidFill>
              <a:latin typeface="+mn-lt"/>
            </a:endParaRPr>
          </a:p>
          <a:p>
            <a:endParaRPr lang="pt-BR" sz="1800" b="1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D913541-5123-41B4-7542-A0675188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02505"/>
            <a:ext cx="8375884" cy="650138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241303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5"/>
          <p:cNvSpPr txBox="1">
            <a:spLocks noGrp="1"/>
          </p:cNvSpPr>
          <p:nvPr>
            <p:ph type="body" idx="1"/>
          </p:nvPr>
        </p:nvSpPr>
        <p:spPr>
          <a:xfrm>
            <a:off x="3521634" y="1333155"/>
            <a:ext cx="5185575" cy="117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42900" indent="-342900">
              <a:spcAft>
                <a:spcPts val="450"/>
              </a:spcAft>
              <a:buClr>
                <a:srgbClr val="7030A0"/>
              </a:buClr>
              <a:buSzPct val="100000"/>
            </a:pPr>
            <a:r>
              <a:rPr lang="pt-BR" sz="2000" dirty="0"/>
              <a:t>Reconhecemos os eventos históricos que marcaram a formação de diferentes cidades.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DB52111-F7E1-45C5-D3AA-86765AB2F87F}"/>
              </a:ext>
            </a:extLst>
          </p:cNvPr>
          <p:cNvSpPr txBox="1"/>
          <p:nvPr/>
        </p:nvSpPr>
        <p:spPr>
          <a:xfrm>
            <a:off x="418814" y="676302"/>
            <a:ext cx="841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/>
              <a:t>Todas as cidades enfrentam muitos desafios em relação à qualidade de vida de seus moradores.</a:t>
            </a:r>
          </a:p>
          <a:p>
            <a:r>
              <a:rPr lang="pt-BR" sz="1800" dirty="0"/>
              <a:t>A cidade em que você mora enfrenta algum problema? Identifique qual é. Em seguida, pense em soluções e compartilhe as respostas com a turma na próxima aula.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E736C71-18BD-DE20-44F6-1A434F4B7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18815" y="2204597"/>
            <a:ext cx="2568072" cy="192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2B72890-85F3-51DC-0F5F-21FA0396A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77438" y="2204597"/>
            <a:ext cx="2799212" cy="185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AF4B2BF-8B2B-9E6F-868D-FF041416D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6686509" y="1913733"/>
            <a:ext cx="1655126" cy="248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B4E22DB-580E-0E00-CD0F-F2A42CA678CC}"/>
              </a:ext>
            </a:extLst>
          </p:cNvPr>
          <p:cNvSpPr txBox="1"/>
          <p:nvPr/>
        </p:nvSpPr>
        <p:spPr>
          <a:xfrm>
            <a:off x="6686509" y="4411012"/>
            <a:ext cx="1655126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Filas de espera nos hospitais.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BF27232-6D4D-D0B6-FBC8-64756E18ADE2}"/>
              </a:ext>
            </a:extLst>
          </p:cNvPr>
          <p:cNvSpPr txBox="1"/>
          <p:nvPr/>
        </p:nvSpPr>
        <p:spPr>
          <a:xfrm>
            <a:off x="418814" y="4236365"/>
            <a:ext cx="256807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Pessoas em situação </a:t>
            </a:r>
            <a:br>
              <a:rPr lang="pt-BR" sz="1200" dirty="0"/>
            </a:br>
            <a:r>
              <a:rPr lang="pt-BR" sz="1200" dirty="0"/>
              <a:t>de rua.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8007E38-15C5-9CAA-B675-C0F4BF1583AD}"/>
              </a:ext>
            </a:extLst>
          </p:cNvPr>
          <p:cNvSpPr txBox="1"/>
          <p:nvPr/>
        </p:nvSpPr>
        <p:spPr>
          <a:xfrm>
            <a:off x="3476955" y="4156524"/>
            <a:ext cx="2800178" cy="27699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Transporte público lotado.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"/>
          <p:cNvSpPr txBox="1">
            <a:spLocks noGrp="1"/>
          </p:cNvSpPr>
          <p:nvPr>
            <p:ph type="body" idx="1"/>
          </p:nvPr>
        </p:nvSpPr>
        <p:spPr>
          <a:xfrm>
            <a:off x="424103" y="776700"/>
            <a:ext cx="8295795" cy="2528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LEMOV, Doug. </a:t>
            </a: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Aula nota 10 2.0: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62 Técnicas para melhorar a gestão da sala de aula. Porto Alegre: Penso, 2018.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MUMFORD, Lewis. </a:t>
            </a: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Cidade na história.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São Paulo: Martins Fontes, 1998.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em Ação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Coordenadoria Pedagógica – COPED, 2023.</a:t>
            </a:r>
          </a:p>
          <a:p>
            <a:pPr marL="0" indent="0"/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Ensino Fundamental. Secretaria da Educação – São Paulo: SEE, 2019</a:t>
            </a:r>
            <a:r>
              <a:rPr lang="pt-BR" sz="1800" dirty="0"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8"/>
          <p:cNvSpPr txBox="1"/>
          <p:nvPr/>
        </p:nvSpPr>
        <p:spPr>
          <a:xfrm>
            <a:off x="507945" y="825062"/>
            <a:ext cx="8128109" cy="2570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Lista de imagens e vídeos</a:t>
            </a:r>
            <a:endParaRPr lang="pt-B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Imagem de capa: SEDUC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Slides 3, 4, 9, 13, 14, 15, 17 e 22 – © 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Getty Images.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5 –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Gabriel </a:t>
            </a:r>
            <a:r>
              <a:rPr lang="pt-BR" sz="20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Schäfer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Disponível em: </a:t>
            </a:r>
            <a:r>
              <a:rPr lang="pt-BR" sz="20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http://schafergabriel.blogspot.com/2014/11/62-pre-historia.html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17 set. 2024.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"/>
          <p:cNvSpPr txBox="1"/>
          <p:nvPr/>
        </p:nvSpPr>
        <p:spPr>
          <a:xfrm>
            <a:off x="457359" y="1872256"/>
            <a:ext cx="5359027" cy="52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  <a:buSzPts val="2400"/>
            </a:pPr>
            <a:endParaRPr/>
          </a:p>
        </p:txBody>
      </p:sp>
      <p:sp>
        <p:nvSpPr>
          <p:cNvPr id="162" name="Google Shape;162;p3"/>
          <p:cNvSpPr txBox="1"/>
          <p:nvPr/>
        </p:nvSpPr>
        <p:spPr>
          <a:xfrm>
            <a:off x="456451" y="972939"/>
            <a:ext cx="4864528" cy="260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Hoje, vamos estudar sobre a formação das cidades.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Conversem em duplas sobre como vocês imaginam que as cidades surgiram.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Será que sempre foram assim?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Como foram formadas as cidades? Como vocês imaginam essa formação?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163" name="Google Shape;16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1920" y="1699461"/>
            <a:ext cx="3645653" cy="30527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" name="Google Shape;115;p17">
            <a:extLst>
              <a:ext uri="{FF2B5EF4-FFF2-40B4-BE49-F238E27FC236}">
                <a16:creationId xmlns:a16="http://schemas.microsoft.com/office/drawing/2014/main" id="{4C495E3C-1C76-C5A9-DEBC-6167AE087BAC}"/>
              </a:ext>
            </a:extLst>
          </p:cNvPr>
          <p:cNvGrpSpPr/>
          <p:nvPr/>
        </p:nvGrpSpPr>
        <p:grpSpPr>
          <a:xfrm>
            <a:off x="5320979" y="391298"/>
            <a:ext cx="3380294" cy="574779"/>
            <a:chOff x="3298724" y="4150116"/>
            <a:chExt cx="3380294" cy="574779"/>
          </a:xfrm>
        </p:grpSpPr>
        <p:sp>
          <p:nvSpPr>
            <p:cNvPr id="3" name="Google Shape;116;p17">
              <a:extLst>
                <a:ext uri="{FF2B5EF4-FFF2-40B4-BE49-F238E27FC236}">
                  <a16:creationId xmlns:a16="http://schemas.microsoft.com/office/drawing/2014/main" id="{BF49E7AE-8629-629E-1C25-3BD2A1FE7502}"/>
                </a:ext>
              </a:extLst>
            </p:cNvPr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algn="ctr">
                <a:buSzPts val="1600"/>
              </a:pPr>
              <a:r>
                <a:rPr lang="pt-BR" sz="1600" b="1" dirty="0">
                  <a:solidFill>
                    <a:schemeClr val="dk1"/>
                  </a:solidFill>
                </a:rPr>
                <a:t>VIREM E CONVERSEM</a:t>
              </a:r>
            </a:p>
          </p:txBody>
        </p:sp>
        <p:pic>
          <p:nvPicPr>
            <p:cNvPr id="4" name="Google Shape;117;p17">
              <a:extLst>
                <a:ext uri="{FF2B5EF4-FFF2-40B4-BE49-F238E27FC236}">
                  <a16:creationId xmlns:a16="http://schemas.microsoft.com/office/drawing/2014/main" id="{D6182457-03E1-1FE0-02A6-7609F21B7B7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7D366-E6D4-92DA-404A-37EB14E3F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646290"/>
          </a:xfrm>
        </p:spPr>
        <p:txBody>
          <a:bodyPr/>
          <a:lstStyle/>
          <a:p>
            <a:r>
              <a:rPr lang="pt-BR" sz="2600" dirty="0">
                <a:solidFill>
                  <a:schemeClr val="tx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O que é uma cidade? 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170" name="Google Shape;170;g1e37df5d34e_2_38"/>
          <p:cNvSpPr txBox="1"/>
          <p:nvPr/>
        </p:nvSpPr>
        <p:spPr>
          <a:xfrm>
            <a:off x="456450" y="1341225"/>
            <a:ext cx="4119691" cy="337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Uma cidade é uma área urbana que possui características específicas, como alta densidade populacional, infraestrutura desenvolvida e uma variedade de serviços e atividades comerciais. É uma localidade dentro de um município e geralmente serve como centro administrativo e econômico dessa área.</a:t>
            </a:r>
            <a:endParaRPr lang="pt-BR" sz="2000" dirty="0">
              <a:solidFill>
                <a:schemeClr val="tx1"/>
              </a:solidFill>
              <a:latin typeface="+mn-lt"/>
              <a:sym typeface="Verdana"/>
            </a:endParaRPr>
          </a:p>
        </p:txBody>
      </p:sp>
      <p:pic>
        <p:nvPicPr>
          <p:cNvPr id="171" name="Google Shape;171;g1e37df5d34e_2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9598" y="1319915"/>
            <a:ext cx="4027952" cy="265778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1e37df5d34e_2_38"/>
          <p:cNvSpPr txBox="1"/>
          <p:nvPr/>
        </p:nvSpPr>
        <p:spPr>
          <a:xfrm>
            <a:off x="4734384" y="4145752"/>
            <a:ext cx="3953166" cy="25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+mn-lt"/>
                <a:sym typeface="Verdana"/>
              </a:rPr>
              <a:t>Cidade de Campinas, estado de São Paulo. </a:t>
            </a:r>
            <a:endParaRPr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e399e3a35f_2_1"/>
          <p:cNvSpPr txBox="1"/>
          <p:nvPr/>
        </p:nvSpPr>
        <p:spPr>
          <a:xfrm>
            <a:off x="540688" y="1324395"/>
            <a:ext cx="4779627" cy="253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>
                <a:latin typeface="+mn-lt"/>
                <a:sym typeface="Verdana"/>
              </a:rPr>
              <a:t>As cidades surgiram ao longo do tempo. Há mais de 10 mil anos, no começo, eram apenas pequenos assentamentos com algumas casas. </a:t>
            </a:r>
            <a:br>
              <a:rPr lang="pt-BR" sz="2000" dirty="0">
                <a:latin typeface="+mn-lt"/>
                <a:sym typeface="Verdana"/>
              </a:rPr>
            </a:br>
            <a:r>
              <a:rPr lang="pt-BR" sz="2000" dirty="0">
                <a:latin typeface="+mn-lt"/>
                <a:sym typeface="Verdana"/>
              </a:rPr>
              <a:t>À medida que mais pessoas se juntavam, esses assentamentos cresciam e se tornavam cidades maiores.</a:t>
            </a:r>
            <a:endParaRPr sz="2000" dirty="0">
              <a:latin typeface="+mn-lt"/>
            </a:endParaRPr>
          </a:p>
        </p:txBody>
      </p:sp>
      <p:pic>
        <p:nvPicPr>
          <p:cNvPr id="181" name="Google Shape;181;g1e399e3a35f_2_1"/>
          <p:cNvPicPr preferRelativeResize="0"/>
          <p:nvPr/>
        </p:nvPicPr>
        <p:blipFill rotWithShape="1">
          <a:blip r:embed="rId3">
            <a:alphaModFix/>
          </a:blip>
          <a:srcRect b="53117"/>
          <a:stretch/>
        </p:blipFill>
        <p:spPr>
          <a:xfrm>
            <a:off x="5359865" y="444714"/>
            <a:ext cx="3497431" cy="335206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1e399e3a35f_2_1"/>
          <p:cNvSpPr txBox="1"/>
          <p:nvPr/>
        </p:nvSpPr>
        <p:spPr>
          <a:xfrm>
            <a:off x="5359865" y="3949932"/>
            <a:ext cx="3338862" cy="43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+mn-lt"/>
                <a:sym typeface="Verdana"/>
              </a:rPr>
              <a:t>ÇatalHüyük, localizada na Turquia, um dos primeiros assentamentos humanos.</a:t>
            </a:r>
            <a:endParaRPr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A42D80-821F-1008-F382-67FAD8A9F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1046400"/>
          </a:xfrm>
        </p:spPr>
        <p:txBody>
          <a:bodyPr/>
          <a:lstStyle/>
          <a:p>
            <a:r>
              <a:rPr lang="pt-BR" sz="2600" b="1" dirty="0">
                <a:solidFill>
                  <a:schemeClr val="tx1"/>
                </a:solidFill>
                <a:latin typeface="+mn-lt"/>
                <a:sym typeface="Verdana"/>
              </a:rPr>
              <a:t>Como surgiram as cidades</a:t>
            </a:r>
            <a:br>
              <a:rPr lang="pt-BR" sz="2600" b="1" dirty="0">
                <a:solidFill>
                  <a:schemeClr val="tx1"/>
                </a:solidFill>
                <a:latin typeface="+mn-lt"/>
              </a:rPr>
            </a:br>
            <a:endParaRPr lang="pt-BR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"/>
          <p:cNvSpPr txBox="1"/>
          <p:nvPr/>
        </p:nvSpPr>
        <p:spPr>
          <a:xfrm>
            <a:off x="456450" y="1360833"/>
            <a:ext cx="3841230" cy="314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>
                <a:latin typeface="+mn-lt"/>
                <a:sym typeface="Verdana"/>
              </a:rPr>
              <a:t>As cidades mudaram muito ao longo do tempo. No passado, as cidades eram menores e as pessoas viviam mais próximas umas das outras. Hoje em dia, as cidades têm mais infraestruturas, como sistemas de transporte avançados e tecnologia para melhorar a qualidade de vida das pessoas.</a:t>
            </a:r>
            <a:endParaRPr sz="2000" dirty="0">
              <a:latin typeface="+mn-lt"/>
              <a:sym typeface="Verdana"/>
            </a:endParaRPr>
          </a:p>
        </p:txBody>
      </p:sp>
      <p:pic>
        <p:nvPicPr>
          <p:cNvPr id="202" name="Google Shape;20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584855"/>
            <a:ext cx="4172280" cy="234292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/>
          <p:cNvSpPr txBox="1"/>
          <p:nvPr/>
        </p:nvSpPr>
        <p:spPr>
          <a:xfrm>
            <a:off x="4572000" y="4069267"/>
            <a:ext cx="4124866" cy="25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+mn-lt"/>
                <a:sym typeface="Verdana"/>
              </a:rPr>
              <a:t>Cidade de Araraquara, estado de São Paulo.</a:t>
            </a:r>
            <a:endParaRPr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F174B4-7224-C591-3F96-0BC31D03B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673625"/>
            <a:ext cx="8474525" cy="1046400"/>
          </a:xfrm>
        </p:spPr>
        <p:txBody>
          <a:bodyPr/>
          <a:lstStyle/>
          <a:p>
            <a:r>
              <a:rPr lang="pt-BR" sz="2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Como as cidades mudaram ao longo do tempo?</a:t>
            </a:r>
            <a:br>
              <a:rPr lang="pt-BR" sz="2600" dirty="0">
                <a:solidFill>
                  <a:schemeClr val="tx1"/>
                </a:solidFill>
              </a:rPr>
            </a:br>
            <a:endParaRPr lang="pt-BR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 txBox="1"/>
          <p:nvPr/>
        </p:nvSpPr>
        <p:spPr>
          <a:xfrm>
            <a:off x="456450" y="1402226"/>
            <a:ext cx="8266012" cy="203127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Vamos conhecer algumas das muitas cidades antigas distribuídas pelo mundo. Cada uma delas tem sua própria história fascinante. Conhecer essas cidades nos ajuda a compreender como as civilizações antigas viveram e contribuíram para o desenvolvimento da humanidade.</a:t>
            </a:r>
            <a:endParaRPr sz="2000" dirty="0">
              <a:latin typeface="+mj-lt"/>
            </a:endParaRPr>
          </a:p>
          <a:p>
            <a:pPr>
              <a:buClr>
                <a:schemeClr val="dk1"/>
              </a:buClr>
              <a:buSzPts val="24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buClr>
                <a:schemeClr val="dk1"/>
              </a:buClr>
              <a:buSzPts val="24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6DA7BA-BBC9-98EB-344A-65E6AF02D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646290"/>
          </a:xfrm>
        </p:spPr>
        <p:txBody>
          <a:bodyPr/>
          <a:lstStyle/>
          <a:p>
            <a:r>
              <a:rPr lang="pt-BR" sz="2600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As cidades mais antigas no mundo</a:t>
            </a:r>
            <a:endParaRPr lang="pt-BR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21;p10">
            <a:extLst>
              <a:ext uri="{FF2B5EF4-FFF2-40B4-BE49-F238E27FC236}">
                <a16:creationId xmlns:a16="http://schemas.microsoft.com/office/drawing/2014/main" id="{319B8AF1-50A5-4C8C-8205-EDA3A61250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0279"/>
          <a:stretch/>
        </p:blipFill>
        <p:spPr>
          <a:xfrm>
            <a:off x="582408" y="1067542"/>
            <a:ext cx="3912601" cy="26542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1CA7485-DDB6-6EFE-22FB-93025F7B456F}"/>
              </a:ext>
            </a:extLst>
          </p:cNvPr>
          <p:cNvSpPr txBox="1"/>
          <p:nvPr/>
        </p:nvSpPr>
        <p:spPr>
          <a:xfrm>
            <a:off x="529150" y="3866020"/>
            <a:ext cx="39658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Jericó, Palestina.</a:t>
            </a:r>
            <a:endParaRPr lang="pt-BR" sz="12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pic>
        <p:nvPicPr>
          <p:cNvPr id="7" name="Google Shape;229;p11">
            <a:extLst>
              <a:ext uri="{FF2B5EF4-FFF2-40B4-BE49-F238E27FC236}">
                <a16:creationId xmlns:a16="http://schemas.microsoft.com/office/drawing/2014/main" id="{144C9F77-C240-0339-8D09-FABF062AA3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3958" y="1067542"/>
            <a:ext cx="3822806" cy="26542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BFB98D1-2D4A-D330-287E-CBF5BBCF77CD}"/>
              </a:ext>
            </a:extLst>
          </p:cNvPr>
          <p:cNvSpPr txBox="1"/>
          <p:nvPr/>
        </p:nvSpPr>
        <p:spPr>
          <a:xfrm>
            <a:off x="5682763" y="3845156"/>
            <a:ext cx="22051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Damasco, Síria.</a:t>
            </a:r>
            <a:endParaRPr lang="pt-BR" sz="12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pic>
        <p:nvPicPr>
          <p:cNvPr id="8" name="Google Shape;174;p2">
            <a:extLst>
              <a:ext uri="{FF2B5EF4-FFF2-40B4-BE49-F238E27FC236}">
                <a16:creationId xmlns:a16="http://schemas.microsoft.com/office/drawing/2014/main" id="{91B9DA26-82F5-4280-83C0-686E135582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23130" y="518261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20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37;p12">
            <a:extLst>
              <a:ext uri="{FF2B5EF4-FFF2-40B4-BE49-F238E27FC236}">
                <a16:creationId xmlns:a16="http://schemas.microsoft.com/office/drawing/2014/main" id="{2A2592A2-A2FB-35C8-253C-11F757CBA6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44526" y="882944"/>
            <a:ext cx="5068030" cy="33776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2A4C2F-6222-E670-A969-1CF0CD17D69D}"/>
              </a:ext>
            </a:extLst>
          </p:cNvPr>
          <p:cNvSpPr txBox="1"/>
          <p:nvPr/>
        </p:nvSpPr>
        <p:spPr>
          <a:xfrm>
            <a:off x="2733752" y="4349127"/>
            <a:ext cx="38895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Atenas, Grécia.</a:t>
            </a:r>
            <a:endParaRPr lang="pt-BR" sz="12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pic>
        <p:nvPicPr>
          <p:cNvPr id="5" name="Google Shape;174;p2">
            <a:extLst>
              <a:ext uri="{FF2B5EF4-FFF2-40B4-BE49-F238E27FC236}">
                <a16:creationId xmlns:a16="http://schemas.microsoft.com/office/drawing/2014/main" id="{0DA27E64-FBA9-423B-8EA7-EE2BE5F04B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0572" y="446501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34301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F17C56-CF32-4219-9068-E9C4E9EDAAC5}"/>
</file>

<file path=customXml/itemProps2.xml><?xml version="1.0" encoding="utf-8"?>
<ds:datastoreItem xmlns:ds="http://schemas.openxmlformats.org/officeDocument/2006/customXml" ds:itemID="{A0AAFC61-5858-4B45-BEA9-88EEA8DD0E39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8df6c129-bb82-47a1-992e-9cb160171cc9"/>
    <ds:schemaRef ds:uri="http://schemas.microsoft.com/office/2006/metadata/properties"/>
    <ds:schemaRef ds:uri="http://purl.org/dc/terms/"/>
    <ds:schemaRef ds:uri="ea1b7b51-7113-41d5-b42d-e3d894b4bbb2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75AF567-AB69-47DC-A42E-CD7B2A7492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2048</Words>
  <Application>Microsoft Office PowerPoint</Application>
  <PresentationFormat>Apresentação na tela (16:9)</PresentationFormat>
  <Paragraphs>171</Paragraphs>
  <Slides>25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Verdana</vt:lpstr>
      <vt:lpstr>Grandstander Medium</vt:lpstr>
      <vt:lpstr>Lato</vt:lpstr>
      <vt:lpstr>Grandstander SemiBold</vt:lpstr>
      <vt:lpstr>Grandstander</vt:lpstr>
      <vt:lpstr>Simple Light</vt:lpstr>
      <vt:lpstr>Apresentação do PowerPoint</vt:lpstr>
      <vt:lpstr>Apresentação do PowerPoint</vt:lpstr>
      <vt:lpstr>Apresentação do PowerPoint</vt:lpstr>
      <vt:lpstr>O que é uma cidade? </vt:lpstr>
      <vt:lpstr>Como surgiram as cidades </vt:lpstr>
      <vt:lpstr>Como as cidades mudaram ao longo do tempo? </vt:lpstr>
      <vt:lpstr>As cidades mais antigas no mundo</vt:lpstr>
      <vt:lpstr>Apresentação do PowerPoint</vt:lpstr>
      <vt:lpstr>Apresentação do PowerPoint</vt:lpstr>
      <vt:lpstr>Apresentação do PowerPoint</vt:lpstr>
      <vt:lpstr>Apresentação do PowerPoint</vt:lpstr>
      <vt:lpstr>Problemas das cidades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Joyce Andrade Souza De Aguiar</cp:lastModifiedBy>
  <cp:revision>36</cp:revision>
  <dcterms:modified xsi:type="dcterms:W3CDTF">2024-12-05T18:46:37Z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