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4"/>
  </p:sldMasterIdLst>
  <p:notesMasterIdLst>
    <p:notesMasterId r:id="rId29"/>
  </p:notesMasterIdLst>
  <p:sldIdLst>
    <p:sldId id="256" r:id="rId5"/>
    <p:sldId id="285" r:id="rId6"/>
    <p:sldId id="258" r:id="rId7"/>
    <p:sldId id="259" r:id="rId8"/>
    <p:sldId id="260" r:id="rId9"/>
    <p:sldId id="261" r:id="rId10"/>
    <p:sldId id="283" r:id="rId11"/>
    <p:sldId id="262" r:id="rId12"/>
    <p:sldId id="264" r:id="rId13"/>
    <p:sldId id="267" r:id="rId14"/>
    <p:sldId id="263" r:id="rId15"/>
    <p:sldId id="268" r:id="rId16"/>
    <p:sldId id="269" r:id="rId17"/>
    <p:sldId id="286" r:id="rId18"/>
    <p:sldId id="270" r:id="rId19"/>
    <p:sldId id="281" r:id="rId20"/>
    <p:sldId id="280" r:id="rId21"/>
    <p:sldId id="282" r:id="rId22"/>
    <p:sldId id="272" r:id="rId23"/>
    <p:sldId id="273" r:id="rId24"/>
    <p:sldId id="274" r:id="rId25"/>
    <p:sldId id="275" r:id="rId26"/>
    <p:sldId id="276" r:id="rId27"/>
    <p:sldId id="287" r:id="rId28"/>
  </p:sldIdLst>
  <p:sldSz cx="9144000" cy="5143500" type="screen16x9"/>
  <p:notesSz cx="6858000" cy="9144000"/>
  <p:embeddedFontLst>
    <p:embeddedFont>
      <p:font typeface="Grandstander" panose="020B0604020202020204" charset="0"/>
      <p:regular r:id="rId30"/>
      <p:bold r:id="rId31"/>
      <p:italic r:id="rId32"/>
      <p:boldItalic r:id="rId33"/>
    </p:embeddedFont>
    <p:embeddedFont>
      <p:font typeface="Grandstander Medium" panose="020B0604020202020204" charset="0"/>
      <p:regular r:id="rId34"/>
      <p:bold r:id="rId35"/>
      <p:italic r:id="rId36"/>
      <p:boldItalic r:id="rId37"/>
    </p:embeddedFont>
    <p:embeddedFont>
      <p:font typeface="Grandstander SemiBold" panose="020B0604020202020204" charset="0"/>
      <p:regular r:id="rId38"/>
      <p:bold r:id="rId39"/>
      <p:italic r:id="rId40"/>
      <p:boldItalic r:id="rId41"/>
    </p:embeddedFont>
    <p:embeddedFont>
      <p:font typeface="Lato" panose="020F0502020204030203" pitchFamily="34" charset="0"/>
      <p:regular r:id="rId42"/>
      <p:bold r:id="rId43"/>
      <p:italic r:id="rId44"/>
      <p:boldItalic r:id="rId45"/>
    </p:embeddedFont>
    <p:embeddedFont>
      <p:font typeface="Verdana" panose="020B0604030504040204" pitchFamily="34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3" roundtripDataSignature="AMtx7mi2AK0ZBR2VAc4fXYjaB4Ia+5y6o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loisa Marques Viegas da Silva" initials="HMVdS" lastIdx="1" clrIdx="0"/>
  <p:cmAuthor id="2" name="DENISE ONCKEN" initials="DO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97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87160" autoAdjust="0"/>
  </p:normalViewPr>
  <p:slideViewPr>
    <p:cSldViewPr snapToGrid="0">
      <p:cViewPr varScale="1">
        <p:scale>
          <a:sx n="81" d="100"/>
          <a:sy n="81" d="100"/>
        </p:scale>
        <p:origin x="90" y="9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0.fntdata"/><Relationship Id="rId21" Type="http://schemas.openxmlformats.org/officeDocument/2006/relationships/slide" Target="slides/slide17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59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54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customschemas.google.com/relationships/presentationmetadata" Target="metadata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7.fntdata"/><Relationship Id="rId49" Type="http://schemas.openxmlformats.org/officeDocument/2006/relationships/font" Target="fonts/font20.fntdata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yce Andrade Souza De Aguiar" userId="6e2b048a-bead-44fd-9e92-f86f28b9ace1" providerId="ADAL" clId="{F32CBF0C-0762-41A1-845C-107132CE498B}"/>
    <pc:docChg chg="modSld">
      <pc:chgData name="Joyce Andrade Souza De Aguiar" userId="6e2b048a-bead-44fd-9e92-f86f28b9ace1" providerId="ADAL" clId="{F32CBF0C-0762-41A1-845C-107132CE498B}" dt="2024-12-05T18:51:03.331" v="20" actId="20577"/>
      <pc:docMkLst>
        <pc:docMk/>
      </pc:docMkLst>
      <pc:sldChg chg="modSp mod">
        <pc:chgData name="Joyce Andrade Souza De Aguiar" userId="6e2b048a-bead-44fd-9e92-f86f28b9ace1" providerId="ADAL" clId="{F32CBF0C-0762-41A1-845C-107132CE498B}" dt="2024-12-05T18:51:03.331" v="20" actId="20577"/>
        <pc:sldMkLst>
          <pc:docMk/>
          <pc:sldMk cId="0" sldId="273"/>
        </pc:sldMkLst>
        <pc:spChg chg="mod">
          <ac:chgData name="Joyce Andrade Souza De Aguiar" userId="6e2b048a-bead-44fd-9e92-f86f28b9ace1" providerId="ADAL" clId="{F32CBF0C-0762-41A1-845C-107132CE498B}" dt="2024-12-05T18:51:03.331" v="20" actId="20577"/>
          <ac:spMkLst>
            <pc:docMk/>
            <pc:sldMk cId="0" sldId="273"/>
            <ac:spMk id="27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056053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209aec3f23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g2209aec3f23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323861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98" name="Google Shape;19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56627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34" name="Google Shape;23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21041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0" name="Google Shape;24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498880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>
          <a:extLst>
            <a:ext uri="{FF2B5EF4-FFF2-40B4-BE49-F238E27FC236}">
              <a16:creationId xmlns:a16="http://schemas.microsoft.com/office/drawing/2014/main" id="{D42F81D4-C044-82ED-3867-4023C3E10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5:notes">
            <a:extLst>
              <a:ext uri="{FF2B5EF4-FFF2-40B4-BE49-F238E27FC236}">
                <a16:creationId xmlns:a16="http://schemas.microsoft.com/office/drawing/2014/main" id="{23FD68AE-186E-5C15-098A-DAB76947A4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p15:notes">
            <a:extLst>
              <a:ext uri="{FF2B5EF4-FFF2-40B4-BE49-F238E27FC236}">
                <a16:creationId xmlns:a16="http://schemas.microsoft.com/office/drawing/2014/main" id="{445DD0C2-60AE-EE61-6C28-15AAC04A34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76922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802034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elaborado especialmente para o Material Digital 2024.</a:t>
            </a:r>
          </a:p>
        </p:txBody>
      </p:sp>
    </p:spTree>
    <p:extLst>
      <p:ext uri="{BB962C8B-B14F-4D97-AF65-F5344CB8AC3E}">
        <p14:creationId xmlns:p14="http://schemas.microsoft.com/office/powerpoint/2010/main" val="41956839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86102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" name="Google Shape;26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FontTx/>
              <a:buNone/>
            </a:pPr>
            <a:r>
              <a:rPr lang="pt-BR" sz="1100" b="1" dirty="0"/>
              <a:t>Caro professor,</a:t>
            </a:r>
            <a:endParaRPr lang="pt-BR" sz="1100" dirty="0"/>
          </a:p>
          <a:p>
            <a:pPr marL="158750" indent="0">
              <a:buFontTx/>
              <a:buNone/>
            </a:pPr>
            <a:r>
              <a:rPr lang="pt-BR" sz="1100" b="1" dirty="0"/>
              <a:t>Para o desenvolvimento da atividade, sugiro que inicie com uma pesquisa prévia sobre o município onde a escola está localizada. Isso ajudará a contextualizar melhor o tema para os alunos. Peça também que os estudantes, com a ajuda de seus familiares, tragam informações, fotos ou objetos relacionados à história ou cultura do município. Essas contribuições serão importantes para enriquecer a pesquisa e relacionar o conteúdo à realidade de cada um.</a:t>
            </a:r>
          </a:p>
          <a:p>
            <a:pPr marL="158750" indent="0">
              <a:buFontTx/>
              <a:buNone/>
            </a:pPr>
            <a:r>
              <a:rPr lang="pt-BR" sz="1100" b="1" dirty="0"/>
              <a:t>Além disso, você pode levar os estudantes à sala de informática da escola para que explorem sites confiáveis sobre a história e as características da cidade, incentivando o uso de diferentes fontes de informação, e também pode ser uma oportunidade de ensinar habilidades de pesquisa on-line e análise crítica de dados. Ao final, promova uma troca entre os estudantes, permitindo que compartilhem suas descobertas com os colegas, para que, assim, possam formular o texto.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38112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02473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0920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>
          <a:extLst>
            <a:ext uri="{FF2B5EF4-FFF2-40B4-BE49-F238E27FC236}">
              <a16:creationId xmlns:a16="http://schemas.microsoft.com/office/drawing/2014/main" id="{20EF68AC-36B9-A786-F607-7E34B8F81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:notes">
            <a:extLst>
              <a:ext uri="{FF2B5EF4-FFF2-40B4-BE49-F238E27FC236}">
                <a16:creationId xmlns:a16="http://schemas.microsoft.com/office/drawing/2014/main" id="{C9C37345-257E-7564-66A6-6584B13B2E0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2:notes">
            <a:extLst>
              <a:ext uri="{FF2B5EF4-FFF2-40B4-BE49-F238E27FC236}">
                <a16:creationId xmlns:a16="http://schemas.microsoft.com/office/drawing/2014/main" id="{41FD1EDC-4376-B675-0185-452DB7A103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(EF03HI02) Pesquisar, selecionar, por meio da consulta de fontes de diferentes naturezas, e registrar os acontecimentos ocorridos ao longo do tempo na cidade ou região em que vive.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53242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4" name="Google Shape;28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52326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63519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5670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7198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 dirty="0">
              <a:solidFill>
                <a:srgbClr val="202122"/>
              </a:solidFill>
              <a:highlight>
                <a:srgbClr val="FFFFFF"/>
              </a:highlight>
            </a:endParaRPr>
          </a:p>
        </p:txBody>
      </p:sp>
      <p:sp>
        <p:nvSpPr>
          <p:cNvPr id="172" name="Google Shape;1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6302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2000" dirty="0">
                <a:solidFill>
                  <a:schemeClr val="dk1"/>
                </a:solidFill>
              </a:rPr>
              <a:t>https://pt.wikipedia.org/wiki/Funda%C3%A7%C3%A3o_de_S%C3%A3o_Paulo#/media/Ficheiro:Oscar_Pereira_da_Silva_-_Funda%C3%A7%C3%A3o_da_Cidade_de_S%C3%A3o_Paulo,_Acervo_do_Museu_Paulista_da_USP.jpg</a:t>
            </a:r>
            <a:endParaRPr sz="2000" dirty="0">
              <a:solidFill>
                <a:schemeClr val="dk1"/>
              </a:solidFill>
            </a:endParaRPr>
          </a:p>
        </p:txBody>
      </p:sp>
      <p:sp>
        <p:nvSpPr>
          <p:cNvPr id="182" name="Google Shape;18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442846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https://www.gettyimages.com.br/detail/foto/earth-globe-with-arrows-going-around-it-clipping-imagem-royalty-free/182394103?phrase=globo+terrestre+dando+volta+&amp;adppopup=true</a:t>
            </a:r>
            <a:endParaRPr dirty="0"/>
          </a:p>
        </p:txBody>
      </p:sp>
      <p:sp>
        <p:nvSpPr>
          <p:cNvPr id="192" name="Google Shape;19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019500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https://www.gettyimages.com.br/detail/foto/young-mother-and-son-playing-together-in-public-imagem-royalty-free/1084289756?phrase=familia+japonesa&amp;adppopup=true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https://www.gettyimages.com.br/detail/foto/portrait-of-a-happy-islamic-family-at-home-imagem-royalty-free/1440272741?phrase=libanes%2B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04" name="Google Shape;20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47506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" name="Google Shape;22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9310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g2209aec3f23_0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692" y="255450"/>
            <a:ext cx="1036915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g2209aec3f23_0_4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12" name="Google Shape;12;g2209aec3f23_0_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50"/>
            <a:ext cx="1090108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g2209aec3f23_0_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18" y="4630551"/>
            <a:ext cx="2034460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g2209aec3f23_0_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49" y="402600"/>
            <a:ext cx="1090108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g2209aec3f23_0_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46" y="607488"/>
            <a:ext cx="1036915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g2209aec3f23_0_4"/>
          <p:cNvSpPr txBox="1"/>
          <p:nvPr/>
        </p:nvSpPr>
        <p:spPr>
          <a:xfrm rot="-5400000">
            <a:off x="8620322" y="110994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g2209aec3f23_0_4"/>
          <p:cNvSpPr/>
          <p:nvPr/>
        </p:nvSpPr>
        <p:spPr>
          <a:xfrm rot="-48563" flipH="1">
            <a:off x="8006780" y="784041"/>
            <a:ext cx="812225" cy="42416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25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25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209aec3f23_0_65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2" name="Google Shape;72;g2209aec3f23_0_65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g2209aec3f23_0_65"/>
          <p:cNvSpPr txBox="1"/>
          <p:nvPr/>
        </p:nvSpPr>
        <p:spPr>
          <a:xfrm rot="-59413">
            <a:off x="134957" y="149089"/>
            <a:ext cx="1991738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4" name="Google Shape;74;g2209aec3f23_0_6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g2209aec3f23_0_6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6" name="Google Shape;76;g2209aec3f23_0_65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209aec3f23_0_72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9" name="Google Shape;79;g2209aec3f23_0_72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g2209aec3f23_0_72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1" name="Google Shape;81;g2209aec3f23_0_72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" name="Google Shape;82;g2209aec3f23_0_72"/>
          <p:cNvSpPr txBox="1">
            <a:spLocks noGrp="1"/>
          </p:cNvSpPr>
          <p:nvPr>
            <p:ph type="subTitle" idx="2"/>
          </p:nvPr>
        </p:nvSpPr>
        <p:spPr>
          <a:xfrm rot="-59920">
            <a:off x="131737" y="157265"/>
            <a:ext cx="4336969" cy="367483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g2209aec3f23_0_72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gora é com você mesmo!">
  <p:cSld name="10. Sem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209aec3f23_0_79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6" name="Google Shape;86;g2209aec3f23_0_79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g2209aec3f23_0_79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8" name="Google Shape;88;g2209aec3f23_0_79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" name="Google Shape;89;g2209aec3f23_0_79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209aec3f23_0_85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92" name="Google Shape;92;g2209aec3f23_0_85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g2209aec3f23_0_85"/>
          <p:cNvSpPr txBox="1"/>
          <p:nvPr/>
        </p:nvSpPr>
        <p:spPr>
          <a:xfrm rot="-59883">
            <a:off x="134943" y="150846"/>
            <a:ext cx="1769438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4" name="Google Shape;94;g2209aec3f23_0_85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794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7142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" name="Google Shape;95;g2209aec3f23_0_85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2">
  <p:cSld name="TITLE_2">
    <p:bg>
      <p:bgPr>
        <a:solidFill>
          <a:schemeClr val="lt1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209aec3f23_0_91"/>
          <p:cNvSpPr txBox="1">
            <a:spLocks noGrp="1"/>
          </p:cNvSpPr>
          <p:nvPr>
            <p:ph type="ctrTitle"/>
          </p:nvPr>
        </p:nvSpPr>
        <p:spPr>
          <a:xfrm>
            <a:off x="3622384" y="1244944"/>
            <a:ext cx="4241148" cy="205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5200"/>
              <a:buNone/>
              <a:defRPr sz="3899">
                <a:solidFill>
                  <a:srgbClr val="389E9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9pPr>
          </a:lstStyle>
          <a:p>
            <a:endParaRPr dirty="0"/>
          </a:p>
        </p:txBody>
      </p:sp>
      <p:sp>
        <p:nvSpPr>
          <p:cNvPr id="98" name="Google Shape;98;g2209aec3f23_0_91"/>
          <p:cNvSpPr txBox="1">
            <a:spLocks noGrp="1"/>
          </p:cNvSpPr>
          <p:nvPr>
            <p:ph type="subTitle" idx="1"/>
          </p:nvPr>
        </p:nvSpPr>
        <p:spPr>
          <a:xfrm>
            <a:off x="3622384" y="3297619"/>
            <a:ext cx="4622023" cy="79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400"/>
              <a:buNone/>
              <a:defRPr sz="2550">
                <a:solidFill>
                  <a:srgbClr val="389E9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2pPr>
            <a:lvl3pPr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3pPr>
            <a:lvl4pPr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4pPr>
            <a:lvl5pPr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5pPr>
            <a:lvl6pPr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6pPr>
            <a:lvl7pPr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7pPr>
            <a:lvl8pPr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8pPr>
            <a:lvl9pPr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9pPr>
          </a:lstStyle>
          <a:p>
            <a:endParaRPr dirty="0"/>
          </a:p>
        </p:txBody>
      </p:sp>
      <p:pic>
        <p:nvPicPr>
          <p:cNvPr id="99" name="Google Shape;99;g2209aec3f23_0_9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85377" y="4676381"/>
            <a:ext cx="1863563" cy="2411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209aec3f23_0_95"/>
          <p:cNvSpPr txBox="1">
            <a:spLocks noGrp="1"/>
          </p:cNvSpPr>
          <p:nvPr>
            <p:ph type="title"/>
          </p:nvPr>
        </p:nvSpPr>
        <p:spPr>
          <a:xfrm>
            <a:off x="540267" y="445031"/>
            <a:ext cx="8729538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b="0" i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02" name="Google Shape;102;g2209aec3f23_0_95"/>
          <p:cNvSpPr txBox="1">
            <a:spLocks noGrp="1"/>
          </p:cNvSpPr>
          <p:nvPr>
            <p:ph type="body" idx="1"/>
          </p:nvPr>
        </p:nvSpPr>
        <p:spPr>
          <a:xfrm>
            <a:off x="540267" y="1360219"/>
            <a:ext cx="7891522" cy="292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começar">
  <p:cSld name="TITLE_AND_BODY_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209aec3f23_0_98"/>
          <p:cNvSpPr txBox="1">
            <a:spLocks noGrp="1"/>
          </p:cNvSpPr>
          <p:nvPr>
            <p:ph type="body" idx="1"/>
          </p:nvPr>
        </p:nvSpPr>
        <p:spPr>
          <a:xfrm>
            <a:off x="540267" y="1770113"/>
            <a:ext cx="7891522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05" name="Google Shape;105;g2209aec3f23_0_98"/>
          <p:cNvSpPr txBox="1"/>
          <p:nvPr/>
        </p:nvSpPr>
        <p:spPr>
          <a:xfrm>
            <a:off x="1114734" y="445031"/>
            <a:ext cx="3902342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t-BR" sz="3022" b="0" i="0" u="none" strike="noStrike" cap="none" dirty="0">
                <a:solidFill>
                  <a:srgbClr val="389E94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PARA COMEÇAR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g2209aec3f23_0_9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3421" y="438413"/>
            <a:ext cx="518183" cy="51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g2209aec3f23_0_98"/>
          <p:cNvSpPr txBox="1">
            <a:spLocks noGrp="1"/>
          </p:cNvSpPr>
          <p:nvPr>
            <p:ph type="title"/>
          </p:nvPr>
        </p:nvSpPr>
        <p:spPr>
          <a:xfrm>
            <a:off x="540267" y="1215000"/>
            <a:ext cx="8342813" cy="63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 b="0" i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 que é?">
  <p:cSld name="Foca no conteúdo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209aec3f23_0_103"/>
          <p:cNvSpPr txBox="1">
            <a:spLocks noGrp="1"/>
          </p:cNvSpPr>
          <p:nvPr>
            <p:ph type="title"/>
          </p:nvPr>
        </p:nvSpPr>
        <p:spPr>
          <a:xfrm>
            <a:off x="540267" y="1215000"/>
            <a:ext cx="8342813" cy="63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 b="0" i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10" name="Google Shape;110;g2209aec3f23_0_103"/>
          <p:cNvSpPr txBox="1">
            <a:spLocks noGrp="1"/>
          </p:cNvSpPr>
          <p:nvPr>
            <p:ph type="body" idx="1"/>
          </p:nvPr>
        </p:nvSpPr>
        <p:spPr>
          <a:xfrm>
            <a:off x="540267" y="1770113"/>
            <a:ext cx="7891522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11" name="Google Shape;111;g2209aec3f23_0_103"/>
          <p:cNvSpPr txBox="1"/>
          <p:nvPr/>
        </p:nvSpPr>
        <p:spPr>
          <a:xfrm>
            <a:off x="1172566" y="445031"/>
            <a:ext cx="4659593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t-BR" sz="3022" b="0" i="0" u="none" strike="noStrike" cap="none" dirty="0">
                <a:solidFill>
                  <a:srgbClr val="389E94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O QUE É?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g2209aec3f23_0_10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1107" y="366994"/>
            <a:ext cx="644316" cy="64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ticando">
  <p:cSld name="Praticando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209aec3f23_0_108"/>
          <p:cNvSpPr txBox="1">
            <a:spLocks noGrp="1"/>
          </p:cNvSpPr>
          <p:nvPr>
            <p:ph type="body" idx="1"/>
          </p:nvPr>
        </p:nvSpPr>
        <p:spPr>
          <a:xfrm>
            <a:off x="540267" y="1770113"/>
            <a:ext cx="7891522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15" name="Google Shape;115;g2209aec3f23_0_108"/>
          <p:cNvSpPr txBox="1"/>
          <p:nvPr/>
        </p:nvSpPr>
        <p:spPr>
          <a:xfrm>
            <a:off x="1172566" y="445031"/>
            <a:ext cx="3906616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t-BR" sz="3022" b="0" i="0" u="none" strike="noStrike" cap="none" dirty="0">
                <a:solidFill>
                  <a:srgbClr val="389E94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PRATICANDO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" name="Google Shape;116;g2209aec3f23_0_10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0267" y="445031"/>
            <a:ext cx="572550" cy="57262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g2209aec3f23_0_108"/>
          <p:cNvSpPr txBox="1">
            <a:spLocks noGrp="1"/>
          </p:cNvSpPr>
          <p:nvPr>
            <p:ph type="title"/>
          </p:nvPr>
        </p:nvSpPr>
        <p:spPr>
          <a:xfrm>
            <a:off x="540267" y="1215000"/>
            <a:ext cx="8342813" cy="63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 b="0" i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stematizando">
  <p:cSld name="Sistematizando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209aec3f23_0_113"/>
          <p:cNvSpPr txBox="1">
            <a:spLocks noGrp="1"/>
          </p:cNvSpPr>
          <p:nvPr>
            <p:ph type="body" idx="1"/>
          </p:nvPr>
        </p:nvSpPr>
        <p:spPr>
          <a:xfrm>
            <a:off x="540267" y="1770113"/>
            <a:ext cx="7891522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20" name="Google Shape;120;g2209aec3f23_0_113"/>
          <p:cNvSpPr txBox="1"/>
          <p:nvPr/>
        </p:nvSpPr>
        <p:spPr>
          <a:xfrm>
            <a:off x="1172566" y="445031"/>
            <a:ext cx="4437097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t-BR" sz="3022" b="0" i="0" u="none" strike="noStrike" cap="none" dirty="0">
                <a:solidFill>
                  <a:srgbClr val="389E94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SISTEMATIZANDO 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" name="Google Shape;121;g2209aec3f23_0_1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9930" y="460192"/>
            <a:ext cx="542236" cy="542306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g2209aec3f23_0_113"/>
          <p:cNvSpPr txBox="1">
            <a:spLocks noGrp="1"/>
          </p:cNvSpPr>
          <p:nvPr>
            <p:ph type="title"/>
          </p:nvPr>
        </p:nvSpPr>
        <p:spPr>
          <a:xfrm>
            <a:off x="540267" y="1215000"/>
            <a:ext cx="8342813" cy="63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 b="0" i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2209aec3f23_0_13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0" name="Google Shape;20;g2209aec3f23_0_13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g2209aec3f23_0_13"/>
          <p:cNvSpPr/>
          <p:nvPr/>
        </p:nvSpPr>
        <p:spPr>
          <a:xfrm>
            <a:off x="4550720" y="225325"/>
            <a:ext cx="4411225" cy="4700925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g2209aec3f23_0_13"/>
          <p:cNvSpPr txBox="1">
            <a:spLocks noGrp="1"/>
          </p:cNvSpPr>
          <p:nvPr>
            <p:ph type="body" idx="1"/>
          </p:nvPr>
        </p:nvSpPr>
        <p:spPr>
          <a:xfrm>
            <a:off x="4818870" y="740314"/>
            <a:ext cx="3888394" cy="371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●"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g2209aec3f23_0_13"/>
          <p:cNvSpPr txBox="1"/>
          <p:nvPr/>
        </p:nvSpPr>
        <p:spPr>
          <a:xfrm rot="-59969">
            <a:off x="134974" y="152924"/>
            <a:ext cx="1534758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g2209aec3f23_0_13"/>
          <p:cNvSpPr txBox="1"/>
          <p:nvPr/>
        </p:nvSpPr>
        <p:spPr>
          <a:xfrm rot="-59781">
            <a:off x="4478383" y="137066"/>
            <a:ext cx="3363820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g2209aec3f23_0_13"/>
          <p:cNvSpPr txBox="1">
            <a:spLocks noGrp="1"/>
          </p:cNvSpPr>
          <p:nvPr>
            <p:ph type="body" idx="2"/>
          </p:nvPr>
        </p:nvSpPr>
        <p:spPr>
          <a:xfrm>
            <a:off x="434374" y="740314"/>
            <a:ext cx="3888394" cy="371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●"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" name="Google Shape;26;g2209aec3f23_0_13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 que aprendemos hoje?">
  <p:cSld name="TITLE_AND_BODY_1_1_1_1_1_1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209aec3f23_0_118"/>
          <p:cNvSpPr txBox="1">
            <a:spLocks noGrp="1"/>
          </p:cNvSpPr>
          <p:nvPr>
            <p:ph type="body" idx="1"/>
          </p:nvPr>
        </p:nvSpPr>
        <p:spPr>
          <a:xfrm>
            <a:off x="1697066" y="1215000"/>
            <a:ext cx="6637086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25" name="Google Shape;125;g2209aec3f23_0_118"/>
          <p:cNvSpPr txBox="1"/>
          <p:nvPr/>
        </p:nvSpPr>
        <p:spPr>
          <a:xfrm>
            <a:off x="1172565" y="445031"/>
            <a:ext cx="7161492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3000" b="0" i="0" u="none" strike="noStrike" cap="none" dirty="0">
                <a:solidFill>
                  <a:srgbClr val="389E94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O QUE APRENDEMOS HOJE?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g2209aec3f23_0_118"/>
          <p:cNvSpPr/>
          <p:nvPr/>
        </p:nvSpPr>
        <p:spPr>
          <a:xfrm rot="-10099548">
            <a:off x="755276" y="326506"/>
            <a:ext cx="1922320" cy="1922570"/>
          </a:xfrm>
          <a:prstGeom prst="arc">
            <a:avLst>
              <a:gd name="adj1" fmla="val 16200000"/>
              <a:gd name="adj2" fmla="val 0"/>
            </a:avLst>
          </a:prstGeom>
          <a:noFill/>
          <a:ln w="19050" cap="flat" cmpd="sng">
            <a:solidFill>
              <a:srgbClr val="389E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g2209aec3f23_0_1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9930" y="445031"/>
            <a:ext cx="572550" cy="57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profundamento">
  <p:cSld name="Aprofundamento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209aec3f23_0_123"/>
          <p:cNvSpPr txBox="1"/>
          <p:nvPr/>
        </p:nvSpPr>
        <p:spPr>
          <a:xfrm>
            <a:off x="1172565" y="445031"/>
            <a:ext cx="7161492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3000" b="0" i="0" u="none" strike="noStrike" cap="none" dirty="0">
                <a:solidFill>
                  <a:srgbClr val="389E94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APROFUNDANDO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" name="Google Shape;130;g2209aec3f23_0_1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0360" y="276946"/>
            <a:ext cx="740614" cy="740711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g2209aec3f23_0_123"/>
          <p:cNvSpPr txBox="1">
            <a:spLocks noGrp="1"/>
          </p:cNvSpPr>
          <p:nvPr>
            <p:ph type="body" idx="1"/>
          </p:nvPr>
        </p:nvSpPr>
        <p:spPr>
          <a:xfrm>
            <a:off x="540267" y="1770113"/>
            <a:ext cx="7891522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32" name="Google Shape;132;g2209aec3f23_0_123"/>
          <p:cNvSpPr txBox="1">
            <a:spLocks noGrp="1"/>
          </p:cNvSpPr>
          <p:nvPr>
            <p:ph type="title"/>
          </p:nvPr>
        </p:nvSpPr>
        <p:spPr>
          <a:xfrm>
            <a:off x="540267" y="1215000"/>
            <a:ext cx="8342813" cy="63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 b="0" i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ferências">
  <p:cSld name="TITLE_AND_BODY_1_1_1_1_1_1_1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209aec3f23_0_128"/>
          <p:cNvSpPr txBox="1"/>
          <p:nvPr/>
        </p:nvSpPr>
        <p:spPr>
          <a:xfrm>
            <a:off x="1266997" y="445031"/>
            <a:ext cx="5313133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3000" b="0" i="0" u="none" strike="noStrike" cap="none" dirty="0">
                <a:solidFill>
                  <a:srgbClr val="389E94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REFERÊNCIAS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g2209aec3f23_0_128"/>
          <p:cNvSpPr txBox="1">
            <a:spLocks noGrp="1"/>
          </p:cNvSpPr>
          <p:nvPr>
            <p:ph type="body" idx="1"/>
          </p:nvPr>
        </p:nvSpPr>
        <p:spPr>
          <a:xfrm>
            <a:off x="540267" y="1215000"/>
            <a:ext cx="7891522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b="0" i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pic>
        <p:nvPicPr>
          <p:cNvPr id="136" name="Google Shape;136;g2209aec3f23_0_1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0267" y="403988"/>
            <a:ext cx="636667" cy="6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2209aec3f23_0_22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9" name="Google Shape;29;g2209aec3f23_0_22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g2209aec3f23_0_22"/>
          <p:cNvSpPr txBox="1"/>
          <p:nvPr/>
        </p:nvSpPr>
        <p:spPr>
          <a:xfrm rot="-59529">
            <a:off x="134993" y="154473"/>
            <a:ext cx="1364202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1" name="Google Shape;31;g2209aec3f23_0_22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" name="Google Shape;32;g2209aec3f23_0_22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g2209aec3f23_0_22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209aec3f23_0_29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36" name="Google Shape;36;g2209aec3f23_0_29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g2209aec3f23_0_29"/>
          <p:cNvSpPr txBox="1"/>
          <p:nvPr/>
        </p:nvSpPr>
        <p:spPr>
          <a:xfrm rot="-58975">
            <a:off x="135001" y="151320"/>
            <a:ext cx="1744229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8" name="Google Shape;38;g2209aec3f23_0_29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209aec3f23_0_29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g2209aec3f23_0_29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2209aec3f23_0_36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43" name="Google Shape;43;g2209aec3f23_0_36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g2209aec3f23_0_36"/>
          <p:cNvSpPr txBox="1"/>
          <p:nvPr/>
        </p:nvSpPr>
        <p:spPr>
          <a:xfrm rot="-59376">
            <a:off x="134959" y="147519"/>
            <a:ext cx="2175341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5" name="Google Shape;45;g2209aec3f23_0_3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" name="Google Shape;46;g2209aec3f23_0_3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" name="Google Shape;47;g2209aec3f23_0_36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209aec3f23_0_43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0" name="Google Shape;50;g2209aec3f23_0_43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2209aec3f23_0_43"/>
          <p:cNvSpPr txBox="1"/>
          <p:nvPr/>
        </p:nvSpPr>
        <p:spPr>
          <a:xfrm rot="-59845">
            <a:off x="134849" y="138838"/>
            <a:ext cx="3153442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52" name="Google Shape;52;g2209aec3f23_0_43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1" cy="4268001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g2209aec3f23_0_43"/>
          <p:cNvSpPr txBox="1">
            <a:spLocks noGrp="1"/>
          </p:cNvSpPr>
          <p:nvPr>
            <p:ph type="body" idx="1"/>
          </p:nvPr>
        </p:nvSpPr>
        <p:spPr>
          <a:xfrm>
            <a:off x="3521634" y="740325"/>
            <a:ext cx="5185575" cy="371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●"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" name="Google Shape;54;g2209aec3f23_0_43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gora é com você!">
  <p:cSld name="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209aec3f23_0_50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7" name="Google Shape;57;g2209aec3f23_0_50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g2209aec3f23_0_50"/>
          <p:cNvSpPr txBox="1"/>
          <p:nvPr/>
        </p:nvSpPr>
        <p:spPr>
          <a:xfrm rot="-60294">
            <a:off x="134924" y="145446"/>
            <a:ext cx="2373131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AGORA É COM VOCÊ!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9" name="Google Shape;59;g2209aec3f23_0_50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0" name="Google Shape;60;g2209aec3f23_0_50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" name="Google Shape;61;g2209aec3f23_0_50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g2209aec3f23_0_57"/>
          <p:cNvGrpSpPr/>
          <p:nvPr/>
        </p:nvGrpSpPr>
        <p:grpSpPr>
          <a:xfrm>
            <a:off x="3212946" y="1212490"/>
            <a:ext cx="3022281" cy="2990325"/>
            <a:chOff x="3060625" y="1076550"/>
            <a:chExt cx="3022750" cy="2990400"/>
          </a:xfrm>
        </p:grpSpPr>
        <p:pic>
          <p:nvPicPr>
            <p:cNvPr id="64" name="Google Shape;64;g2209aec3f23_0_5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65;g2209aec3f23_0_5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6" name="Google Shape;66;g2209aec3f23_0_57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13. Não usar - para orientações internas ">
    <p:bg>
      <p:bgPr>
        <a:solidFill>
          <a:srgbClr val="5200F9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209aec3f23_0_62"/>
          <p:cNvSpPr/>
          <p:nvPr/>
        </p:nvSpPr>
        <p:spPr>
          <a:xfrm>
            <a:off x="204850" y="225325"/>
            <a:ext cx="8756984" cy="8613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g2209aec3f23_0_62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2209aec3f23_0_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40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3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" name="Google Shape;7;g2209aec3f23_0_0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Google Shape;8;g2209aec3f23_0_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4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marR="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00"/>
              <a:buFont typeface="Lato"/>
              <a:buChar char="●"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00"/>
              <a:buFont typeface="Lato"/>
              <a:buChar char="○"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opaulo.sp.gov.br/conhecasp/nossa-gente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thumb/4/41/Milit%C3%A3o_Augusto_de_Azevedo_Igreja_e_Convento_do_Col%C3%A9gio%2C_1862.jpg/640px-Milit%C3%A3o_Augusto_de_Azevedo_-_Igreja_e_Convento_do_Col%C3%A9gio%2C_1862.jpg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upload.wikimedia.org/wikipedia/commons/thumb/4/40/Tanabata_Matsuri_Liberdade_S%C3%A3o_Paulo_03.jpg/640px-Tanabata_Matsuri_Liberdade_S%C3%A3o_Paulo_03.jpg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209aec3f23_0_170"/>
          <p:cNvSpPr/>
          <p:nvPr/>
        </p:nvSpPr>
        <p:spPr>
          <a:xfrm rot="-48391" flipH="1">
            <a:off x="236590" y="4090186"/>
            <a:ext cx="1342533" cy="330063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algn="ctr">
              <a:buSzPts val="1600"/>
            </a:pPr>
            <a:r>
              <a:rPr lang="pt-BR" sz="16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u="sng" baseline="300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dirty="0"/>
          </a:p>
        </p:txBody>
      </p:sp>
      <p:sp>
        <p:nvSpPr>
          <p:cNvPr id="142" name="Google Shape;142;g2209aec3f23_0_170"/>
          <p:cNvSpPr/>
          <p:nvPr/>
        </p:nvSpPr>
        <p:spPr>
          <a:xfrm rot="49230">
            <a:off x="235958" y="4552413"/>
            <a:ext cx="3691923" cy="33006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algn="ctr">
              <a:buSzPts val="1600"/>
            </a:pPr>
            <a:r>
              <a:rPr lang="pt-BR" sz="16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dirty="0"/>
          </a:p>
        </p:txBody>
      </p:sp>
      <p:sp>
        <p:nvSpPr>
          <p:cNvPr id="143" name="Google Shape;143;g2209aec3f23_0_170"/>
          <p:cNvSpPr txBox="1"/>
          <p:nvPr/>
        </p:nvSpPr>
        <p:spPr>
          <a:xfrm>
            <a:off x="461399" y="2037364"/>
            <a:ext cx="8221105" cy="1480532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530"/>
              </a:srgbClr>
            </a:outerShdw>
          </a:effectLst>
        </p:spPr>
        <p:txBody>
          <a:bodyPr spcFirstLastPara="1" wrap="square" lIns="89988" tIns="17998" rIns="91413" bIns="17998" anchor="ctr" anchorCtr="0">
            <a:norm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500"/>
            </a:pPr>
            <a:r>
              <a:rPr lang="pt-BR" sz="3600" b="1" dirty="0">
                <a:latin typeface="Grandstander"/>
                <a:ea typeface="Grandstander"/>
                <a:cs typeface="Grandstander"/>
                <a:sym typeface="Grandstander"/>
              </a:rPr>
              <a:t>A CIDADE DE SÃO PAULO</a:t>
            </a:r>
          </a:p>
        </p:txBody>
      </p:sp>
      <p:sp>
        <p:nvSpPr>
          <p:cNvPr id="144" name="Google Shape;144;g2209aec3f23_0_170"/>
          <p:cNvSpPr/>
          <p:nvPr/>
        </p:nvSpPr>
        <p:spPr>
          <a:xfrm rot="-48477" flipH="1">
            <a:off x="7973208" y="297948"/>
            <a:ext cx="893447" cy="686004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algn="ctr">
              <a:buSzPts val="1600"/>
            </a:pPr>
            <a:r>
              <a:rPr lang="pt-BR" sz="4199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3</a:t>
            </a:r>
            <a:r>
              <a:rPr lang="pt-BR" sz="4499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175" dirty="0">
              <a:solidFill>
                <a:schemeClr val="lt1"/>
              </a:solidFill>
            </a:endParaRPr>
          </a:p>
        </p:txBody>
      </p:sp>
      <p:sp>
        <p:nvSpPr>
          <p:cNvPr id="145" name="Google Shape;145;g2209aec3f23_0_170"/>
          <p:cNvSpPr txBox="1"/>
          <p:nvPr/>
        </p:nvSpPr>
        <p:spPr>
          <a:xfrm rot="-59527">
            <a:off x="3220733" y="3495727"/>
            <a:ext cx="2702528" cy="386039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algn="ctr">
              <a:buSzPts val="2100"/>
            </a:pP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HISTÓRIA</a:t>
            </a:r>
            <a:endParaRPr sz="1800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46" name="Google Shape;146;g2209aec3f23_0_170"/>
          <p:cNvSpPr txBox="1"/>
          <p:nvPr/>
        </p:nvSpPr>
        <p:spPr>
          <a:xfrm rot="-59641">
            <a:off x="4020852" y="1688812"/>
            <a:ext cx="1102297" cy="355284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89988" tIns="53993" rIns="91413" bIns="53993" anchor="t" anchorCtr="0">
            <a:noAutofit/>
          </a:bodyPr>
          <a:lstStyle/>
          <a:p>
            <a:pPr algn="ctr">
              <a:buSzPts val="2100"/>
            </a:pP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4</a:t>
            </a:r>
            <a:endParaRPr sz="1800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2"/>
          <p:cNvSpPr txBox="1">
            <a:spLocks noGrp="1"/>
          </p:cNvSpPr>
          <p:nvPr>
            <p:ph type="body" idx="1"/>
          </p:nvPr>
        </p:nvSpPr>
        <p:spPr>
          <a:xfrm>
            <a:off x="460139" y="673625"/>
            <a:ext cx="8248855" cy="4185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56515" indent="0">
              <a:buClr>
                <a:schemeClr val="dk1"/>
              </a:buClr>
              <a:buSzPts val="2400"/>
            </a:pPr>
            <a:r>
              <a:rPr lang="pt-BR" sz="2000" dirty="0">
                <a:latin typeface="+mn-lt"/>
              </a:rPr>
              <a:t>Por que será que pessoas do mesmo local de migração acabam se reunindo no mesmo bairro em São Paulo? Vamos refletir juntos!</a:t>
            </a:r>
            <a:endParaRPr lang="pt-BR" sz="2000" dirty="0">
              <a:latin typeface="+mn-lt"/>
              <a:ea typeface="Verdana"/>
              <a:cs typeface="Arial" panose="020B0604020202020204" pitchFamily="34" charset="0"/>
            </a:endParaRPr>
          </a:p>
          <a:p>
            <a:pPr marL="56515" indent="0">
              <a:buClr>
                <a:schemeClr val="dk1"/>
              </a:buClr>
              <a:buSzPts val="2400"/>
            </a:pPr>
            <a:r>
              <a:rPr lang="pt-BR" sz="2000" dirty="0">
                <a:latin typeface="+mn-lt"/>
                <a:ea typeface="Verdana"/>
                <a:sym typeface="Verdana"/>
              </a:rPr>
              <a:t>Quando os imigrantes chegavam à cidade de São Paulo, era comum procurarem ajuda entre seus pares e, assim, iam em busca das pessoas de mesma identidade cultural de suas </a:t>
            </a:r>
            <a:br>
              <a:rPr lang="pt-BR" sz="2000" dirty="0">
                <a:latin typeface="+mn-lt"/>
                <a:ea typeface="Verdana"/>
                <a:cs typeface="Arial" panose="020B0604020202020204" pitchFamily="34" charset="0"/>
              </a:rPr>
            </a:br>
            <a:r>
              <a:rPr lang="pt-BR" sz="2000" dirty="0">
                <a:latin typeface="+mn-lt"/>
                <a:ea typeface="Verdana"/>
                <a:sym typeface="Verdana"/>
              </a:rPr>
              <a:t>origens. Por isso, os bairros ficaram conhecidos </a:t>
            </a:r>
            <a:br>
              <a:rPr lang="pt-BR" sz="2000" dirty="0">
                <a:latin typeface="+mn-lt"/>
                <a:ea typeface="Verdana"/>
                <a:cs typeface="Arial" panose="020B0604020202020204" pitchFamily="34" charset="0"/>
              </a:rPr>
            </a:br>
            <a:r>
              <a:rPr lang="pt-BR" sz="2000" dirty="0">
                <a:latin typeface="+mn-lt"/>
                <a:ea typeface="Verdana"/>
                <a:sym typeface="Verdana"/>
              </a:rPr>
              <a:t>como bairros de italianos, de judeus, de japoneses, </a:t>
            </a:r>
            <a:br>
              <a:rPr lang="pt-BR" sz="2000" dirty="0">
                <a:latin typeface="+mn-lt"/>
                <a:ea typeface="Verdana"/>
                <a:cs typeface="Arial" panose="020B0604020202020204" pitchFamily="34" charset="0"/>
              </a:rPr>
            </a:br>
            <a:r>
              <a:rPr lang="pt-BR" sz="2000" dirty="0">
                <a:latin typeface="+mn-lt"/>
                <a:ea typeface="Verdana"/>
                <a:sym typeface="Verdana"/>
              </a:rPr>
              <a:t>de libaneses etc. Imigrar sempre foi algo difícil, e </a:t>
            </a:r>
            <a:br>
              <a:rPr lang="pt-BR" sz="2000" dirty="0">
                <a:latin typeface="+mn-lt"/>
                <a:ea typeface="Verdana"/>
                <a:sym typeface="Verdana"/>
              </a:rPr>
            </a:br>
            <a:r>
              <a:rPr lang="pt-BR" sz="2000" dirty="0">
                <a:latin typeface="+mn-lt"/>
                <a:ea typeface="Verdana"/>
                <a:sym typeface="Verdana"/>
              </a:rPr>
              <a:t>continua sendo. Até hoje, os imigrantes buscam o </a:t>
            </a:r>
            <a:br>
              <a:rPr lang="pt-BR" sz="2000" dirty="0">
                <a:latin typeface="+mn-lt"/>
                <a:ea typeface="Verdana"/>
                <a:sym typeface="Verdana"/>
              </a:rPr>
            </a:br>
            <a:r>
              <a:rPr lang="pt-BR" sz="2000" dirty="0">
                <a:latin typeface="+mn-lt"/>
                <a:ea typeface="Verdana"/>
                <a:sym typeface="Verdana"/>
              </a:rPr>
              <a:t>apoio com pessoas do mesmo país de origem. </a:t>
            </a:r>
            <a:endParaRPr lang="pt-BR" sz="2000" dirty="0">
              <a:latin typeface="+mn-lt"/>
              <a:ea typeface="Verdana"/>
            </a:endParaRPr>
          </a:p>
          <a:p>
            <a:pPr marL="56515" indent="0">
              <a:buClr>
                <a:schemeClr val="dk1"/>
              </a:buClr>
              <a:buSzPts val="2400"/>
            </a:pPr>
            <a:r>
              <a:rPr lang="pt-BR" sz="2000" dirty="0">
                <a:latin typeface="+mn-lt"/>
                <a:ea typeface="Verdana"/>
                <a:sym typeface="Verdana"/>
              </a:rPr>
              <a:t>Esse é o motivo de encontrarmos bairros tão </a:t>
            </a:r>
            <a:br>
              <a:rPr lang="pt-BR" sz="2000" dirty="0">
                <a:latin typeface="+mn-lt"/>
                <a:ea typeface="Verdana"/>
                <a:sym typeface="Verdana"/>
              </a:rPr>
            </a:br>
            <a:r>
              <a:rPr lang="pt-BR" sz="2000" dirty="0">
                <a:latin typeface="+mn-lt"/>
                <a:ea typeface="Verdana"/>
                <a:sym typeface="Verdana"/>
              </a:rPr>
              <a:t>específicos na cidade de São Paulo.</a:t>
            </a:r>
            <a:endParaRPr lang="pt-BR" sz="2000" dirty="0">
              <a:latin typeface="+mn-lt"/>
              <a:ea typeface="Verdana"/>
            </a:endParaRPr>
          </a:p>
          <a:p>
            <a:pPr marL="56515" indent="0">
              <a:buSzPts val="2400"/>
            </a:pPr>
            <a:endParaRPr sz="2000" dirty="0">
              <a:latin typeface="+mn-lt"/>
            </a:endParaRPr>
          </a:p>
        </p:txBody>
      </p:sp>
      <p:pic>
        <p:nvPicPr>
          <p:cNvPr id="230" name="Google Shape;230;p12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6302804" y="2146191"/>
            <a:ext cx="2493614" cy="24936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8" descr="Logotipo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5734388" y="1360379"/>
            <a:ext cx="3175439" cy="35697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1DC86EA-DA4A-0129-F0BA-B774CB053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673625"/>
            <a:ext cx="8450594" cy="646290"/>
          </a:xfrm>
        </p:spPr>
        <p:txBody>
          <a:bodyPr/>
          <a:lstStyle/>
          <a:p>
            <a:r>
              <a:rPr lang="pt-BR" sz="2600" dirty="0"/>
              <a:t>Muitas profissões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7383" y="1310685"/>
            <a:ext cx="4403035" cy="3023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Na cidade de São Paulo ficaram os imigrantes que não eram lavradores e tinham outras profissões, como sapateiro, marceneiro, alfaiate, costureira, tecelão, construtor, comerciante. E, dessa forma, começaram a povoar a cidade, formando vários bairros, nos quais prevaleciam diferentes grupos.</a:t>
            </a:r>
            <a:endParaRPr lang="en-US" sz="20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3"/>
          <p:cNvSpPr txBox="1"/>
          <p:nvPr/>
        </p:nvSpPr>
        <p:spPr>
          <a:xfrm>
            <a:off x="523783" y="1234116"/>
            <a:ext cx="4890796" cy="378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buSzPts val="2400"/>
            </a:pPr>
            <a:r>
              <a:rPr lang="pt-BR" sz="1800" dirty="0"/>
              <a:t>Ao longo do século XX, a região metropolitana de São Paulo se desenvolveu economicamente, e sua população cresceu. Isso atraiu pessoas de diversas regiões do país, como do Sul, Sudeste, Nordeste e do interior do estado. Muitas dessas pessoas deixaram o trabalho rural em busca de oportunidades na indústria e no comércio de São Paulo, e de uma vida mais próspera. </a:t>
            </a:r>
            <a:r>
              <a:rPr lang="pt-BR" sz="1800" dirty="0">
                <a:solidFill>
                  <a:schemeClr val="dk1"/>
                </a:solidFill>
                <a:ea typeface="Verdana"/>
                <a:sym typeface="Verdana"/>
              </a:rPr>
              <a:t>Os nordestinos, que são a maioria dos migrantes, contribuíram, sobretudo, na área da construção civil. </a:t>
            </a:r>
            <a:endParaRPr lang="pt-BR" sz="1800" dirty="0">
              <a:solidFill>
                <a:schemeClr val="dk1"/>
              </a:solidFill>
            </a:endParaRPr>
          </a:p>
          <a:p>
            <a:pPr>
              <a:buSzPts val="2400"/>
            </a:pP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7" name="Google Shape;237;p13"/>
          <p:cNvPicPr preferRelativeResize="0"/>
          <p:nvPr/>
        </p:nvPicPr>
        <p:blipFill rotWithShape="1">
          <a:blip r:embed="rId3"/>
          <a:srcRect t="4989" b="4989"/>
          <a:stretch/>
        </p:blipFill>
        <p:spPr>
          <a:xfrm>
            <a:off x="5515499" y="335"/>
            <a:ext cx="3628501" cy="514283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 migrantes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4"/>
          <p:cNvSpPr txBox="1"/>
          <p:nvPr/>
        </p:nvSpPr>
        <p:spPr>
          <a:xfrm>
            <a:off x="428876" y="1299445"/>
            <a:ext cx="4246732" cy="29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buSzPts val="2400"/>
            </a:pPr>
            <a:r>
              <a:rPr lang="pt-BR" sz="2000" dirty="0">
                <a:solidFill>
                  <a:schemeClr val="dk1"/>
                </a:solidFill>
                <a:latin typeface="+mj-lt"/>
                <a:ea typeface="Verdana"/>
                <a:sym typeface="Verdana"/>
              </a:rPr>
              <a:t>E, mais recentemente, vieram ainda os bolivianos e os peruanos, que trabalham para a indústria de confecção e a têxtil.</a:t>
            </a:r>
            <a:endParaRPr lang="pt-BR" sz="2000" dirty="0">
              <a:solidFill>
                <a:schemeClr val="dk1"/>
              </a:solidFill>
              <a:latin typeface="+mj-lt"/>
              <a:ea typeface="Verdana"/>
            </a:endParaRPr>
          </a:p>
          <a:p>
            <a:pPr>
              <a:buSzPts val="2400"/>
            </a:pPr>
            <a:r>
              <a:rPr lang="pt-BR" sz="2000" dirty="0">
                <a:solidFill>
                  <a:schemeClr val="dk1"/>
                </a:solidFill>
                <a:latin typeface="+mj-lt"/>
                <a:ea typeface="Verdana"/>
                <a:sym typeface="Verdana"/>
              </a:rPr>
              <a:t>Assim, com a contribuição de todos os seus moradores – paulistanos, imigrantes e migrantes – São Paulo chega ao século XXI com mais de 12 milhões de habitantes. </a:t>
            </a:r>
            <a:endParaRPr sz="2000" dirty="0">
              <a:solidFill>
                <a:schemeClr val="dk1"/>
              </a:solidFill>
              <a:latin typeface="+mj-lt"/>
            </a:endParaRPr>
          </a:p>
        </p:txBody>
      </p:sp>
      <p:pic>
        <p:nvPicPr>
          <p:cNvPr id="3" name="Imagem 2" descr="Gráfico, Gráfico de mapa de árvore">
            <a:extLst>
              <a:ext uri="{FF2B5EF4-FFF2-40B4-BE49-F238E27FC236}">
                <a16:creationId xmlns:a16="http://schemas.microsoft.com/office/drawing/2014/main" id="{42E7C036-1FE2-9E6A-6C78-B4BF1ED11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0972" y="1323762"/>
            <a:ext cx="3881887" cy="260380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>
          <a:extLst>
            <a:ext uri="{FF2B5EF4-FFF2-40B4-BE49-F238E27FC236}">
              <a16:creationId xmlns:a16="http://schemas.microsoft.com/office/drawing/2014/main" id="{B6234E98-94F6-4C01-8006-7C7F69D2E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823966D-75F4-1EEA-FDF7-910EA27619E1}"/>
              </a:ext>
            </a:extLst>
          </p:cNvPr>
          <p:cNvSpPr txBox="1"/>
          <p:nvPr/>
        </p:nvSpPr>
        <p:spPr>
          <a:xfrm>
            <a:off x="437271" y="796801"/>
            <a:ext cx="8347157" cy="29392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spcAft>
                <a:spcPts val="600"/>
              </a:spcAft>
              <a:buClr>
                <a:srgbClr val="7030A0"/>
              </a:buClr>
              <a:buFont typeface="+mj-lt"/>
              <a:buAutoNum type="arabicPeriod"/>
            </a:pPr>
            <a:r>
              <a:rPr lang="pt-BR" sz="2000" dirty="0"/>
              <a:t>Respondam em duplas, e depois compartilhem com a turma as respostas.</a:t>
            </a:r>
          </a:p>
          <a:p>
            <a:pPr marL="457200" indent="-457200">
              <a:spcAft>
                <a:spcPts val="600"/>
              </a:spcAft>
              <a:buClr>
                <a:srgbClr val="7030A0"/>
              </a:buClr>
              <a:buFont typeface="+mj-lt"/>
              <a:buAutoNum type="alphaUcPeriod"/>
            </a:pPr>
            <a:r>
              <a:rPr lang="pt-BR" sz="2000" dirty="0"/>
              <a:t>Que grupos contribuíram para a formação da cidade de São Paulo?</a:t>
            </a:r>
          </a:p>
          <a:p>
            <a:pPr marL="457200" indent="-457200">
              <a:spcAft>
                <a:spcPts val="600"/>
              </a:spcAft>
              <a:buClr>
                <a:srgbClr val="7030A0"/>
              </a:buClr>
              <a:buFont typeface="+mj-lt"/>
              <a:buAutoNum type="alphaUcPeriod"/>
            </a:pPr>
            <a:endParaRPr lang="pt-BR" sz="2000" dirty="0"/>
          </a:p>
          <a:p>
            <a:pPr marL="457200" indent="-457200">
              <a:spcAft>
                <a:spcPts val="600"/>
              </a:spcAft>
              <a:buClr>
                <a:srgbClr val="7030A0"/>
              </a:buClr>
              <a:buFont typeface="+mj-lt"/>
              <a:buAutoNum type="alphaUcPeriod"/>
            </a:pPr>
            <a:endParaRPr lang="pt-BR" sz="2000" dirty="0"/>
          </a:p>
          <a:p>
            <a:pPr marL="457200" indent="-457200">
              <a:spcAft>
                <a:spcPts val="600"/>
              </a:spcAft>
              <a:buClr>
                <a:srgbClr val="7030A0"/>
              </a:buClr>
              <a:buFont typeface="+mj-lt"/>
              <a:buAutoNum type="alphaUcPeriod"/>
            </a:pPr>
            <a:r>
              <a:rPr lang="pt-BR" sz="2000" dirty="0"/>
              <a:t>De quais regiões do país vieram a maioria dos migrantes que hoje vivem em São Paulo, e no que eles contribuíram? </a:t>
            </a:r>
          </a:p>
          <a:p>
            <a:pPr>
              <a:spcAft>
                <a:spcPts val="600"/>
              </a:spcAft>
            </a:pPr>
            <a:endParaRPr lang="pt-BR" sz="2000" dirty="0"/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FF3207E7-5796-973A-375C-1083711AAD9B}"/>
              </a:ext>
            </a:extLst>
          </p:cNvPr>
          <p:cNvGrpSpPr/>
          <p:nvPr/>
        </p:nvGrpSpPr>
        <p:grpSpPr>
          <a:xfrm>
            <a:off x="978702" y="2118774"/>
            <a:ext cx="7861953" cy="271669"/>
            <a:chOff x="863292" y="4195142"/>
            <a:chExt cx="7594301" cy="271669"/>
          </a:xfrm>
        </p:grpSpPr>
        <p:cxnSp>
          <p:nvCxnSpPr>
            <p:cNvPr id="6" name="Conector reto 25">
              <a:extLst>
                <a:ext uri="{FF2B5EF4-FFF2-40B4-BE49-F238E27FC236}">
                  <a16:creationId xmlns:a16="http://schemas.microsoft.com/office/drawing/2014/main" id="{51F633E9-C118-D20C-9C91-46B6964C80B1}"/>
                </a:ext>
              </a:extLst>
            </p:cNvPr>
            <p:cNvCxnSpPr>
              <a:cxnSpLocks/>
            </p:cNvCxnSpPr>
            <p:nvPr/>
          </p:nvCxnSpPr>
          <p:spPr>
            <a:xfrm>
              <a:off x="863292" y="4195142"/>
              <a:ext cx="7594301" cy="0"/>
            </a:xfrm>
            <a:prstGeom prst="line">
              <a:avLst/>
            </a:prstGeom>
            <a:ln w="12700">
              <a:solidFill>
                <a:schemeClr val="accent2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25">
              <a:extLst>
                <a:ext uri="{FF2B5EF4-FFF2-40B4-BE49-F238E27FC236}">
                  <a16:creationId xmlns:a16="http://schemas.microsoft.com/office/drawing/2014/main" id="{DBD82A2A-3292-2E30-920C-B18C9DEF448A}"/>
                </a:ext>
              </a:extLst>
            </p:cNvPr>
            <p:cNvCxnSpPr>
              <a:cxnSpLocks/>
            </p:cNvCxnSpPr>
            <p:nvPr/>
          </p:nvCxnSpPr>
          <p:spPr>
            <a:xfrm>
              <a:off x="863292" y="4466811"/>
              <a:ext cx="7594301" cy="0"/>
            </a:xfrm>
            <a:prstGeom prst="line">
              <a:avLst/>
            </a:prstGeom>
            <a:ln w="12700">
              <a:solidFill>
                <a:schemeClr val="accent2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600DB9DD-9EA0-9560-984C-B70C6157323F}"/>
              </a:ext>
            </a:extLst>
          </p:cNvPr>
          <p:cNvGrpSpPr/>
          <p:nvPr/>
        </p:nvGrpSpPr>
        <p:grpSpPr>
          <a:xfrm>
            <a:off x="978702" y="3896184"/>
            <a:ext cx="7861953" cy="271669"/>
            <a:chOff x="863292" y="4195142"/>
            <a:chExt cx="7594301" cy="271669"/>
          </a:xfrm>
        </p:grpSpPr>
        <p:cxnSp>
          <p:nvCxnSpPr>
            <p:cNvPr id="9" name="Conector reto 25">
              <a:extLst>
                <a:ext uri="{FF2B5EF4-FFF2-40B4-BE49-F238E27FC236}">
                  <a16:creationId xmlns:a16="http://schemas.microsoft.com/office/drawing/2014/main" id="{E44848A6-60B3-E19E-CA8A-5D0B3FCE1CEB}"/>
                </a:ext>
              </a:extLst>
            </p:cNvPr>
            <p:cNvCxnSpPr>
              <a:cxnSpLocks/>
            </p:cNvCxnSpPr>
            <p:nvPr/>
          </p:nvCxnSpPr>
          <p:spPr>
            <a:xfrm>
              <a:off x="863292" y="4195142"/>
              <a:ext cx="7594301" cy="0"/>
            </a:xfrm>
            <a:prstGeom prst="line">
              <a:avLst/>
            </a:prstGeom>
            <a:ln w="12700">
              <a:solidFill>
                <a:schemeClr val="accent2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25">
              <a:extLst>
                <a:ext uri="{FF2B5EF4-FFF2-40B4-BE49-F238E27FC236}">
                  <a16:creationId xmlns:a16="http://schemas.microsoft.com/office/drawing/2014/main" id="{AF29B9FB-92A5-BA2F-4C1E-850130303DE1}"/>
                </a:ext>
              </a:extLst>
            </p:cNvPr>
            <p:cNvCxnSpPr>
              <a:cxnSpLocks/>
            </p:cNvCxnSpPr>
            <p:nvPr/>
          </p:nvCxnSpPr>
          <p:spPr>
            <a:xfrm>
              <a:off x="863292" y="4466811"/>
              <a:ext cx="7594301" cy="0"/>
            </a:xfrm>
            <a:prstGeom prst="line">
              <a:avLst/>
            </a:prstGeom>
            <a:ln w="12700">
              <a:solidFill>
                <a:schemeClr val="accent2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52104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D4A18DF-C500-694D-21E3-05A311589AA6}"/>
              </a:ext>
            </a:extLst>
          </p:cNvPr>
          <p:cNvSpPr txBox="1"/>
          <p:nvPr/>
        </p:nvSpPr>
        <p:spPr>
          <a:xfrm>
            <a:off x="437271" y="1271930"/>
            <a:ext cx="8347157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spcAft>
                <a:spcPts val="600"/>
              </a:spcAft>
              <a:buClr>
                <a:srgbClr val="7030A0"/>
              </a:buClr>
              <a:buFont typeface="+mj-lt"/>
              <a:buAutoNum type="arabicPeriod"/>
            </a:pPr>
            <a:r>
              <a:rPr lang="pt-BR" sz="2000" dirty="0"/>
              <a:t>Respondam em duplas, e depois compartilhem com a turma as respostas.</a:t>
            </a:r>
          </a:p>
          <a:p>
            <a:pPr marL="457200" indent="-457200">
              <a:spcAft>
                <a:spcPts val="600"/>
              </a:spcAft>
              <a:buClr>
                <a:srgbClr val="7030A0"/>
              </a:buClr>
              <a:buFont typeface="+mj-lt"/>
              <a:buAutoNum type="alphaUcPeriod"/>
            </a:pPr>
            <a:r>
              <a:rPr lang="pt-BR" sz="2000" dirty="0"/>
              <a:t>Que grupos contribuíram para a formação da cidade de São Paulo?</a:t>
            </a:r>
            <a:br>
              <a:rPr lang="pt-BR" sz="2000" dirty="0"/>
            </a:br>
            <a:r>
              <a:rPr lang="pt-BR" sz="2000" b="1" dirty="0">
                <a:sym typeface="Verdana "/>
              </a:rPr>
              <a:t>Alemães, italianos, japoneses, árabes, judeus, portugueses, espanhóis, dentre outros.</a:t>
            </a:r>
            <a:endParaRPr lang="pt-BR" sz="2000" dirty="0"/>
          </a:p>
          <a:p>
            <a:pPr marL="457200" indent="-457200">
              <a:spcAft>
                <a:spcPts val="600"/>
              </a:spcAft>
              <a:buClr>
                <a:srgbClr val="7030A0"/>
              </a:buClr>
              <a:buFont typeface="+mj-lt"/>
              <a:buAutoNum type="alphaUcPeriod"/>
            </a:pPr>
            <a:r>
              <a:rPr lang="pt-BR" sz="2000" dirty="0"/>
              <a:t>De quais regiões do país vieram a maioria dos migrantes que hoje vivem em São Paulo, e no que eles contribuíram? </a:t>
            </a:r>
            <a:br>
              <a:rPr lang="pt-BR" sz="2000" dirty="0"/>
            </a:br>
            <a:r>
              <a:rPr lang="pt-BR" sz="2000" b="1" dirty="0"/>
              <a:t>Do Nordeste, e muitos deles contribuíram com a construção civil, entre outras áreas.</a:t>
            </a:r>
          </a:p>
          <a:p>
            <a:pPr marL="457200" indent="-457200">
              <a:spcAft>
                <a:spcPts val="600"/>
              </a:spcAft>
              <a:buClr>
                <a:srgbClr val="7030A0"/>
              </a:buClr>
              <a:buFont typeface="+mj-lt"/>
              <a:buAutoNum type="alphaUcPeriod"/>
            </a:pPr>
            <a:endParaRPr lang="pt-BR" sz="2000" dirty="0"/>
          </a:p>
          <a:p>
            <a:pPr>
              <a:spcAft>
                <a:spcPts val="600"/>
              </a:spcAft>
            </a:pPr>
            <a:endParaRPr lang="pt-BR" sz="2000" dirty="0"/>
          </a:p>
        </p:txBody>
      </p:sp>
      <p:pic>
        <p:nvPicPr>
          <p:cNvPr id="13" name="Google Shape;399;p36">
            <a:extLst>
              <a:ext uri="{FF2B5EF4-FFF2-40B4-BE49-F238E27FC236}">
                <a16:creationId xmlns:a16="http://schemas.microsoft.com/office/drawing/2014/main" id="{9E61E864-60D5-5112-1B9F-4AE1EFB0E85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59886" y="308311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ítulo 2">
            <a:extLst>
              <a:ext uri="{FF2B5EF4-FFF2-40B4-BE49-F238E27FC236}">
                <a16:creationId xmlns:a16="http://schemas.microsoft.com/office/drawing/2014/main" id="{096AE697-9298-36BA-82D1-E1CF03D3A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</p:spPr>
        <p:txBody>
          <a:bodyPr/>
          <a:lstStyle/>
          <a:p>
            <a:r>
              <a:rPr lang="pt-BR" dirty="0"/>
              <a:t>Correção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E89065D-D0E3-097D-8AF1-193EF2587090}"/>
              </a:ext>
            </a:extLst>
          </p:cNvPr>
          <p:cNvSpPr txBox="1"/>
          <p:nvPr/>
        </p:nvSpPr>
        <p:spPr>
          <a:xfrm>
            <a:off x="464351" y="765935"/>
            <a:ext cx="859975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000" dirty="0"/>
              <a:t>Junto com a turma, leia o poema abaixo e depois responda às perguntas.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64BE523-98B4-9099-C507-43077D6A8095}"/>
              </a:ext>
            </a:extLst>
          </p:cNvPr>
          <p:cNvSpPr txBox="1"/>
          <p:nvPr/>
        </p:nvSpPr>
        <p:spPr>
          <a:xfrm>
            <a:off x="390617" y="1290242"/>
            <a:ext cx="5477523" cy="324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000" b="1" dirty="0"/>
              <a:t>São Paulo, Caldeirão Cultural</a:t>
            </a:r>
            <a:endParaRPr lang="pt-BR" sz="2000" dirty="0"/>
          </a:p>
          <a:p>
            <a:pPr algn="ctr"/>
            <a:r>
              <a:rPr lang="pt-BR" sz="2000" dirty="0"/>
              <a:t>Terra de encontros,</a:t>
            </a:r>
            <a:br>
              <a:rPr lang="pt-BR" sz="2000" dirty="0"/>
            </a:br>
            <a:r>
              <a:rPr lang="pt-BR" sz="2000" dirty="0"/>
              <a:t>Onde tudo se mistura,</a:t>
            </a:r>
            <a:br>
              <a:rPr lang="pt-BR" sz="2000" dirty="0"/>
            </a:br>
            <a:r>
              <a:rPr lang="pt-BR" sz="2000" dirty="0"/>
              <a:t>Imigrantes de todas as partes,</a:t>
            </a:r>
            <a:br>
              <a:rPr lang="pt-BR" sz="2000" dirty="0"/>
            </a:br>
            <a:r>
              <a:rPr lang="pt-BR" sz="2000" dirty="0"/>
              <a:t>Desenham histórias e culturas.</a:t>
            </a:r>
          </a:p>
          <a:p>
            <a:pPr algn="ctr"/>
            <a:r>
              <a:rPr lang="pt-BR" sz="2000" dirty="0"/>
              <a:t>No pulso das avenidas, vidas se entrelaçam,</a:t>
            </a:r>
            <a:br>
              <a:rPr lang="pt-BR" sz="2000" dirty="0"/>
            </a:br>
            <a:r>
              <a:rPr lang="pt-BR" sz="2000" dirty="0"/>
              <a:t>De japoneses a italianos, sonhos se abraçam,</a:t>
            </a:r>
            <a:br>
              <a:rPr lang="pt-BR" sz="2000" dirty="0"/>
            </a:br>
            <a:r>
              <a:rPr lang="pt-BR" sz="2000" dirty="0"/>
              <a:t>Cidade vibrante, mosaico em expansão,</a:t>
            </a:r>
            <a:br>
              <a:rPr lang="pt-BR" sz="2000" dirty="0"/>
            </a:br>
            <a:r>
              <a:rPr lang="pt-BR" sz="2000" dirty="0"/>
              <a:t>São Paulo, um caldeirão de tradição e inovação.</a:t>
            </a:r>
          </a:p>
        </p:txBody>
      </p:sp>
      <p:pic>
        <p:nvPicPr>
          <p:cNvPr id="2" name="Imagem 1" descr="Gráfico, Gráfico de mapa de árvore&#10;&#10;Descrição gerada automaticamente">
            <a:extLst>
              <a:ext uri="{FF2B5EF4-FFF2-40B4-BE49-F238E27FC236}">
                <a16:creationId xmlns:a16="http://schemas.microsoft.com/office/drawing/2014/main" id="{DDF4E9C9-98AB-6C34-19A0-2F106B021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3613" y="1933388"/>
            <a:ext cx="3019246" cy="202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444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193D6F64-B38B-5328-5817-B240FD7D8DC9}"/>
              </a:ext>
            </a:extLst>
          </p:cNvPr>
          <p:cNvSpPr txBox="1"/>
          <p:nvPr/>
        </p:nvSpPr>
        <p:spPr>
          <a:xfrm>
            <a:off x="464351" y="1436519"/>
            <a:ext cx="484394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No poema, fala-se sobre imigrantes de diferentes países que ajudaram a formar São Paulo. Como você acha que essas pessoas diferentes trouxeram coisas novas para a cidade? Que tipo de coisas novas você gostaria de ver na sua própria comunidade?</a:t>
            </a:r>
          </a:p>
          <a:p>
            <a:endParaRPr lang="pt-BR" sz="200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A81A3DE-F47D-300D-31EE-1DD965B48F21}"/>
              </a:ext>
            </a:extLst>
          </p:cNvPr>
          <p:cNvSpPr txBox="1"/>
          <p:nvPr/>
        </p:nvSpPr>
        <p:spPr>
          <a:xfrm>
            <a:off x="464351" y="765935"/>
            <a:ext cx="859975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000" dirty="0"/>
              <a:t>Junto com a turma, leia o poema abaixo e depois responda às perguntas.</a:t>
            </a:r>
          </a:p>
        </p:txBody>
      </p:sp>
      <p:pic>
        <p:nvPicPr>
          <p:cNvPr id="3" name="Google Shape;397;p36">
            <a:extLst>
              <a:ext uri="{FF2B5EF4-FFF2-40B4-BE49-F238E27FC236}">
                <a16:creationId xmlns:a16="http://schemas.microsoft.com/office/drawing/2014/main" id="{2329B384-C855-2FB2-24B4-4C6ED99E580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66930" y="302745"/>
            <a:ext cx="480333" cy="4912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402025D3-8D86-4657-937A-6FE444BCADEC}"/>
              </a:ext>
            </a:extLst>
          </p:cNvPr>
          <p:cNvGrpSpPr/>
          <p:nvPr/>
        </p:nvGrpSpPr>
        <p:grpSpPr>
          <a:xfrm>
            <a:off x="589616" y="3862112"/>
            <a:ext cx="4843944" cy="813813"/>
            <a:chOff x="531443" y="1997802"/>
            <a:chExt cx="7519307" cy="813813"/>
          </a:xfrm>
        </p:grpSpPr>
        <p:cxnSp>
          <p:nvCxnSpPr>
            <p:cNvPr id="7" name="Conector reto 25">
              <a:extLst>
                <a:ext uri="{FF2B5EF4-FFF2-40B4-BE49-F238E27FC236}">
                  <a16:creationId xmlns:a16="http://schemas.microsoft.com/office/drawing/2014/main" id="{B491A726-0ACD-4508-E607-5866A36271B6}"/>
                </a:ext>
              </a:extLst>
            </p:cNvPr>
            <p:cNvCxnSpPr>
              <a:cxnSpLocks/>
            </p:cNvCxnSpPr>
            <p:nvPr/>
          </p:nvCxnSpPr>
          <p:spPr>
            <a:xfrm>
              <a:off x="531443" y="1997802"/>
              <a:ext cx="7519307" cy="0"/>
            </a:xfrm>
            <a:prstGeom prst="line">
              <a:avLst/>
            </a:prstGeom>
            <a:ln w="12700">
              <a:solidFill>
                <a:schemeClr val="accent2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to 25">
              <a:extLst>
                <a:ext uri="{FF2B5EF4-FFF2-40B4-BE49-F238E27FC236}">
                  <a16:creationId xmlns:a16="http://schemas.microsoft.com/office/drawing/2014/main" id="{41A29515-C9FA-8EF1-3502-653174A69DE9}"/>
                </a:ext>
              </a:extLst>
            </p:cNvPr>
            <p:cNvCxnSpPr>
              <a:cxnSpLocks/>
            </p:cNvCxnSpPr>
            <p:nvPr/>
          </p:nvCxnSpPr>
          <p:spPr>
            <a:xfrm>
              <a:off x="531443" y="2269471"/>
              <a:ext cx="7519307" cy="0"/>
            </a:xfrm>
            <a:prstGeom prst="line">
              <a:avLst/>
            </a:prstGeom>
            <a:ln w="12700">
              <a:solidFill>
                <a:schemeClr val="accent2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25">
              <a:extLst>
                <a:ext uri="{FF2B5EF4-FFF2-40B4-BE49-F238E27FC236}">
                  <a16:creationId xmlns:a16="http://schemas.microsoft.com/office/drawing/2014/main" id="{3314F78C-058C-9FD1-5734-08D8C25C9554}"/>
                </a:ext>
              </a:extLst>
            </p:cNvPr>
            <p:cNvCxnSpPr>
              <a:cxnSpLocks/>
            </p:cNvCxnSpPr>
            <p:nvPr/>
          </p:nvCxnSpPr>
          <p:spPr>
            <a:xfrm>
              <a:off x="531443" y="2539946"/>
              <a:ext cx="7519307" cy="0"/>
            </a:xfrm>
            <a:prstGeom prst="line">
              <a:avLst/>
            </a:prstGeom>
            <a:ln w="12700">
              <a:solidFill>
                <a:schemeClr val="accent2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25">
              <a:extLst>
                <a:ext uri="{FF2B5EF4-FFF2-40B4-BE49-F238E27FC236}">
                  <a16:creationId xmlns:a16="http://schemas.microsoft.com/office/drawing/2014/main" id="{9355C9F3-D9C6-02FC-B5B4-B48FEB9B0F37}"/>
                </a:ext>
              </a:extLst>
            </p:cNvPr>
            <p:cNvCxnSpPr>
              <a:cxnSpLocks/>
            </p:cNvCxnSpPr>
            <p:nvPr/>
          </p:nvCxnSpPr>
          <p:spPr>
            <a:xfrm>
              <a:off x="531443" y="2811615"/>
              <a:ext cx="7519307" cy="0"/>
            </a:xfrm>
            <a:prstGeom prst="line">
              <a:avLst/>
            </a:prstGeom>
            <a:ln w="12700">
              <a:solidFill>
                <a:schemeClr val="accent2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Imagem 5" descr="Gráfico, Gráfico de mapa de árvore&#10;&#10;Descrição gerada automaticamente">
            <a:extLst>
              <a:ext uri="{FF2B5EF4-FFF2-40B4-BE49-F238E27FC236}">
                <a16:creationId xmlns:a16="http://schemas.microsoft.com/office/drawing/2014/main" id="{1190AEE0-EF56-BDC4-F9A6-01E579C3B8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3613" y="1933388"/>
            <a:ext cx="3019246" cy="202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371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193D6F64-B38B-5328-5817-B240FD7D8DC9}"/>
              </a:ext>
            </a:extLst>
          </p:cNvPr>
          <p:cNvSpPr txBox="1"/>
          <p:nvPr/>
        </p:nvSpPr>
        <p:spPr>
          <a:xfrm>
            <a:off x="456450" y="1340100"/>
            <a:ext cx="5228997" cy="31700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000" b="1" dirty="0"/>
              <a:t>Expectativa de respostas: Os estudantes podem responder que os imigrantes trouxeram novas comidas, formas de trabalhar e de se vestir, além de novas festas e músicas para a cidade. Para suas comunidades, podem sugerir coisas como feiras com comidas de diferentes países, músicas novas, ou até eventos em que as pessoas compartilham suas culturas.</a:t>
            </a: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59CF859C-B549-9B7B-0116-7E8DAAF5A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617" y="673625"/>
            <a:ext cx="8441717" cy="650138"/>
          </a:xfrm>
        </p:spPr>
        <p:txBody>
          <a:bodyPr/>
          <a:lstStyle/>
          <a:p>
            <a:r>
              <a:rPr lang="pt-BR" dirty="0"/>
              <a:t>Correção</a:t>
            </a:r>
          </a:p>
        </p:txBody>
      </p:sp>
      <p:pic>
        <p:nvPicPr>
          <p:cNvPr id="3" name="Imagem 2" descr="Gráfico, Gráfico de mapa de árvore&#10;&#10;Descrição gerada automaticamente">
            <a:extLst>
              <a:ext uri="{FF2B5EF4-FFF2-40B4-BE49-F238E27FC236}">
                <a16:creationId xmlns:a16="http://schemas.microsoft.com/office/drawing/2014/main" id="{10EEB028-23DF-A2C6-17AC-483B7B9EF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3613" y="1933388"/>
            <a:ext cx="3019246" cy="202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288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FB9F00F-E9A8-A9A2-DD96-AD2324400C64}"/>
              </a:ext>
            </a:extLst>
          </p:cNvPr>
          <p:cNvSpPr txBox="1"/>
          <p:nvPr/>
        </p:nvSpPr>
        <p:spPr>
          <a:xfrm>
            <a:off x="456449" y="639105"/>
            <a:ext cx="8317279" cy="401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dirty="0"/>
              <a:t>Com a orientação do seu professor, pesquise e descubra quais grupos de pessoas ajudaram a formar o município onde sua escola está localizada.</a:t>
            </a:r>
          </a:p>
          <a:p>
            <a:pPr>
              <a:spcAft>
                <a:spcPts val="600"/>
              </a:spcAft>
            </a:pPr>
            <a:r>
              <a:rPr lang="pt-BR" sz="2000" dirty="0"/>
              <a:t>Sua pesquisa deve incluir as seguintes informações:</a:t>
            </a:r>
          </a:p>
          <a:p>
            <a:pPr marL="342900" indent="-342900">
              <a:spcAft>
                <a:spcPts val="60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</a:pPr>
            <a:r>
              <a:rPr lang="pt-BR" sz="2000" dirty="0"/>
              <a:t>Quais foram os primeiros grupos que chegaram à região?</a:t>
            </a:r>
          </a:p>
          <a:p>
            <a:pPr marL="342900" indent="-342900">
              <a:spcAft>
                <a:spcPts val="60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</a:pPr>
            <a:r>
              <a:rPr lang="pt-BR" sz="2000" dirty="0"/>
              <a:t>De onde vieram ou como foram trazidos esses grupos?</a:t>
            </a:r>
          </a:p>
          <a:p>
            <a:pPr marL="342900" indent="-342900">
              <a:spcAft>
                <a:spcPts val="60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</a:pPr>
            <a:r>
              <a:rPr lang="pt-BR" sz="2000" dirty="0"/>
              <a:t>Quais contribuições eles trouxeram para a sua cidade?</a:t>
            </a:r>
          </a:p>
          <a:p>
            <a:pPr marL="342900" indent="-342900">
              <a:spcAft>
                <a:spcPts val="60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</a:pPr>
            <a:r>
              <a:rPr lang="pt-BR" sz="2000" dirty="0"/>
              <a:t>Existem grupos indígenas na região? Se sim, quais são eles?</a:t>
            </a:r>
          </a:p>
          <a:p>
            <a:pPr marL="342900" indent="-342900">
              <a:spcAft>
                <a:spcPts val="60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</a:pPr>
            <a:r>
              <a:rPr lang="pt-BR" sz="2000" dirty="0"/>
              <a:t>Como as pessoas desses diferentes grupos se relacionaram? Foi de forma pacífica ou houve conflitos?</a:t>
            </a:r>
          </a:p>
          <a:p>
            <a:pPr>
              <a:spcAft>
                <a:spcPts val="600"/>
              </a:spcAft>
            </a:pPr>
            <a:r>
              <a:rPr lang="pt-BR" sz="2000" dirty="0"/>
              <a:t>Agora, vocês podem começar o texto com: "Você sabia que..."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>
          <a:extLst>
            <a:ext uri="{FF2B5EF4-FFF2-40B4-BE49-F238E27FC236}">
              <a16:creationId xmlns:a16="http://schemas.microsoft.com/office/drawing/2014/main" id="{EF88C735-498C-F98D-AE13-3B5B717F3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4B4A97C-A3D5-85D7-7119-717E8F2166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18870" y="597485"/>
            <a:ext cx="4005534" cy="3719925"/>
          </a:xfrm>
        </p:spPr>
        <p:txBody>
          <a:bodyPr/>
          <a:lstStyle/>
          <a:p>
            <a:pPr>
              <a:spcAft>
                <a:spcPts val="450"/>
              </a:spcAft>
              <a:buSzPct val="100000"/>
            </a:pPr>
            <a:r>
              <a:rPr lang="pt-BR" sz="2000" dirty="0"/>
              <a:t>Desenvolver habilidades de pesquisa e seleção de fontes históricas;</a:t>
            </a:r>
          </a:p>
          <a:p>
            <a:pPr>
              <a:spcAft>
                <a:spcPts val="450"/>
              </a:spcAft>
              <a:buSzPct val="100000"/>
            </a:pPr>
            <a:r>
              <a:rPr lang="pt-BR" sz="2000" dirty="0"/>
              <a:t>Compreender a importância da história na formação da identidade e da cultura da cidade de São Paulo;</a:t>
            </a:r>
          </a:p>
          <a:p>
            <a:pPr>
              <a:spcAft>
                <a:spcPts val="450"/>
              </a:spcAft>
              <a:buSzPct val="100000"/>
            </a:pPr>
            <a:r>
              <a:rPr lang="pt-BR" sz="2000" dirty="0"/>
              <a:t>Identificar e registrar os acontecimentos mais significativos ao longo do tempo na cidade;</a:t>
            </a:r>
          </a:p>
          <a:p>
            <a:pPr>
              <a:spcAft>
                <a:spcPts val="450"/>
              </a:spcAft>
              <a:buSzPct val="100000"/>
            </a:pPr>
            <a:r>
              <a:rPr lang="pt-BR" sz="2000" dirty="0"/>
              <a:t>Desenvolver habilidades de comunicação oral e escrita.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024CD34-962F-AE65-5A9B-4FF3E035B02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34374" y="597485"/>
            <a:ext cx="3888394" cy="3719925"/>
          </a:xfrm>
        </p:spPr>
        <p:txBody>
          <a:bodyPr/>
          <a:lstStyle/>
          <a:p>
            <a:pPr>
              <a:buSzPct val="100000"/>
            </a:pPr>
            <a:r>
              <a:rPr lang="pt-BR" sz="2000" dirty="0"/>
              <a:t>Formação da cidade de São Paulo.</a:t>
            </a:r>
          </a:p>
          <a:p>
            <a:pPr>
              <a:buSzPct val="100000"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950817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8"/>
          <p:cNvSpPr txBox="1">
            <a:spLocks noGrp="1"/>
          </p:cNvSpPr>
          <p:nvPr>
            <p:ph type="body" idx="1"/>
          </p:nvPr>
        </p:nvSpPr>
        <p:spPr>
          <a:xfrm>
            <a:off x="3417903" y="885097"/>
            <a:ext cx="5477522" cy="3647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indent="-285712">
              <a:spcAft>
                <a:spcPts val="600"/>
              </a:spcAft>
              <a:buClr>
                <a:srgbClr val="7030A0"/>
              </a:buClr>
              <a:buSzPts val="3120"/>
              <a:buFont typeface="Arial"/>
              <a:buChar char="•"/>
            </a:pPr>
            <a:r>
              <a:rPr lang="pt-BR" sz="2000" dirty="0"/>
              <a:t>Desenvolvemos habilidades de pesquisa e seleção de fontes históricas;</a:t>
            </a:r>
          </a:p>
          <a:p>
            <a:pPr indent="-285712">
              <a:spcAft>
                <a:spcPts val="600"/>
              </a:spcAft>
              <a:buClr>
                <a:srgbClr val="7030A0"/>
              </a:buClr>
              <a:buSzPts val="3120"/>
              <a:buFont typeface="Arial"/>
              <a:buChar char="•"/>
            </a:pPr>
            <a:r>
              <a:rPr lang="pt-BR" sz="2000" dirty="0"/>
              <a:t>Compreendemos a importância da história na formação da identidade e da cultura da cidade de São Paulo;</a:t>
            </a:r>
          </a:p>
          <a:p>
            <a:pPr indent="-285712">
              <a:spcAft>
                <a:spcPts val="600"/>
              </a:spcAft>
              <a:buClr>
                <a:srgbClr val="7030A0"/>
              </a:buClr>
              <a:buSzPts val="3120"/>
              <a:buFont typeface="Arial"/>
              <a:buChar char="•"/>
            </a:pPr>
            <a:r>
              <a:rPr lang="pt-BR" sz="2000" dirty="0"/>
              <a:t>Identificamos e registrar os acontecimentos mais significativos ao longo do tempo na cidade;</a:t>
            </a:r>
          </a:p>
          <a:p>
            <a:pPr indent="-285712">
              <a:spcAft>
                <a:spcPts val="600"/>
              </a:spcAft>
              <a:buClr>
                <a:srgbClr val="7030A0"/>
              </a:buClr>
              <a:buSzPts val="3120"/>
              <a:buFont typeface="Arial"/>
              <a:buChar char="•"/>
            </a:pPr>
            <a:r>
              <a:rPr lang="pt-BR" sz="2000"/>
              <a:t>Desenvolvemos </a:t>
            </a:r>
            <a:r>
              <a:rPr lang="pt-BR" sz="2000" dirty="0"/>
              <a:t>habilidades de comunicação oral e escrita.</a:t>
            </a:r>
            <a:endParaRPr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5"/>
          <p:cNvSpPr/>
          <p:nvPr/>
        </p:nvSpPr>
        <p:spPr>
          <a:xfrm>
            <a:off x="407326" y="905452"/>
            <a:ext cx="4030931" cy="1357136"/>
          </a:xfrm>
          <a:custGeom>
            <a:avLst/>
            <a:gdLst/>
            <a:ahLst/>
            <a:cxnLst/>
            <a:rect l="l" t="t" r="r" b="b"/>
            <a:pathLst>
              <a:path w="10934858" h="4887971" fill="none" extrusionOk="0">
                <a:moveTo>
                  <a:pt x="0" y="0"/>
                </a:moveTo>
                <a:cubicBezTo>
                  <a:pt x="171387" y="4092"/>
                  <a:pt x="329635" y="-8431"/>
                  <a:pt x="574080" y="0"/>
                </a:cubicBezTo>
                <a:cubicBezTo>
                  <a:pt x="818525" y="8431"/>
                  <a:pt x="864096" y="28075"/>
                  <a:pt x="1148160" y="0"/>
                </a:cubicBezTo>
                <a:cubicBezTo>
                  <a:pt x="1432224" y="-28075"/>
                  <a:pt x="1793151" y="-8299"/>
                  <a:pt x="2050286" y="0"/>
                </a:cubicBezTo>
                <a:cubicBezTo>
                  <a:pt x="2307421" y="8299"/>
                  <a:pt x="2620310" y="31002"/>
                  <a:pt x="2843063" y="0"/>
                </a:cubicBezTo>
                <a:cubicBezTo>
                  <a:pt x="3065816" y="-31002"/>
                  <a:pt x="3034061" y="7367"/>
                  <a:pt x="3198446" y="0"/>
                </a:cubicBezTo>
                <a:cubicBezTo>
                  <a:pt x="3362831" y="-7367"/>
                  <a:pt x="3541450" y="23419"/>
                  <a:pt x="3881875" y="0"/>
                </a:cubicBezTo>
                <a:cubicBezTo>
                  <a:pt x="4222300" y="-23419"/>
                  <a:pt x="4079910" y="10252"/>
                  <a:pt x="4237257" y="0"/>
                </a:cubicBezTo>
                <a:cubicBezTo>
                  <a:pt x="4394604" y="-10252"/>
                  <a:pt x="4765046" y="-33697"/>
                  <a:pt x="5030035" y="0"/>
                </a:cubicBezTo>
                <a:cubicBezTo>
                  <a:pt x="5295024" y="33697"/>
                  <a:pt x="5557599" y="-163"/>
                  <a:pt x="5713463" y="0"/>
                </a:cubicBezTo>
                <a:cubicBezTo>
                  <a:pt x="5869327" y="163"/>
                  <a:pt x="5952471" y="7375"/>
                  <a:pt x="6178195" y="0"/>
                </a:cubicBezTo>
                <a:cubicBezTo>
                  <a:pt x="6403919" y="-7375"/>
                  <a:pt x="6614836" y="-28549"/>
                  <a:pt x="6752275" y="0"/>
                </a:cubicBezTo>
                <a:cubicBezTo>
                  <a:pt x="6889714" y="28549"/>
                  <a:pt x="7208419" y="-11886"/>
                  <a:pt x="7326355" y="0"/>
                </a:cubicBezTo>
                <a:cubicBezTo>
                  <a:pt x="7444291" y="11886"/>
                  <a:pt x="7586272" y="-17875"/>
                  <a:pt x="7791086" y="0"/>
                </a:cubicBezTo>
                <a:cubicBezTo>
                  <a:pt x="7995900" y="17875"/>
                  <a:pt x="8398225" y="18928"/>
                  <a:pt x="8583864" y="0"/>
                </a:cubicBezTo>
                <a:cubicBezTo>
                  <a:pt x="8769503" y="-18928"/>
                  <a:pt x="9027993" y="-39296"/>
                  <a:pt x="9376641" y="0"/>
                </a:cubicBezTo>
                <a:cubicBezTo>
                  <a:pt x="9725289" y="39296"/>
                  <a:pt x="9816733" y="-27380"/>
                  <a:pt x="9950721" y="0"/>
                </a:cubicBezTo>
                <a:cubicBezTo>
                  <a:pt x="10084709" y="27380"/>
                  <a:pt x="10616238" y="-41596"/>
                  <a:pt x="10934858" y="0"/>
                </a:cubicBezTo>
                <a:cubicBezTo>
                  <a:pt x="10960092" y="287335"/>
                  <a:pt x="10912756" y="538675"/>
                  <a:pt x="10934858" y="796041"/>
                </a:cubicBezTo>
                <a:cubicBezTo>
                  <a:pt x="10956960" y="1053407"/>
                  <a:pt x="10952023" y="1183788"/>
                  <a:pt x="10934858" y="1494323"/>
                </a:cubicBezTo>
                <a:cubicBezTo>
                  <a:pt x="10917693" y="1804858"/>
                  <a:pt x="10912927" y="1902445"/>
                  <a:pt x="10934858" y="2094845"/>
                </a:cubicBezTo>
                <a:cubicBezTo>
                  <a:pt x="10956789" y="2287245"/>
                  <a:pt x="10944823" y="2572538"/>
                  <a:pt x="10934858" y="2695367"/>
                </a:cubicBezTo>
                <a:cubicBezTo>
                  <a:pt x="10924893" y="2818196"/>
                  <a:pt x="10941115" y="3054296"/>
                  <a:pt x="10934858" y="3393648"/>
                </a:cubicBezTo>
                <a:cubicBezTo>
                  <a:pt x="10928601" y="3733000"/>
                  <a:pt x="10963694" y="3774257"/>
                  <a:pt x="10934858" y="4091930"/>
                </a:cubicBezTo>
                <a:cubicBezTo>
                  <a:pt x="10906022" y="4409603"/>
                  <a:pt x="10929465" y="4678776"/>
                  <a:pt x="10934858" y="4887971"/>
                </a:cubicBezTo>
                <a:cubicBezTo>
                  <a:pt x="10795803" y="4907555"/>
                  <a:pt x="10580739" y="4881620"/>
                  <a:pt x="10470127" y="4887971"/>
                </a:cubicBezTo>
                <a:cubicBezTo>
                  <a:pt x="10359515" y="4894322"/>
                  <a:pt x="10147503" y="4884302"/>
                  <a:pt x="9896046" y="4887971"/>
                </a:cubicBezTo>
                <a:cubicBezTo>
                  <a:pt x="9644589" y="4891640"/>
                  <a:pt x="9618448" y="4890423"/>
                  <a:pt x="9540664" y="4887971"/>
                </a:cubicBezTo>
                <a:cubicBezTo>
                  <a:pt x="9462880" y="4885519"/>
                  <a:pt x="9161236" y="4906242"/>
                  <a:pt x="8857235" y="4887971"/>
                </a:cubicBezTo>
                <a:cubicBezTo>
                  <a:pt x="8553234" y="4869700"/>
                  <a:pt x="8390614" y="4871692"/>
                  <a:pt x="7955109" y="4887971"/>
                </a:cubicBezTo>
                <a:cubicBezTo>
                  <a:pt x="7519604" y="4904250"/>
                  <a:pt x="7482608" y="4908844"/>
                  <a:pt x="7162332" y="4887971"/>
                </a:cubicBezTo>
                <a:cubicBezTo>
                  <a:pt x="6842056" y="4867098"/>
                  <a:pt x="6834065" y="4898049"/>
                  <a:pt x="6697601" y="4887971"/>
                </a:cubicBezTo>
                <a:cubicBezTo>
                  <a:pt x="6561137" y="4877893"/>
                  <a:pt x="6405142" y="4861653"/>
                  <a:pt x="6123520" y="4887971"/>
                </a:cubicBezTo>
                <a:cubicBezTo>
                  <a:pt x="5841898" y="4914289"/>
                  <a:pt x="5661759" y="4904276"/>
                  <a:pt x="5221395" y="4887971"/>
                </a:cubicBezTo>
                <a:cubicBezTo>
                  <a:pt x="4781031" y="4871666"/>
                  <a:pt x="4727291" y="4912002"/>
                  <a:pt x="4428617" y="4887971"/>
                </a:cubicBezTo>
                <a:cubicBezTo>
                  <a:pt x="4129943" y="4863940"/>
                  <a:pt x="4016030" y="4884073"/>
                  <a:pt x="3745189" y="4887971"/>
                </a:cubicBezTo>
                <a:cubicBezTo>
                  <a:pt x="3474348" y="4891869"/>
                  <a:pt x="3334611" y="4881883"/>
                  <a:pt x="3171109" y="4887971"/>
                </a:cubicBezTo>
                <a:cubicBezTo>
                  <a:pt x="3007607" y="4894059"/>
                  <a:pt x="2675961" y="4866933"/>
                  <a:pt x="2378332" y="4887971"/>
                </a:cubicBezTo>
                <a:cubicBezTo>
                  <a:pt x="2080703" y="4909009"/>
                  <a:pt x="1836744" y="4884728"/>
                  <a:pt x="1585554" y="4887971"/>
                </a:cubicBezTo>
                <a:cubicBezTo>
                  <a:pt x="1334364" y="4891214"/>
                  <a:pt x="1148521" y="4878344"/>
                  <a:pt x="792777" y="4887971"/>
                </a:cubicBezTo>
                <a:cubicBezTo>
                  <a:pt x="437033" y="4897598"/>
                  <a:pt x="302722" y="4915582"/>
                  <a:pt x="0" y="4887971"/>
                </a:cubicBezTo>
                <a:cubicBezTo>
                  <a:pt x="-30314" y="4520212"/>
                  <a:pt x="15252" y="4487189"/>
                  <a:pt x="0" y="4140810"/>
                </a:cubicBezTo>
                <a:cubicBezTo>
                  <a:pt x="-15252" y="3794431"/>
                  <a:pt x="-5383" y="3646759"/>
                  <a:pt x="0" y="3393648"/>
                </a:cubicBezTo>
                <a:cubicBezTo>
                  <a:pt x="5383" y="3140537"/>
                  <a:pt x="-26632" y="2920556"/>
                  <a:pt x="0" y="2744247"/>
                </a:cubicBezTo>
                <a:cubicBezTo>
                  <a:pt x="26632" y="2567938"/>
                  <a:pt x="4008" y="2329299"/>
                  <a:pt x="0" y="1948206"/>
                </a:cubicBezTo>
                <a:cubicBezTo>
                  <a:pt x="-4008" y="1567113"/>
                  <a:pt x="31678" y="1469850"/>
                  <a:pt x="0" y="1298804"/>
                </a:cubicBezTo>
                <a:cubicBezTo>
                  <a:pt x="-31678" y="1127758"/>
                  <a:pt x="16516" y="914209"/>
                  <a:pt x="0" y="600522"/>
                </a:cubicBezTo>
                <a:cubicBezTo>
                  <a:pt x="-16516" y="286835"/>
                  <a:pt x="17288" y="217964"/>
                  <a:pt x="0" y="0"/>
                </a:cubicBezTo>
                <a:close/>
              </a:path>
              <a:path w="10934858" h="4887971" extrusionOk="0">
                <a:moveTo>
                  <a:pt x="0" y="0"/>
                </a:moveTo>
                <a:cubicBezTo>
                  <a:pt x="115456" y="-16470"/>
                  <a:pt x="423847" y="-3284"/>
                  <a:pt x="574080" y="0"/>
                </a:cubicBezTo>
                <a:cubicBezTo>
                  <a:pt x="724313" y="3284"/>
                  <a:pt x="907228" y="7108"/>
                  <a:pt x="1038812" y="0"/>
                </a:cubicBezTo>
                <a:cubicBezTo>
                  <a:pt x="1170396" y="-7108"/>
                  <a:pt x="1400514" y="19378"/>
                  <a:pt x="1503543" y="0"/>
                </a:cubicBezTo>
                <a:cubicBezTo>
                  <a:pt x="1606572" y="-19378"/>
                  <a:pt x="1845850" y="6341"/>
                  <a:pt x="1968274" y="0"/>
                </a:cubicBezTo>
                <a:cubicBezTo>
                  <a:pt x="2090698" y="-6341"/>
                  <a:pt x="2243118" y="-2069"/>
                  <a:pt x="2323657" y="0"/>
                </a:cubicBezTo>
                <a:cubicBezTo>
                  <a:pt x="2404196" y="2069"/>
                  <a:pt x="2684333" y="-22604"/>
                  <a:pt x="3007086" y="0"/>
                </a:cubicBezTo>
                <a:cubicBezTo>
                  <a:pt x="3329839" y="22604"/>
                  <a:pt x="3502333" y="-35993"/>
                  <a:pt x="3799863" y="0"/>
                </a:cubicBezTo>
                <a:cubicBezTo>
                  <a:pt x="4097393" y="35993"/>
                  <a:pt x="4323836" y="-14903"/>
                  <a:pt x="4483292" y="0"/>
                </a:cubicBezTo>
                <a:cubicBezTo>
                  <a:pt x="4642748" y="14903"/>
                  <a:pt x="4889360" y="38198"/>
                  <a:pt x="5276069" y="0"/>
                </a:cubicBezTo>
                <a:cubicBezTo>
                  <a:pt x="5662778" y="-38198"/>
                  <a:pt x="5799741" y="-16106"/>
                  <a:pt x="5959498" y="0"/>
                </a:cubicBezTo>
                <a:cubicBezTo>
                  <a:pt x="6119255" y="16106"/>
                  <a:pt x="6558186" y="-5096"/>
                  <a:pt x="6861623" y="0"/>
                </a:cubicBezTo>
                <a:cubicBezTo>
                  <a:pt x="7165060" y="5096"/>
                  <a:pt x="7319303" y="-7412"/>
                  <a:pt x="7763749" y="0"/>
                </a:cubicBezTo>
                <a:cubicBezTo>
                  <a:pt x="8208195" y="7412"/>
                  <a:pt x="8383418" y="-30900"/>
                  <a:pt x="8665875" y="0"/>
                </a:cubicBezTo>
                <a:cubicBezTo>
                  <a:pt x="8948332" y="30900"/>
                  <a:pt x="9251622" y="35518"/>
                  <a:pt x="9458652" y="0"/>
                </a:cubicBezTo>
                <a:cubicBezTo>
                  <a:pt x="9665682" y="-35518"/>
                  <a:pt x="9882817" y="16347"/>
                  <a:pt x="10142081" y="0"/>
                </a:cubicBezTo>
                <a:cubicBezTo>
                  <a:pt x="10401345" y="-16347"/>
                  <a:pt x="10561597" y="13174"/>
                  <a:pt x="10934858" y="0"/>
                </a:cubicBezTo>
                <a:cubicBezTo>
                  <a:pt x="10928125" y="210602"/>
                  <a:pt x="10950636" y="491880"/>
                  <a:pt x="10934858" y="649402"/>
                </a:cubicBezTo>
                <a:cubicBezTo>
                  <a:pt x="10919080" y="806924"/>
                  <a:pt x="10948910" y="1086854"/>
                  <a:pt x="10934858" y="1201044"/>
                </a:cubicBezTo>
                <a:cubicBezTo>
                  <a:pt x="10920806" y="1315234"/>
                  <a:pt x="10922313" y="1632542"/>
                  <a:pt x="10934858" y="1752687"/>
                </a:cubicBezTo>
                <a:cubicBezTo>
                  <a:pt x="10947403" y="1872832"/>
                  <a:pt x="10947905" y="2267780"/>
                  <a:pt x="10934858" y="2450968"/>
                </a:cubicBezTo>
                <a:cubicBezTo>
                  <a:pt x="10921811" y="2634156"/>
                  <a:pt x="10954837" y="2925617"/>
                  <a:pt x="10934858" y="3100370"/>
                </a:cubicBezTo>
                <a:cubicBezTo>
                  <a:pt x="10914879" y="3275123"/>
                  <a:pt x="10923287" y="3602365"/>
                  <a:pt x="10934858" y="3798652"/>
                </a:cubicBezTo>
                <a:cubicBezTo>
                  <a:pt x="10946429" y="3994939"/>
                  <a:pt x="10936705" y="4479936"/>
                  <a:pt x="10934858" y="4887971"/>
                </a:cubicBezTo>
                <a:cubicBezTo>
                  <a:pt x="10591705" y="4894619"/>
                  <a:pt x="10274429" y="4898707"/>
                  <a:pt x="10032732" y="4887971"/>
                </a:cubicBezTo>
                <a:cubicBezTo>
                  <a:pt x="9791035" y="4877235"/>
                  <a:pt x="9620752" y="4868670"/>
                  <a:pt x="9458652" y="4887971"/>
                </a:cubicBezTo>
                <a:cubicBezTo>
                  <a:pt x="9296552" y="4907272"/>
                  <a:pt x="8865230" y="4915979"/>
                  <a:pt x="8665875" y="4887971"/>
                </a:cubicBezTo>
                <a:cubicBezTo>
                  <a:pt x="8466520" y="4859963"/>
                  <a:pt x="8178098" y="4927106"/>
                  <a:pt x="7763749" y="4887971"/>
                </a:cubicBezTo>
                <a:cubicBezTo>
                  <a:pt x="7349400" y="4848836"/>
                  <a:pt x="7285588" y="4910050"/>
                  <a:pt x="6861623" y="4887971"/>
                </a:cubicBezTo>
                <a:cubicBezTo>
                  <a:pt x="6437658" y="4865892"/>
                  <a:pt x="6413190" y="4890501"/>
                  <a:pt x="6287543" y="4887971"/>
                </a:cubicBezTo>
                <a:cubicBezTo>
                  <a:pt x="6161896" y="4885441"/>
                  <a:pt x="5770733" y="4914628"/>
                  <a:pt x="5604115" y="4887971"/>
                </a:cubicBezTo>
                <a:cubicBezTo>
                  <a:pt x="5437497" y="4861314"/>
                  <a:pt x="5322861" y="4889222"/>
                  <a:pt x="5248732" y="4887971"/>
                </a:cubicBezTo>
                <a:cubicBezTo>
                  <a:pt x="5174603" y="4886720"/>
                  <a:pt x="4877388" y="4870644"/>
                  <a:pt x="4784000" y="4887971"/>
                </a:cubicBezTo>
                <a:cubicBezTo>
                  <a:pt x="4690612" y="4905298"/>
                  <a:pt x="4362096" y="4924775"/>
                  <a:pt x="3991223" y="4887971"/>
                </a:cubicBezTo>
                <a:cubicBezTo>
                  <a:pt x="3620350" y="4851167"/>
                  <a:pt x="3703633" y="4911073"/>
                  <a:pt x="3417143" y="4887971"/>
                </a:cubicBezTo>
                <a:cubicBezTo>
                  <a:pt x="3130653" y="4864869"/>
                  <a:pt x="3172630" y="4902280"/>
                  <a:pt x="2952412" y="4887971"/>
                </a:cubicBezTo>
                <a:cubicBezTo>
                  <a:pt x="2732194" y="4873662"/>
                  <a:pt x="2508137" y="4885898"/>
                  <a:pt x="2268983" y="4887971"/>
                </a:cubicBezTo>
                <a:cubicBezTo>
                  <a:pt x="2029829" y="4890044"/>
                  <a:pt x="1990033" y="4898822"/>
                  <a:pt x="1913600" y="4887971"/>
                </a:cubicBezTo>
                <a:cubicBezTo>
                  <a:pt x="1837167" y="4877120"/>
                  <a:pt x="1395056" y="4924892"/>
                  <a:pt x="1120823" y="4887971"/>
                </a:cubicBezTo>
                <a:cubicBezTo>
                  <a:pt x="846590" y="4851050"/>
                  <a:pt x="293246" y="4913566"/>
                  <a:pt x="0" y="4887971"/>
                </a:cubicBezTo>
                <a:cubicBezTo>
                  <a:pt x="-14109" y="4692404"/>
                  <a:pt x="-18170" y="4380247"/>
                  <a:pt x="0" y="4189689"/>
                </a:cubicBezTo>
                <a:cubicBezTo>
                  <a:pt x="18170" y="3999131"/>
                  <a:pt x="-17895" y="3739036"/>
                  <a:pt x="0" y="3540288"/>
                </a:cubicBezTo>
                <a:cubicBezTo>
                  <a:pt x="17895" y="3341540"/>
                  <a:pt x="18547" y="3199996"/>
                  <a:pt x="0" y="2988645"/>
                </a:cubicBezTo>
                <a:cubicBezTo>
                  <a:pt x="-18547" y="2777294"/>
                  <a:pt x="22273" y="2572083"/>
                  <a:pt x="0" y="2339243"/>
                </a:cubicBezTo>
                <a:cubicBezTo>
                  <a:pt x="-22273" y="2106403"/>
                  <a:pt x="8674" y="1908490"/>
                  <a:pt x="0" y="1640962"/>
                </a:cubicBezTo>
                <a:cubicBezTo>
                  <a:pt x="-8674" y="1373434"/>
                  <a:pt x="-26544" y="1326014"/>
                  <a:pt x="0" y="1040440"/>
                </a:cubicBezTo>
                <a:cubicBezTo>
                  <a:pt x="26544" y="754866"/>
                  <a:pt x="-34966" y="281447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12700" cap="flat" cmpd="sng">
            <a:solidFill>
              <a:srgbClr val="389E9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5477" tIns="175477" rIns="175477" bIns="175477" anchor="ctr" anchorCtr="0">
            <a:noAutofit/>
          </a:bodyPr>
          <a:lstStyle/>
          <a:p>
            <a:pPr algn="ctr">
              <a:buSzPts val="2400"/>
            </a:pPr>
            <a:r>
              <a:rPr lang="pt-BR" sz="20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Vamos encontrar, no </a:t>
            </a:r>
            <a:br>
              <a:rPr lang="pt-BR" sz="20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</a:br>
            <a:r>
              <a:rPr lang="pt-BR" sz="20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caça-palavras, os primeiros imigrantes que 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chegaram à cidade de São Paulo.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0" name="Google Shape;250;p15" descr="Uma imagem contendo Calendário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963266" y="2401941"/>
            <a:ext cx="2591414" cy="2170295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15"/>
          <p:cNvSpPr/>
          <p:nvPr/>
        </p:nvSpPr>
        <p:spPr>
          <a:xfrm>
            <a:off x="4995030" y="4034375"/>
            <a:ext cx="547982" cy="1230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0" tIns="34271" rIns="68560" bIns="34271" anchor="ctr" anchorCtr="0">
            <a:noAutofit/>
          </a:bodyPr>
          <a:lstStyle/>
          <a:p>
            <a:pPr algn="ctr"/>
            <a:endParaRPr dirty="0">
              <a:solidFill>
                <a:schemeClr val="lt1"/>
              </a:solidFill>
            </a:endParaRPr>
          </a:p>
        </p:txBody>
      </p:sp>
      <p:pic>
        <p:nvPicPr>
          <p:cNvPr id="2" name="Google Shape;248;p15">
            <a:extLst>
              <a:ext uri="{FF2B5EF4-FFF2-40B4-BE49-F238E27FC236}">
                <a16:creationId xmlns:a16="http://schemas.microsoft.com/office/drawing/2014/main" id="{73C87844-6B8D-4852-0AB8-283034F7B68B}"/>
              </a:ext>
            </a:extLst>
          </p:cNvPr>
          <p:cNvPicPr preferRelativeResize="0"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 t="2515"/>
          <a:stretch/>
        </p:blipFill>
        <p:spPr>
          <a:xfrm>
            <a:off x="4705745" y="298074"/>
            <a:ext cx="4155236" cy="454735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45A5E4FE-EF65-23A9-57C2-DD617FED32E0}"/>
              </a:ext>
            </a:extLst>
          </p:cNvPr>
          <p:cNvSpPr/>
          <p:nvPr/>
        </p:nvSpPr>
        <p:spPr>
          <a:xfrm>
            <a:off x="4906493" y="4170730"/>
            <a:ext cx="692368" cy="2650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87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1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794" cy="3293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indent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800" dirty="0"/>
              <a:t>LEMOV, D. </a:t>
            </a:r>
            <a:r>
              <a:rPr lang="pt-BR" sz="1800" b="1" dirty="0"/>
              <a:t>Aula Nota 10 2.0</a:t>
            </a:r>
            <a:r>
              <a:rPr lang="pt-BR" sz="1800" dirty="0"/>
              <a:t>: 62 técnicas para melhorar a gestão da sala de aula. Porto Alegre: Penso, 2018.</a:t>
            </a:r>
          </a:p>
          <a:p>
            <a:pPr marL="0" indent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800" dirty="0">
                <a:solidFill>
                  <a:schemeClr val="accent2"/>
                </a:solidFill>
              </a:rPr>
              <a:t>SÃO PAULO (</a:t>
            </a:r>
            <a:r>
              <a:rPr lang="pt-BR" sz="1800" dirty="0"/>
              <a:t>Estado). Secretaria da Educação. </a:t>
            </a:r>
            <a:r>
              <a:rPr lang="pt-BR" sz="1800" b="1" dirty="0"/>
              <a:t>Currículo Paulista</a:t>
            </a:r>
            <a:r>
              <a:rPr lang="pt-BR" sz="1800" dirty="0"/>
              <a:t>: etapa Ensino Fundamental, 2019.</a:t>
            </a:r>
          </a:p>
          <a:p>
            <a:pPr marL="0" indent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800" dirty="0"/>
              <a:t>SÃO PAULO (Estado). Secretaria da Educação. </a:t>
            </a:r>
            <a:r>
              <a:rPr lang="pt-BR" sz="1800" b="1" dirty="0"/>
              <a:t>Currículo em Ação</a:t>
            </a:r>
            <a:r>
              <a:rPr lang="pt-BR" sz="1800" dirty="0"/>
              <a:t>, 2023. Coordenadoria Pedagógica – COPED.</a:t>
            </a:r>
          </a:p>
          <a:p>
            <a:pPr marL="0" indent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800" dirty="0"/>
              <a:t>SÃO PAULO (Estado). Nossa Gente. </a:t>
            </a:r>
            <a:r>
              <a:rPr lang="pt-BR" sz="1800" b="1" dirty="0" err="1"/>
              <a:t>ConheçaSP</a:t>
            </a:r>
            <a:r>
              <a:rPr lang="pt-BR" sz="1800" dirty="0"/>
              <a:t>. Disponível em: </a:t>
            </a:r>
            <a:r>
              <a:rPr lang="pt-BR" sz="1800" dirty="0">
                <a:hlinkClick r:id="rId3"/>
              </a:rPr>
              <a:t>https://www.saopaulo.sp.gov.br/</a:t>
            </a:r>
            <a:r>
              <a:rPr lang="pt-BR" sz="1800" dirty="0" err="1">
                <a:hlinkClick r:id="rId3"/>
              </a:rPr>
              <a:t>conhecasp</a:t>
            </a:r>
            <a:r>
              <a:rPr lang="pt-BR" sz="1800" dirty="0">
                <a:hlinkClick r:id="rId3"/>
              </a:rPr>
              <a:t>/nossa-gente/</a:t>
            </a:r>
            <a:r>
              <a:rPr lang="pt-BR" sz="1800" dirty="0"/>
              <a:t>. Acesso em: 16 set. 2024.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"/>
          <p:cNvSpPr txBox="1"/>
          <p:nvPr/>
        </p:nvSpPr>
        <p:spPr>
          <a:xfrm>
            <a:off x="420341" y="527551"/>
            <a:ext cx="8305679" cy="455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spcAft>
                <a:spcPts val="1200"/>
              </a:spcAft>
              <a:buSzPts val="2400"/>
            </a:pPr>
            <a:r>
              <a:rPr lang="pt-BR" sz="1800" b="1" dirty="0">
                <a:solidFill>
                  <a:schemeClr val="tx1"/>
                </a:solidFill>
                <a:latin typeface="+mj-lt"/>
                <a:ea typeface="Verdana"/>
                <a:sym typeface="Verdana"/>
              </a:rPr>
              <a:t>Lista de imagens e vídeos</a:t>
            </a:r>
          </a:p>
          <a:p>
            <a:pPr>
              <a:spcAft>
                <a:spcPts val="1200"/>
              </a:spcAft>
              <a:buSzPts val="2400"/>
            </a:pPr>
            <a:r>
              <a:rPr lang="pt-BR" sz="1800" b="1" dirty="0">
                <a:solidFill>
                  <a:schemeClr val="tx1"/>
                </a:solidFill>
                <a:latin typeface="+mj-lt"/>
                <a:ea typeface="Verdana"/>
                <a:sym typeface="Verdana"/>
              </a:rPr>
              <a:t>Slide 1 – </a:t>
            </a:r>
            <a:r>
              <a:rPr lang="pt-BR" sz="1800" dirty="0">
                <a:solidFill>
                  <a:schemeClr val="tx1"/>
                </a:solidFill>
                <a:latin typeface="+mj-lt"/>
                <a:ea typeface="Verdana"/>
                <a:sym typeface="Verdana"/>
              </a:rPr>
              <a:t>Imagem de capa: SEDUC-SP.</a:t>
            </a:r>
          </a:p>
          <a:p>
            <a:pPr>
              <a:spcAft>
                <a:spcPts val="1200"/>
              </a:spcAft>
              <a:buSzPts val="2400"/>
            </a:pPr>
            <a:r>
              <a:rPr lang="pt-BR" sz="1800" b="1" dirty="0">
                <a:solidFill>
                  <a:schemeClr val="tx1"/>
                </a:solidFill>
                <a:latin typeface="+mj-lt"/>
                <a:ea typeface="Verdana"/>
                <a:sym typeface="Verdana"/>
              </a:rPr>
              <a:t>Slides 3, 4, 7, 8, 9, 10, 11, 12, 13, 16, 17 e 18 – </a:t>
            </a:r>
            <a:r>
              <a:rPr lang="pt-BR" sz="1800" dirty="0">
                <a:solidFill>
                  <a:schemeClr val="tx1"/>
                </a:solidFill>
                <a:latin typeface="+mj-lt"/>
                <a:ea typeface="Verdana"/>
                <a:sym typeface="Verdana"/>
              </a:rPr>
              <a:t>© Getty Images.</a:t>
            </a:r>
          </a:p>
          <a:p>
            <a:pPr>
              <a:spcAft>
                <a:spcPts val="1200"/>
              </a:spcAft>
              <a:buSzPts val="2400"/>
            </a:pPr>
            <a:r>
              <a:rPr lang="pt-BR" sz="1800" b="1" dirty="0">
                <a:solidFill>
                  <a:schemeClr val="tx1"/>
                </a:solidFill>
                <a:latin typeface="+mj-lt"/>
                <a:ea typeface="Verdana"/>
                <a:sym typeface="Verdana"/>
              </a:rPr>
              <a:t>Slide 6 – </a:t>
            </a:r>
            <a:r>
              <a:rPr lang="pt-BR" sz="1800" dirty="0" err="1">
                <a:solidFill>
                  <a:schemeClr val="tx1"/>
                </a:solidFill>
                <a:latin typeface="+mj-lt"/>
                <a:ea typeface="Verdana"/>
                <a:sym typeface="Verdana"/>
              </a:rPr>
              <a:t>Wikimedia</a:t>
            </a:r>
            <a:r>
              <a:rPr lang="pt-BR" sz="1800" dirty="0">
                <a:solidFill>
                  <a:schemeClr val="tx1"/>
                </a:solidFill>
                <a:latin typeface="+mj-lt"/>
                <a:ea typeface="Verdana"/>
                <a:sym typeface="Verdana"/>
              </a:rPr>
              <a:t> Commons. Disponível em: </a:t>
            </a:r>
            <a:r>
              <a:rPr lang="pt-BR" sz="1800" dirty="0">
                <a:solidFill>
                  <a:schemeClr val="tx1"/>
                </a:solidFill>
                <a:latin typeface="+mj-lt"/>
                <a:ea typeface="Verdana"/>
                <a:sym typeface="Verdana"/>
                <a:hlinkClick r:id="rId3"/>
              </a:rPr>
              <a:t>https://upload.wikimedia.org/wikipedia/commons/thumb/4/41/Milit%C3%A3o_Augusto_de_Azevedo_Igreja_e_Convento_do_Col%C3%A9gio%2C_1862.jpg/640px-Milit%C3%A3o_Augusto_de_Azevedo_-_Igreja_e_Convento_do_Col%C3%A9gio%2C_1862.jpg</a:t>
            </a:r>
            <a:r>
              <a:rPr lang="pt-BR" sz="1800" dirty="0">
                <a:solidFill>
                  <a:schemeClr val="tx1"/>
                </a:solidFill>
                <a:latin typeface="+mj-lt"/>
                <a:ea typeface="Verdana"/>
                <a:sym typeface="Verdana"/>
              </a:rPr>
              <a:t>. Acesso em: 16 set. 2024.</a:t>
            </a:r>
          </a:p>
          <a:p>
            <a:pPr>
              <a:spcAft>
                <a:spcPts val="1200"/>
              </a:spcAft>
              <a:buSzPts val="2400"/>
            </a:pPr>
            <a:r>
              <a:rPr lang="pt-BR" sz="1800" b="1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9 – </a:t>
            </a:r>
            <a:r>
              <a:rPr lang="pt-BR" sz="1800" dirty="0" err="1">
                <a:solidFill>
                  <a:schemeClr val="tx1"/>
                </a:solidFill>
                <a:latin typeface="+mj-lt"/>
                <a:ea typeface="Verdana"/>
                <a:sym typeface="Verdana"/>
              </a:rPr>
              <a:t>Wikimedia</a:t>
            </a:r>
            <a:r>
              <a:rPr lang="pt-BR" sz="1800" dirty="0">
                <a:solidFill>
                  <a:schemeClr val="tx1"/>
                </a:solidFill>
                <a:latin typeface="+mj-lt"/>
                <a:ea typeface="Verdana"/>
                <a:sym typeface="Verdana"/>
              </a:rPr>
              <a:t> Commons. Disponível em: </a:t>
            </a:r>
            <a:r>
              <a:rPr lang="pt-BR" sz="1800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r>
              <a:rPr lang="pt-BR" sz="1800" u="sng" dirty="0">
                <a:solidFill>
                  <a:srgbClr val="0197A8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https://upload.wikimedia.org/wikipedia/commons/thumb/4/40/Tanabata_Matsuri_Liberdade_S%C3%A3o_Paulo_03.jpg/640px-Tanabata_Matsuri_Liberdade_S%C3%A3o_Paulo_03.jpg</a:t>
            </a:r>
            <a:r>
              <a:rPr lang="pt-BR" sz="1800" u="sng" dirty="0">
                <a:solidFill>
                  <a:srgbClr val="0197A8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 </a:t>
            </a:r>
            <a:endParaRPr lang="pt-BR" sz="1800" b="1" dirty="0">
              <a:solidFill>
                <a:schemeClr val="tx1"/>
              </a:solidFill>
              <a:latin typeface="+mj-lt"/>
              <a:ea typeface="Verdana"/>
              <a:sym typeface="Verdan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4113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"/>
          <p:cNvSpPr txBox="1"/>
          <p:nvPr/>
        </p:nvSpPr>
        <p:spPr>
          <a:xfrm>
            <a:off x="457359" y="1872256"/>
            <a:ext cx="5359027" cy="52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1200"/>
              </a:spcAft>
              <a:buSzPts val="2400"/>
            </a:pPr>
            <a:endParaRPr dirty="0"/>
          </a:p>
        </p:txBody>
      </p:sp>
      <p:pic>
        <p:nvPicPr>
          <p:cNvPr id="159" name="Google Shape;159;p3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5094610" y="1679242"/>
            <a:ext cx="3879692" cy="324922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457359" y="755374"/>
            <a:ext cx="4637251" cy="36394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000" dirty="0"/>
              <a:t>Hoje, daremos continuidade aos estudos sobre a formação das cidades. Vamos iniciar com a cidade de São Paulo, a capital do estado.</a:t>
            </a:r>
            <a:br>
              <a:rPr lang="pt-BR" sz="2000" dirty="0"/>
            </a:br>
            <a:r>
              <a:rPr lang="pt-BR" sz="2000" dirty="0"/>
              <a:t> </a:t>
            </a:r>
            <a:endParaRPr lang="en-US" sz="2000" dirty="0"/>
          </a:p>
          <a:p>
            <a:r>
              <a:rPr lang="pt-BR" sz="2000" dirty="0"/>
              <a:t>Conversem em duplas sobre o que vocês sabem sobre a cidade de São Paulo. Se moram nessa cidade ou se já a visitaram, ou se já a viram pelos meios de comunicação, como TV e redes sociais.</a:t>
            </a:r>
            <a:endParaRPr lang="en-US" sz="20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"/>
          <p:cNvSpPr txBox="1"/>
          <p:nvPr/>
        </p:nvSpPr>
        <p:spPr>
          <a:xfrm>
            <a:off x="442308" y="714771"/>
            <a:ext cx="5141256" cy="346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buSzPts val="3400"/>
            </a:pPr>
            <a:endParaRPr dirty="0"/>
          </a:p>
        </p:txBody>
      </p:sp>
      <p:sp>
        <p:nvSpPr>
          <p:cNvPr id="166" name="Google Shape;166;p4"/>
          <p:cNvSpPr txBox="1"/>
          <p:nvPr/>
        </p:nvSpPr>
        <p:spPr>
          <a:xfrm>
            <a:off x="4675300" y="4431570"/>
            <a:ext cx="4129787" cy="514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spcAft>
                <a:spcPts val="450"/>
              </a:spcAft>
              <a:buSzPts val="2300"/>
            </a:pPr>
            <a:endParaRPr sz="1725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pic>
        <p:nvPicPr>
          <p:cNvPr id="167" name="Google Shape;167;p4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4302856" y="1671432"/>
            <a:ext cx="4555464" cy="3167273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4"/>
          <p:cNvSpPr txBox="1"/>
          <p:nvPr/>
        </p:nvSpPr>
        <p:spPr>
          <a:xfrm>
            <a:off x="4301483" y="1782642"/>
            <a:ext cx="1347839" cy="69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t" anchorCtr="0">
            <a:spAutoFit/>
          </a:bodyPr>
          <a:lstStyle/>
          <a:p>
            <a:pPr algn="ctr">
              <a:buSzPts val="2400"/>
            </a:pPr>
            <a:r>
              <a:rPr lang="pt-BR" sz="18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Quantas</a:t>
            </a:r>
            <a:endParaRPr sz="1800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algn="ctr">
              <a:buSzPts val="2400"/>
            </a:pPr>
            <a:r>
              <a:rPr lang="pt-BR" sz="18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perguntas!</a:t>
            </a:r>
            <a:endParaRPr sz="1800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sp>
        <p:nvSpPr>
          <p:cNvPr id="169" name="Google Shape;169;p4"/>
          <p:cNvSpPr txBox="1"/>
          <p:nvPr/>
        </p:nvSpPr>
        <p:spPr>
          <a:xfrm>
            <a:off x="7566194" y="1728927"/>
            <a:ext cx="1293499" cy="69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t" anchorCtr="0">
            <a:spAutoFit/>
          </a:bodyPr>
          <a:lstStyle/>
          <a:p>
            <a:pPr algn="ctr">
              <a:buSzPts val="2400"/>
            </a:pPr>
            <a:r>
              <a:rPr lang="pt-BR" sz="18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Vamos descobrir!</a:t>
            </a:r>
            <a:endParaRPr sz="1800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grpSp>
        <p:nvGrpSpPr>
          <p:cNvPr id="2" name="Google Shape;115;p17">
            <a:extLst>
              <a:ext uri="{FF2B5EF4-FFF2-40B4-BE49-F238E27FC236}">
                <a16:creationId xmlns:a16="http://schemas.microsoft.com/office/drawing/2014/main" id="{D53B21D3-EC21-008C-DA6B-8B1AA9E4E0C9}"/>
              </a:ext>
            </a:extLst>
          </p:cNvPr>
          <p:cNvGrpSpPr/>
          <p:nvPr/>
        </p:nvGrpSpPr>
        <p:grpSpPr>
          <a:xfrm>
            <a:off x="5442722" y="427830"/>
            <a:ext cx="3077514" cy="574779"/>
            <a:chOff x="3316653" y="4213329"/>
            <a:chExt cx="3077514" cy="574779"/>
          </a:xfrm>
        </p:grpSpPr>
        <p:sp>
          <p:nvSpPr>
            <p:cNvPr id="3" name="Google Shape;116;p17">
              <a:extLst>
                <a:ext uri="{FF2B5EF4-FFF2-40B4-BE49-F238E27FC236}">
                  <a16:creationId xmlns:a16="http://schemas.microsoft.com/office/drawing/2014/main" id="{A3437568-90E5-E974-7050-C11EEED5791B}"/>
                </a:ext>
              </a:extLst>
            </p:cNvPr>
            <p:cNvSpPr txBox="1"/>
            <p:nvPr/>
          </p:nvSpPr>
          <p:spPr>
            <a:xfrm>
              <a:off x="3704964" y="4357251"/>
              <a:ext cx="2689203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dirty="0">
                  <a:solidFill>
                    <a:schemeClr val="dk1"/>
                  </a:solidFill>
                  <a:latin typeface="+mj-lt"/>
                  <a:ea typeface="Lato"/>
                  <a:cs typeface="Arial" panose="020B0604020202020204" pitchFamily="34" charset="0"/>
                  <a:sym typeface="Lato"/>
                </a:rPr>
                <a:t>VIREM E CONVERSEM</a:t>
              </a:r>
              <a:endParaRPr sz="1600" b="1" i="0" u="none" strike="noStrike" cap="none" dirty="0">
                <a:solidFill>
                  <a:schemeClr val="dk1"/>
                </a:solidFill>
                <a:latin typeface="+mj-lt"/>
                <a:ea typeface="Lato"/>
                <a:cs typeface="Arial" panose="020B0604020202020204" pitchFamily="34" charset="0"/>
                <a:sym typeface="Lato"/>
              </a:endParaRPr>
            </a:p>
          </p:txBody>
        </p:sp>
        <p:pic>
          <p:nvPicPr>
            <p:cNvPr id="4" name="Google Shape;117;p17">
              <a:extLst>
                <a:ext uri="{FF2B5EF4-FFF2-40B4-BE49-F238E27FC236}">
                  <a16:creationId xmlns:a16="http://schemas.microsoft.com/office/drawing/2014/main" id="{712AB3C4-045D-EC22-108C-97CE0A794548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316653" y="4213329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TextBox 4"/>
          <p:cNvSpPr txBox="1"/>
          <p:nvPr/>
        </p:nvSpPr>
        <p:spPr>
          <a:xfrm>
            <a:off x="452576" y="787180"/>
            <a:ext cx="3601437" cy="24083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000" dirty="0"/>
              <a:t>Como vocês imaginam que surgiu a cidade de São Paulo? </a:t>
            </a:r>
            <a:endParaRPr lang="en-US" sz="2000" dirty="0"/>
          </a:p>
          <a:p>
            <a:r>
              <a:rPr lang="pt-BR" sz="2000" dirty="0"/>
              <a:t>O que vocês conversaram e conhecem sobre essa cidade?</a:t>
            </a:r>
            <a:endParaRPr lang="en-US" sz="2000"/>
          </a:p>
          <a:p>
            <a:r>
              <a:rPr lang="pt-BR" sz="2000" dirty="0"/>
              <a:t>Será que sempre foi assim?</a:t>
            </a:r>
            <a:endParaRPr lang="en-US" sz="20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6539" y="700839"/>
            <a:ext cx="8375884" cy="650138"/>
          </a:xfrm>
        </p:spPr>
        <p:txBody>
          <a:bodyPr/>
          <a:lstStyle/>
          <a:p>
            <a:r>
              <a:rPr lang="en-US" dirty="0"/>
              <a:t>A cidade de São Paulo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6165" y="1411357"/>
            <a:ext cx="7961244" cy="2716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Foi fundada em 25 de janeiro de 1554 pelos padres jesuítas José de Anchieta e Manoel da Nóbrega, quando construíram o Pátio do Colégio, bem no centro da cidade. Faz muito tempo, não é mesmo?</a:t>
            </a:r>
          </a:p>
          <a:p>
            <a:r>
              <a:rPr lang="pt-BR" sz="2000" dirty="0"/>
              <a:t>Na época, era uma pequena vila, povoada por colonos portugueses, povos indígenas ou originários e, posteriormente, pelos africanos e afro-brasileiros. Mas, veja as imagens a seguir! Com o passar do tempo, a cidade cresceu muito, não é? Até transformar-se em uma grande metrópole, uma das maiores do mundo!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50C95914-469E-5296-EAC5-9C2EE26D5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987" y="594832"/>
            <a:ext cx="6284007" cy="342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C6932B1-B0CD-E465-D765-35EA0BE3EAE2}"/>
              </a:ext>
            </a:extLst>
          </p:cNvPr>
          <p:cNvSpPr txBox="1"/>
          <p:nvPr/>
        </p:nvSpPr>
        <p:spPr>
          <a:xfrm>
            <a:off x="727966" y="4088905"/>
            <a:ext cx="80520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202122"/>
                </a:solidFill>
                <a:latin typeface="Arial" panose="020B0604020202020204" pitchFamily="34" charset="0"/>
              </a:rPr>
              <a:t>A pintura </a:t>
            </a:r>
            <a:r>
              <a:rPr lang="pt-BR" sz="1400" i="1" dirty="0">
                <a:solidFill>
                  <a:srgbClr val="202122"/>
                </a:solidFill>
                <a:latin typeface="Arial" panose="020B0604020202020204" pitchFamily="34" charset="0"/>
              </a:rPr>
              <a:t>Fundação de São Paulo</a:t>
            </a:r>
            <a:r>
              <a:rPr lang="pt-BR" sz="1400" dirty="0">
                <a:solidFill>
                  <a:srgbClr val="202122"/>
                </a:solidFill>
                <a:latin typeface="Arial" panose="020B0604020202020204" pitchFamily="34" charset="0"/>
              </a:rPr>
              <a:t>, de Oscar Pereira da Silva, foi feita em óleo sobre tela. A obra faz parte do acervo do Museu Paulista desde 1929 e retrata uma cena idealizada sobre a fundação da capital paulista pelos padres Manuel da Nóbrega, Manuel Paiva e José de Anchieta.</a:t>
            </a:r>
          </a:p>
        </p:txBody>
      </p:sp>
      <p:pic>
        <p:nvPicPr>
          <p:cNvPr id="6" name="Google Shape;174;p2">
            <a:extLst>
              <a:ext uri="{FF2B5EF4-FFF2-40B4-BE49-F238E27FC236}">
                <a16:creationId xmlns:a16="http://schemas.microsoft.com/office/drawing/2014/main" id="{431FEB1C-7EAF-4A05-B53D-46F6DFE5D51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77917" y="385939"/>
            <a:ext cx="419386" cy="2806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8F62C9AA-24E9-E78E-5D30-D4468A5ED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9909" y="920688"/>
            <a:ext cx="5869815" cy="3302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FAAF8A4-093C-9894-4509-77EA9FB286FF}"/>
              </a:ext>
            </a:extLst>
          </p:cNvPr>
          <p:cNvSpPr txBox="1"/>
          <p:nvPr/>
        </p:nvSpPr>
        <p:spPr>
          <a:xfrm>
            <a:off x="1602091" y="4338300"/>
            <a:ext cx="6308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Vista aérea da cidade de São Paulo em 2024.</a:t>
            </a:r>
          </a:p>
        </p:txBody>
      </p:sp>
      <p:pic>
        <p:nvPicPr>
          <p:cNvPr id="5" name="Google Shape;174;p2">
            <a:extLst>
              <a:ext uri="{FF2B5EF4-FFF2-40B4-BE49-F238E27FC236}">
                <a16:creationId xmlns:a16="http://schemas.microsoft.com/office/drawing/2014/main" id="{317506C3-55C1-470B-B835-CA7EFFC2BCE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11074" y="409052"/>
            <a:ext cx="419386" cy="2806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6889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"/>
          <p:cNvSpPr txBox="1"/>
          <p:nvPr/>
        </p:nvSpPr>
        <p:spPr>
          <a:xfrm>
            <a:off x="456450" y="1204095"/>
            <a:ext cx="5846696" cy="333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spcBef>
                <a:spcPts val="600"/>
              </a:spcBef>
              <a:buClr>
                <a:schemeClr val="dk1"/>
              </a:buClr>
              <a:buSzPts val="1100"/>
            </a:pPr>
            <a:r>
              <a:rPr lang="pt-BR" sz="2000" dirty="0">
                <a:sym typeface="Verdana "/>
              </a:rPr>
              <a:t>Como aconteceu isso? Foi em meados do século XIX e começo do século XX que se iniciou o movimento de imigração, quando o governo favoreceu a entrada de grupos de pessoas vindas de diferentes países, como alemães, italianos, japoneses, árabes, judeus, portugueses, espanhóis, dentre outros. Em São Paulo, o governo direcionou os imigrantes para o cultivo de café, no interior do estado, pois, na ocasião, era o principal produto da economia. </a:t>
            </a:r>
            <a:endParaRPr lang="pt-BR" sz="2000" dirty="0">
              <a:sym typeface="Verdana"/>
            </a:endParaRPr>
          </a:p>
        </p:txBody>
      </p:sp>
      <p:pic>
        <p:nvPicPr>
          <p:cNvPr id="2050" name="Picture 2" descr="Logotipo&#10;&#10;Descrição gerada automaticamente">
            <a:extLst>
              <a:ext uri="{FF2B5EF4-FFF2-40B4-BE49-F238E27FC236}">
                <a16:creationId xmlns:a16="http://schemas.microsoft.com/office/drawing/2014/main" id="{DEA876EC-2CAF-C751-B06D-91058ED027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t="1464" b="1464"/>
          <a:stretch/>
        </p:blipFill>
        <p:spPr bwMode="auto">
          <a:xfrm>
            <a:off x="6226862" y="337703"/>
            <a:ext cx="2606120" cy="2529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7CB1CE2-FB26-49F3-1DE2-910DAE2F7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039" y="666821"/>
            <a:ext cx="8375884" cy="646290"/>
          </a:xfrm>
        </p:spPr>
        <p:txBody>
          <a:bodyPr/>
          <a:lstStyle/>
          <a:p>
            <a:r>
              <a:rPr lang="pt-BR" sz="2600" dirty="0">
                <a:latin typeface="+mj-lt"/>
              </a:rPr>
              <a:t>O movimento de imigração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56CF421-4D84-AA78-2522-7280F0026869}"/>
              </a:ext>
            </a:extLst>
          </p:cNvPr>
          <p:cNvSpPr txBox="1"/>
          <p:nvPr/>
        </p:nvSpPr>
        <p:spPr>
          <a:xfrm>
            <a:off x="456449" y="1069295"/>
            <a:ext cx="500331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Atualmente, estima-se que São Paulo seja a terceira maior cidade com população italiana fora da Itália, a maior cidade com população japonesa fora do Japão, a terceira maior cidade com população libanesa fora do Líbano, a maior cidade com população portuguesa fora de Portugal e a maior cidade com população espanhola fora da Espanha.</a:t>
            </a:r>
            <a:endParaRPr lang="pt-BR" sz="800" dirty="0"/>
          </a:p>
        </p:txBody>
      </p:sp>
      <p:pic>
        <p:nvPicPr>
          <p:cNvPr id="3074" name="Picture 2" descr="Pessoas posando para foto">
            <a:extLst>
              <a:ext uri="{FF2B5EF4-FFF2-40B4-BE49-F238E27FC236}">
                <a16:creationId xmlns:a16="http://schemas.microsoft.com/office/drawing/2014/main" id="{C9FE2DC1-6013-6910-D60E-00D06A0D7A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45195" y="444791"/>
            <a:ext cx="2942068" cy="1965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960D0E02-5C9F-778A-E073-FDFFB2DECA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t="4201" b="4201"/>
          <a:stretch/>
        </p:blipFill>
        <p:spPr bwMode="auto">
          <a:xfrm>
            <a:off x="5744907" y="2716104"/>
            <a:ext cx="2946506" cy="198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30F0AC-94B7-432F-BC12-2F178F0B3B6F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www.w3.org/XML/1998/namespace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9107e5d7-11fb-4fc5-a87e-036300f47142"/>
    <ds:schemaRef ds:uri="daee7dba-315e-4e15-9bf0-9209d8ae9fd2"/>
  </ds:schemaRefs>
</ds:datastoreItem>
</file>

<file path=customXml/itemProps2.xml><?xml version="1.0" encoding="utf-8"?>
<ds:datastoreItem xmlns:ds="http://schemas.openxmlformats.org/officeDocument/2006/customXml" ds:itemID="{454FC41C-81C4-497A-916B-D4C6E926B2FC}"/>
</file>

<file path=customXml/itemProps3.xml><?xml version="1.0" encoding="utf-8"?>
<ds:datastoreItem xmlns:ds="http://schemas.openxmlformats.org/officeDocument/2006/customXml" ds:itemID="{BD6C6698-D127-439B-8136-9EA36F101BE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2008</Words>
  <Application>Microsoft Office PowerPoint</Application>
  <PresentationFormat>Apresentação na tela (16:9)</PresentationFormat>
  <Paragraphs>85</Paragraphs>
  <Slides>24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2" baseType="lpstr">
      <vt:lpstr>Arial</vt:lpstr>
      <vt:lpstr>Verdana</vt:lpstr>
      <vt:lpstr>Grandstander Medium</vt:lpstr>
      <vt:lpstr>Lato</vt:lpstr>
      <vt:lpstr>Grandstander SemiBold</vt:lpstr>
      <vt:lpstr>Grandstander</vt:lpstr>
      <vt:lpstr>Verdana 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 cidade de São Paulo</vt:lpstr>
      <vt:lpstr>Apresentação do PowerPoint</vt:lpstr>
      <vt:lpstr>Apresentação do PowerPoint</vt:lpstr>
      <vt:lpstr>O movimento de imigração</vt:lpstr>
      <vt:lpstr>Apresentação do PowerPoint</vt:lpstr>
      <vt:lpstr>Apresentação do PowerPoint</vt:lpstr>
      <vt:lpstr>Muitas profissões</vt:lpstr>
      <vt:lpstr>Os migrantes</vt:lpstr>
      <vt:lpstr>Apresentação do PowerPoint</vt:lpstr>
      <vt:lpstr>Apresentação do PowerPoint</vt:lpstr>
      <vt:lpstr>Correção</vt:lpstr>
      <vt:lpstr>Apresentação do PowerPoint</vt:lpstr>
      <vt:lpstr>Apresentação do PowerPoint</vt:lpstr>
      <vt:lpstr>Correção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Eduardo Neto</dc:creator>
  <cp:keywords/>
  <dc:description/>
  <cp:lastModifiedBy>Joyce Andrade Souza De Aguiar</cp:lastModifiedBy>
  <cp:revision>102</cp:revision>
  <dcterms:modified xsi:type="dcterms:W3CDTF">2024-12-05T18:51:04Z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