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4"/>
  </p:sldMasterIdLst>
  <p:notesMasterIdLst>
    <p:notesMasterId r:id="rId25"/>
  </p:notesMasterIdLst>
  <p:sldIdLst>
    <p:sldId id="256" r:id="rId5"/>
    <p:sldId id="257" r:id="rId6"/>
    <p:sldId id="258" r:id="rId7"/>
    <p:sldId id="259" r:id="rId8"/>
    <p:sldId id="260" r:id="rId9"/>
    <p:sldId id="261" r:id="rId10"/>
    <p:sldId id="282" r:id="rId11"/>
    <p:sldId id="281" r:id="rId12"/>
    <p:sldId id="264" r:id="rId13"/>
    <p:sldId id="265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0" r:id="rId24"/>
  </p:sldIdLst>
  <p:sldSz cx="9144000" cy="5143500" type="screen16x9"/>
  <p:notesSz cx="6858000" cy="9144000"/>
  <p:embeddedFontLst>
    <p:embeddedFont>
      <p:font typeface="Grandstander" pitchFamily="2" charset="0"/>
      <p:regular r:id="rId26"/>
      <p:bold r:id="rId27"/>
      <p:italic r:id="rId28"/>
      <p:boldItalic r:id="rId29"/>
    </p:embeddedFont>
    <p:embeddedFont>
      <p:font typeface="Grandstander Medium" pitchFamily="2" charset="0"/>
      <p:regular r:id="rId30"/>
      <p:bold r:id="rId31"/>
      <p:italic r:id="rId32"/>
      <p:boldItalic r:id="rId33"/>
    </p:embeddedFont>
    <p:embeddedFont>
      <p:font typeface="Grandstander SemiBold" pitchFamily="2" charset="0"/>
      <p:regular r:id="rId34"/>
      <p:bold r:id="rId35"/>
      <p:italic r:id="rId36"/>
      <p:boldItalic r:id="rId37"/>
    </p:embeddedFont>
    <p:embeddedFont>
      <p:font typeface="Lato" panose="020F0502020204030203" pitchFamily="34" charset="0"/>
      <p:regular r:id="rId38"/>
      <p:bold r:id="rId39"/>
      <p:italic r:id="rId40"/>
      <p:boldItalic r:id="rId41"/>
    </p:embeddedFont>
    <p:embeddedFont>
      <p:font typeface="Verdana" panose="020B0604030504040204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jdhJFGTC+PnyPw7cMC5lNvKuA7u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oisa Marques Viegas da Silva" initials="HMVdS" lastIdx="1" clrIdx="0"/>
  <p:cmAuthor id="2" name="Marcos Gimenes" initials="MG" lastIdx="3" clrIdx="1">
    <p:extLst>
      <p:ext uri="{19B8F6BF-5375-455C-9EA6-DF929625EA0E}">
        <p15:presenceInfo xmlns:p15="http://schemas.microsoft.com/office/powerpoint/2012/main" userId="c32f034e2807843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909C"/>
    <a:srgbClr val="0197A8"/>
    <a:srgbClr val="379E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AA7E478-2FBD-4A31-AE38-6158FB8EBF3B}">
  <a:tblStyle styleId="{CAA7E478-2FBD-4A31-AE38-6158FB8EBF3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95" autoAdjust="0"/>
    <p:restoredTop sz="64228" autoAdjust="0"/>
  </p:normalViewPr>
  <p:slideViewPr>
    <p:cSldViewPr snapToGrid="0">
      <p:cViewPr varScale="1">
        <p:scale>
          <a:sx n="90" d="100"/>
          <a:sy n="90" d="100"/>
        </p:scale>
        <p:origin x="17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4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customschemas.google.com/relationships/presentationmetadata" Target="meta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20" Type="http://schemas.openxmlformats.org/officeDocument/2006/relationships/slide" Target="slides/slide16.xml"/><Relationship Id="rId41" Type="http://schemas.openxmlformats.org/officeDocument/2006/relationships/font" Target="fonts/font16.fntdata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yce Andrade Souza De Aguiar" userId="6e2b048a-bead-44fd-9e92-f86f28b9ace1" providerId="ADAL" clId="{65A08ECB-C68A-45AF-940C-786EC34954B6}"/>
    <pc:docChg chg="modSld">
      <pc:chgData name="Joyce Andrade Souza De Aguiar" userId="6e2b048a-bead-44fd-9e92-f86f28b9ace1" providerId="ADAL" clId="{65A08ECB-C68A-45AF-940C-786EC34954B6}" dt="2024-12-05T18:52:38.897" v="10" actId="20577"/>
      <pc:docMkLst>
        <pc:docMk/>
      </pc:docMkLst>
      <pc:sldChg chg="modSp mod">
        <pc:chgData name="Joyce Andrade Souza De Aguiar" userId="6e2b048a-bead-44fd-9e92-f86f28b9ace1" providerId="ADAL" clId="{65A08ECB-C68A-45AF-940C-786EC34954B6}" dt="2024-12-05T18:52:38.897" v="10" actId="20577"/>
        <pc:sldMkLst>
          <pc:docMk/>
          <pc:sldMk cId="0" sldId="273"/>
        </pc:sldMkLst>
        <pc:spChg chg="mod">
          <ac:chgData name="Joyce Andrade Souza De Aguiar" userId="6e2b048a-bead-44fd-9e92-f86f28b9ace1" providerId="ADAL" clId="{65A08ECB-C68A-45AF-940C-786EC34954B6}" dt="2024-12-05T18:52:38.897" v="10" actId="20577"/>
          <ac:spMkLst>
            <pc:docMk/>
            <pc:sldMk cId="0" sldId="273"/>
            <ac:spMk id="27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867389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0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f66500f7d5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g2f66500f7d5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804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502bc64092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>
              <a:solidFill>
                <a:srgbClr val="202122"/>
              </a:solidFill>
              <a:highlight>
                <a:srgbClr val="FFFFFF"/>
              </a:highlight>
            </a:endParaRPr>
          </a:p>
        </p:txBody>
      </p:sp>
      <p:sp>
        <p:nvSpPr>
          <p:cNvPr id="206" name="Google Shape;206;g2502bc64092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63080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502bc64092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g2502bc64092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82226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" name="Google Shape;24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https://www.gettyimages.com.br/detail/foto/indigenous-girl-from-tupi-guarani-tribe-in-manaus-imagem-royalty-free/889470702?phrase=povos+ind%C3%ADgenas+brasil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723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86612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Caro professor para a desenvolver a pesquisa, utilizem materiais impressos ou acesso à internet para encontrar informações relevantes. Se possível leve os estudantes à sala de informática.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570332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" name="Google Shape;26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91589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115864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98455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1" name="Google Shape;28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55453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9667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200" dirty="0">
                <a:solidFill>
                  <a:schemeClr val="dk1"/>
                </a:solidFill>
                <a:highlight>
                  <a:srgbClr val="FFFFFF"/>
                </a:highlight>
              </a:rPr>
              <a:t>(EF03HI03) Identificar e comparar pontos de vista em relação a eventos significativos do local em que vive, aspectos relacionados a condições sociais e à presença de diferentes grupos sociais e culturais, com especial destaque para as culturas africanas, a de povos originários e a de migrantes.</a:t>
            </a:r>
            <a:endParaRPr sz="1150" dirty="0">
              <a:solidFill>
                <a:schemeClr val="dk1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398946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f66500f7d5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2f66500f7d5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3122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8444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1100"/>
              <a:buNone/>
            </a:pPr>
            <a:r>
              <a:rPr lang="pt-BR" sz="1600" dirty="0">
                <a:solidFill>
                  <a:srgbClr val="202122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https://www.gettyimages.com.br/detail/ilustra%C3%A7%C3%A3o/multiethnic-people-in-circle-holding-hands-top-ilustra%C3%A7%C3%A3o-royalty-free/1247865939?phrase=roda+de+pessoas+de+diferentes+idades&amp;searchscope=image%2Cfilm&amp;adppopup=true</a:t>
            </a:r>
            <a:endParaRPr sz="1600" dirty="0">
              <a:solidFill>
                <a:srgbClr val="202122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0" name="Google Shape;1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31940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>
              <a:solidFill>
                <a:srgbClr val="202122"/>
              </a:solidFill>
              <a:highlight>
                <a:srgbClr val="FFFFFF"/>
              </a:highlight>
            </a:endParaRPr>
          </a:p>
        </p:txBody>
      </p:sp>
      <p:sp>
        <p:nvSpPr>
          <p:cNvPr id="168" name="Google Shape;1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58281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500" dirty="0">
                <a:solidFill>
                  <a:srgbClr val="202122"/>
                </a:solidFill>
                <a:highlight>
                  <a:srgbClr val="FFFFFF"/>
                </a:highlight>
              </a:rPr>
              <a:t>https://www.gettyimages.com.br/detail/ilustra%C3%A7%C3%A3o/south-american-native-people-wood-engraving-ilustra%C3%A7%C3%A3o-royalty-free/1150115640?phrase=povos+ind%C3%ADgenas+brasil</a:t>
            </a:r>
            <a:endParaRPr sz="1500" dirty="0">
              <a:solidFill>
                <a:srgbClr val="202122"/>
              </a:solidFill>
              <a:highlight>
                <a:srgbClr val="FFFFFF"/>
              </a:highlight>
            </a:endParaRPr>
          </a:p>
        </p:txBody>
      </p:sp>
      <p:sp>
        <p:nvSpPr>
          <p:cNvPr id="174" name="Google Shape;17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50914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500" b="1" dirty="0">
                <a:solidFill>
                  <a:srgbClr val="7030A0"/>
                </a:solidFill>
                <a:highlight>
                  <a:srgbClr val="FFFFFF"/>
                </a:highlight>
              </a:rPr>
              <a:t>Caro professor, ao </a:t>
            </a:r>
            <a:r>
              <a:rPr lang="pt-BR" sz="2800" b="1" dirty="0">
                <a:solidFill>
                  <a:srgbClr val="7030A0"/>
                </a:solidFill>
              </a:rPr>
              <a:t> trabalhar a cultura indígena em sala de aula, desenvolvam com os estudantes  uma visão respeitosa e precisa sobre esses povos. Evite estereótipos e busque  apresentar a rica diversidade das culturas indígenas.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pt-BR" sz="1500" b="1" dirty="0">
              <a:solidFill>
                <a:srgbClr val="7030A0"/>
              </a:solidFill>
              <a:highlight>
                <a:srgbClr val="FFFFFF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500" dirty="0">
                <a:solidFill>
                  <a:srgbClr val="202122"/>
                </a:solidFill>
                <a:highlight>
                  <a:srgbClr val="FFFFFF"/>
                </a:highlight>
              </a:rPr>
              <a:t>https://www.gettyimages.com.br/detail/foto/close-up-portrait-of-a-beautiful-indigenous-girl-imagem-royalty-free/2167798876?phrase=povos+ind%C3%ADgenas+brasil&amp;adppopup=true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500" dirty="0">
                <a:solidFill>
                  <a:srgbClr val="202122"/>
                </a:solidFill>
                <a:highlight>
                  <a:srgbClr val="FFFFFF"/>
                </a:highlight>
              </a:rPr>
              <a:t>https://www.gettyimages.com.br/detail/foto/close-up-portrait-of-an-indigenous-amazonian-child-imagem-royalty-free/2167555787?phrase=povos+ind%C3%ADgenas+brasil&amp;adppopup=true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>
              <a:solidFill>
                <a:srgbClr val="202122"/>
              </a:solidFill>
              <a:highlight>
                <a:srgbClr val="FFFFFF"/>
              </a:highlight>
            </a:endParaRPr>
          </a:p>
        </p:txBody>
      </p:sp>
      <p:sp>
        <p:nvSpPr>
          <p:cNvPr id="174" name="Google Shape;17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44810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>
              <a:solidFill>
                <a:srgbClr val="202122"/>
              </a:solidFill>
              <a:highlight>
                <a:srgbClr val="FFFFFF"/>
              </a:highlight>
            </a:endParaRPr>
          </a:p>
        </p:txBody>
      </p:sp>
      <p:sp>
        <p:nvSpPr>
          <p:cNvPr id="174" name="Google Shape;17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30722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500" dirty="0">
              <a:solidFill>
                <a:srgbClr val="202122"/>
              </a:solidFill>
              <a:highlight>
                <a:srgbClr val="FFFFFF"/>
              </a:highlight>
            </a:endParaRPr>
          </a:p>
        </p:txBody>
      </p:sp>
      <p:sp>
        <p:nvSpPr>
          <p:cNvPr id="195" name="Google Shape;19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1392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g2f66500f7d5_0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692" y="255450"/>
            <a:ext cx="1036915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g2f66500f7d5_0_4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2" name="Google Shape;12;g2f66500f7d5_0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50"/>
            <a:ext cx="1090108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g2f66500f7d5_0_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18" y="4630551"/>
            <a:ext cx="2034460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g2f66500f7d5_0_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49" y="402600"/>
            <a:ext cx="1090108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g2f66500f7d5_0_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46" y="607488"/>
            <a:ext cx="1036915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g2f66500f7d5_0_4"/>
          <p:cNvSpPr txBox="1"/>
          <p:nvPr/>
        </p:nvSpPr>
        <p:spPr>
          <a:xfrm rot="-5400000">
            <a:off x="8620322" y="110994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g2f66500f7d5_0_4"/>
          <p:cNvSpPr/>
          <p:nvPr/>
        </p:nvSpPr>
        <p:spPr>
          <a:xfrm rot="-48563" flipH="1">
            <a:off x="8006780" y="784041"/>
            <a:ext cx="812225" cy="42416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25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25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f66500f7d5_0_65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2" name="Google Shape;72;g2f66500f7d5_0_65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g2f66500f7d5_0_65"/>
          <p:cNvSpPr txBox="1"/>
          <p:nvPr/>
        </p:nvSpPr>
        <p:spPr>
          <a:xfrm rot="-59413">
            <a:off x="134957" y="149089"/>
            <a:ext cx="1991738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4" name="Google Shape;74;g2f66500f7d5_0_6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5" name="Google Shape;75;g2f66500f7d5_0_6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6" name="Google Shape;76;g2f66500f7d5_0_65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9. Nova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f66500f7d5_0_72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79" name="Google Shape;79;g2f66500f7d5_0_72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g2f66500f7d5_0_72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1" name="Google Shape;81;g2f66500f7d5_0_72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2" name="Google Shape;82;g2f66500f7d5_0_72"/>
          <p:cNvSpPr txBox="1">
            <a:spLocks noGrp="1"/>
          </p:cNvSpPr>
          <p:nvPr>
            <p:ph type="subTitle" idx="2"/>
          </p:nvPr>
        </p:nvSpPr>
        <p:spPr>
          <a:xfrm rot="-59920">
            <a:off x="131737" y="157265"/>
            <a:ext cx="4336969" cy="367483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18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g2f66500f7d5_0_72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 mesmo!">
  <p:cSld name="10. Sem se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f66500f7d5_0_79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6" name="Google Shape;86;g2f66500f7d5_0_79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g2f66500f7d5_0_79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8" name="Google Shape;88;g2f66500f7d5_0_79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9" name="Google Shape;89;g2f66500f7d5_0_79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f66500f7d5_0_85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92" name="Google Shape;92;g2f66500f7d5_0_85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g2f66500f7d5_0_85"/>
          <p:cNvSpPr txBox="1"/>
          <p:nvPr/>
        </p:nvSpPr>
        <p:spPr>
          <a:xfrm rot="-59883">
            <a:off x="134943" y="150846"/>
            <a:ext cx="1769438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4" name="Google Shape;94;g2f66500f7d5_0_85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794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00"/>
              <a:buFont typeface="Lato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7142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6190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g2f66500f7d5_0_85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">
  <p:cSld name="TITLE_2">
    <p:bg>
      <p:bgPr>
        <a:solidFill>
          <a:schemeClr val="lt1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f66500f7d5_0_91"/>
          <p:cNvSpPr txBox="1">
            <a:spLocks noGrp="1"/>
          </p:cNvSpPr>
          <p:nvPr>
            <p:ph type="ctrTitle"/>
          </p:nvPr>
        </p:nvSpPr>
        <p:spPr>
          <a:xfrm>
            <a:off x="3622384" y="1244944"/>
            <a:ext cx="4241148" cy="205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5200"/>
              <a:buNone/>
              <a:defRPr sz="3899">
                <a:solidFill>
                  <a:srgbClr val="389E9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6900"/>
              <a:buNone/>
              <a:defRPr sz="5174">
                <a:solidFill>
                  <a:srgbClr val="F15B47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g2f66500f7d5_0_91"/>
          <p:cNvSpPr txBox="1">
            <a:spLocks noGrp="1"/>
          </p:cNvSpPr>
          <p:nvPr>
            <p:ph type="subTitle" idx="1"/>
          </p:nvPr>
        </p:nvSpPr>
        <p:spPr>
          <a:xfrm>
            <a:off x="3622384" y="3297619"/>
            <a:ext cx="4622023" cy="79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400"/>
              <a:buNone/>
              <a:defRPr sz="2550">
                <a:solidFill>
                  <a:srgbClr val="389E94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15B47"/>
              </a:buClr>
              <a:buSzPts val="3000"/>
              <a:buNone/>
              <a:defRPr sz="2250">
                <a:solidFill>
                  <a:srgbClr val="F15B47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f66500f7d5_0_94"/>
          <p:cNvSpPr txBox="1">
            <a:spLocks noGrp="1"/>
          </p:cNvSpPr>
          <p:nvPr>
            <p:ph type="title"/>
          </p:nvPr>
        </p:nvSpPr>
        <p:spPr>
          <a:xfrm>
            <a:off x="540267" y="445031"/>
            <a:ext cx="8729538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b="1"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Verdana"/>
              <a:buNone/>
              <a:defRPr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1" name="Google Shape;101;g2f66500f7d5_0_94"/>
          <p:cNvSpPr txBox="1">
            <a:spLocks noGrp="1"/>
          </p:cNvSpPr>
          <p:nvPr>
            <p:ph type="body" idx="1"/>
          </p:nvPr>
        </p:nvSpPr>
        <p:spPr>
          <a:xfrm>
            <a:off x="540267" y="1360219"/>
            <a:ext cx="7891522" cy="29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começar">
  <p:cSld name="TITLE_AND_BODY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f66500f7d5_0_97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4" name="Google Shape;104;g2f66500f7d5_0_97"/>
          <p:cNvSpPr txBox="1"/>
          <p:nvPr/>
        </p:nvSpPr>
        <p:spPr>
          <a:xfrm>
            <a:off x="1114734" y="445031"/>
            <a:ext cx="390234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2" b="1" i="0" u="none" strike="noStrike" cap="none" dirty="0">
                <a:solidFill>
                  <a:srgbClr val="389E94"/>
                </a:solidFill>
                <a:latin typeface="Verdana"/>
                <a:ea typeface="Verdana"/>
                <a:cs typeface="Verdana"/>
                <a:sym typeface="Verdana"/>
              </a:rPr>
              <a:t>PARA COMEÇAR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g2f66500f7d5_0_9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3421" y="438413"/>
            <a:ext cx="518183" cy="51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2f66500f7d5_0_97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1"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 que é?">
  <p:cSld name="Foca no conteúdo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f66500f7d5_0_102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1"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9" name="Google Shape;109;g2f66500f7d5_0_102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0" name="Google Shape;110;g2f66500f7d5_0_102"/>
          <p:cNvSpPr txBox="1"/>
          <p:nvPr/>
        </p:nvSpPr>
        <p:spPr>
          <a:xfrm>
            <a:off x="1172566" y="445031"/>
            <a:ext cx="4659593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2" b="1" i="0" u="none" strike="noStrike" cap="none" dirty="0">
                <a:solidFill>
                  <a:srgbClr val="389E94"/>
                </a:solidFill>
                <a:latin typeface="Verdana"/>
                <a:ea typeface="Verdana"/>
                <a:cs typeface="Verdana"/>
                <a:sym typeface="Verdana"/>
              </a:rPr>
              <a:t>O QUE É?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g2f66500f7d5_0_10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1107" y="366994"/>
            <a:ext cx="644316" cy="64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aticando">
  <p:cSld name="Praticando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f66500f7d5_0_107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4" name="Google Shape;114;g2f66500f7d5_0_107"/>
          <p:cNvSpPr txBox="1"/>
          <p:nvPr/>
        </p:nvSpPr>
        <p:spPr>
          <a:xfrm>
            <a:off x="1172566" y="445031"/>
            <a:ext cx="3906616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2" b="1" i="0" u="none" strike="noStrike" cap="none" dirty="0">
                <a:solidFill>
                  <a:srgbClr val="389E94"/>
                </a:solidFill>
                <a:latin typeface="Verdana"/>
                <a:ea typeface="Verdana"/>
                <a:cs typeface="Verdana"/>
                <a:sym typeface="Verdana"/>
              </a:rPr>
              <a:t>PRATICANDO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g2f66500f7d5_0_10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0267" y="445031"/>
            <a:ext cx="572550" cy="5726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g2f66500f7d5_0_107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1"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stematizando">
  <p:cSld name="Sistematizando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f66500f7d5_0_112"/>
          <p:cNvSpPr txBox="1">
            <a:spLocks noGrp="1"/>
          </p:cNvSpPr>
          <p:nvPr>
            <p:ph type="body" idx="1"/>
          </p:nvPr>
        </p:nvSpPr>
        <p:spPr>
          <a:xfrm>
            <a:off x="540267" y="1770113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9" name="Google Shape;119;g2f66500f7d5_0_112"/>
          <p:cNvSpPr txBox="1"/>
          <p:nvPr/>
        </p:nvSpPr>
        <p:spPr>
          <a:xfrm>
            <a:off x="1172566" y="445031"/>
            <a:ext cx="4437097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pt-BR" sz="3022" b="1" i="0" u="none" strike="noStrike" cap="none" dirty="0">
                <a:solidFill>
                  <a:srgbClr val="389E94"/>
                </a:solidFill>
                <a:latin typeface="Verdana"/>
                <a:ea typeface="Verdana"/>
                <a:cs typeface="Verdana"/>
                <a:sym typeface="Verdana"/>
              </a:rPr>
              <a:t>SISTEMATIZANDO 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g2f66500f7d5_0_1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9930" y="460192"/>
            <a:ext cx="542236" cy="542306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2f66500f7d5_0_112"/>
          <p:cNvSpPr txBox="1">
            <a:spLocks noGrp="1"/>
          </p:cNvSpPr>
          <p:nvPr>
            <p:ph type="title"/>
          </p:nvPr>
        </p:nvSpPr>
        <p:spPr>
          <a:xfrm>
            <a:off x="540267" y="1215000"/>
            <a:ext cx="8342813" cy="638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 b="1"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Font typeface="Verdana"/>
              <a:buNone/>
              <a:defRPr sz="2550"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g2f66500f7d5_0_13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0" name="Google Shape;20;g2f66500f7d5_0_13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g2f66500f7d5_0_13"/>
          <p:cNvSpPr/>
          <p:nvPr/>
        </p:nvSpPr>
        <p:spPr>
          <a:xfrm>
            <a:off x="4550720" y="225325"/>
            <a:ext cx="4411225" cy="4700925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g2f66500f7d5_0_13"/>
          <p:cNvSpPr txBox="1">
            <a:spLocks noGrp="1"/>
          </p:cNvSpPr>
          <p:nvPr>
            <p:ph type="body" idx="1"/>
          </p:nvPr>
        </p:nvSpPr>
        <p:spPr>
          <a:xfrm>
            <a:off x="4818870" y="740314"/>
            <a:ext cx="3888394" cy="371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●"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g2f66500f7d5_0_13"/>
          <p:cNvSpPr txBox="1"/>
          <p:nvPr/>
        </p:nvSpPr>
        <p:spPr>
          <a:xfrm rot="-59969">
            <a:off x="134974" y="152924"/>
            <a:ext cx="1534758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g2f66500f7d5_0_13"/>
          <p:cNvSpPr txBox="1"/>
          <p:nvPr/>
        </p:nvSpPr>
        <p:spPr>
          <a:xfrm rot="-59781">
            <a:off x="4478383" y="137066"/>
            <a:ext cx="3363820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g2f66500f7d5_0_13"/>
          <p:cNvSpPr txBox="1">
            <a:spLocks noGrp="1"/>
          </p:cNvSpPr>
          <p:nvPr>
            <p:ph type="body" idx="2"/>
          </p:nvPr>
        </p:nvSpPr>
        <p:spPr>
          <a:xfrm>
            <a:off x="434374" y="740314"/>
            <a:ext cx="3888394" cy="371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●"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" name="Google Shape;26;g2f66500f7d5_0_13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 que aprendemos hoje?">
  <p:cSld name="TITLE_AND_BODY_1_1_1_1_1_1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f66500f7d5_0_117"/>
          <p:cNvSpPr txBox="1">
            <a:spLocks noGrp="1"/>
          </p:cNvSpPr>
          <p:nvPr>
            <p:ph type="body" idx="1"/>
          </p:nvPr>
        </p:nvSpPr>
        <p:spPr>
          <a:xfrm>
            <a:off x="1697066" y="1215000"/>
            <a:ext cx="6637086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4" name="Google Shape;124;g2f66500f7d5_0_117"/>
          <p:cNvSpPr txBox="1"/>
          <p:nvPr/>
        </p:nvSpPr>
        <p:spPr>
          <a:xfrm>
            <a:off x="1172565" y="445031"/>
            <a:ext cx="7161492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1" i="0" u="none" strike="noStrike" cap="none" dirty="0">
                <a:solidFill>
                  <a:srgbClr val="389E94"/>
                </a:solidFill>
                <a:latin typeface="Verdana"/>
                <a:ea typeface="Verdana"/>
                <a:cs typeface="Verdana"/>
                <a:sym typeface="Verdana"/>
              </a:rPr>
              <a:t>O QUE APRENDEMOS HOJE?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2f66500f7d5_0_117"/>
          <p:cNvSpPr/>
          <p:nvPr/>
        </p:nvSpPr>
        <p:spPr>
          <a:xfrm rot="-10099548">
            <a:off x="755276" y="326506"/>
            <a:ext cx="1922320" cy="1922570"/>
          </a:xfrm>
          <a:prstGeom prst="arc">
            <a:avLst>
              <a:gd name="adj1" fmla="val 16200000"/>
              <a:gd name="adj2" fmla="val 0"/>
            </a:avLst>
          </a:prstGeom>
          <a:noFill/>
          <a:ln w="19050" cap="flat" cmpd="sng">
            <a:solidFill>
              <a:srgbClr val="389E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g2f66500f7d5_0_1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9930" y="445031"/>
            <a:ext cx="572550" cy="57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profundamento">
  <p:cSld name="Aprofundamento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f66500f7d5_0_122"/>
          <p:cNvSpPr txBox="1"/>
          <p:nvPr/>
        </p:nvSpPr>
        <p:spPr>
          <a:xfrm>
            <a:off x="1172566" y="445031"/>
            <a:ext cx="3954535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1" i="0" u="none" strike="noStrike" cap="none" dirty="0">
                <a:solidFill>
                  <a:srgbClr val="389E94"/>
                </a:solidFill>
                <a:latin typeface="Verdana"/>
                <a:ea typeface="Verdana"/>
                <a:cs typeface="Verdana"/>
                <a:sym typeface="Verdana"/>
              </a:rPr>
              <a:t>APROFUNDANDO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" name="Google Shape;129;g2f66500f7d5_0_1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0360" y="276946"/>
            <a:ext cx="740614" cy="740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ferências">
  <p:cSld name="TITLE_AND_BODY_1_1_1_1_1_1_1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f66500f7d5_0_125"/>
          <p:cNvSpPr txBox="1"/>
          <p:nvPr/>
        </p:nvSpPr>
        <p:spPr>
          <a:xfrm>
            <a:off x="1266997" y="445031"/>
            <a:ext cx="5313133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3000" b="1" i="0" u="none" strike="noStrike" cap="none" dirty="0">
                <a:solidFill>
                  <a:srgbClr val="389E94"/>
                </a:solidFill>
                <a:latin typeface="Verdana"/>
                <a:ea typeface="Verdana"/>
                <a:cs typeface="Verdana"/>
                <a:sym typeface="Verdana"/>
              </a:rPr>
              <a:t>REFERÊNCIAS</a:t>
            </a:r>
            <a:endParaRPr sz="1050" b="0" i="0" u="none" strike="noStrike" cap="none" dirty="0">
              <a:solidFill>
                <a:srgbClr val="389E9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g2f66500f7d5_0_125"/>
          <p:cNvSpPr txBox="1">
            <a:spLocks noGrp="1"/>
          </p:cNvSpPr>
          <p:nvPr>
            <p:ph type="body" idx="1"/>
          </p:nvPr>
        </p:nvSpPr>
        <p:spPr>
          <a:xfrm>
            <a:off x="540267" y="1215000"/>
            <a:ext cx="7891522" cy="617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L="342854" lvl="0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685709" lvl="1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028563" lvl="2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417" lvl="3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714271" lvl="4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057126" lvl="5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399980" lvl="6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2742834" lvl="7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085689" lvl="8" indent="-28571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pic>
        <p:nvPicPr>
          <p:cNvPr id="133" name="Google Shape;133;g2f66500f7d5_0_1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0267" y="403988"/>
            <a:ext cx="636667" cy="6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2f66500f7d5_0_22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9" name="Google Shape;29;g2f66500f7d5_0_22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g2f66500f7d5_0_22"/>
          <p:cNvSpPr txBox="1"/>
          <p:nvPr/>
        </p:nvSpPr>
        <p:spPr>
          <a:xfrm rot="-59529">
            <a:off x="134993" y="154473"/>
            <a:ext cx="1364202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1" name="Google Shape;31;g2f66500f7d5_0_22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g2f66500f7d5_0_22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3" name="Google Shape;33;g2f66500f7d5_0_22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f66500f7d5_0_29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36" name="Google Shape;36;g2f66500f7d5_0_29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g2f66500f7d5_0_29"/>
          <p:cNvSpPr txBox="1"/>
          <p:nvPr/>
        </p:nvSpPr>
        <p:spPr>
          <a:xfrm rot="-58975">
            <a:off x="135001" y="151320"/>
            <a:ext cx="1744229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38" name="Google Shape;38;g2f66500f7d5_0_29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g2f66500f7d5_0_29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g2f66500f7d5_0_29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f66500f7d5_0_36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43" name="Google Shape;43;g2f66500f7d5_0_36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g2f66500f7d5_0_36"/>
          <p:cNvSpPr txBox="1"/>
          <p:nvPr/>
        </p:nvSpPr>
        <p:spPr>
          <a:xfrm rot="-59376">
            <a:off x="134959" y="147519"/>
            <a:ext cx="2175341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5" name="Google Shape;45;g2f66500f7d5_0_3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" name="Google Shape;46;g2f66500f7d5_0_3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g2f66500f7d5_0_36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f66500f7d5_0_43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0" name="Google Shape;50;g2f66500f7d5_0_43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g2f66500f7d5_0_43"/>
          <p:cNvSpPr txBox="1"/>
          <p:nvPr/>
        </p:nvSpPr>
        <p:spPr>
          <a:xfrm rot="-59845">
            <a:off x="134849" y="138838"/>
            <a:ext cx="3153442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52" name="Google Shape;52;g2f66500f7d5_0_43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360650" y="504800"/>
            <a:ext cx="3001021" cy="4268001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2f66500f7d5_0_43"/>
          <p:cNvSpPr txBox="1">
            <a:spLocks noGrp="1"/>
          </p:cNvSpPr>
          <p:nvPr>
            <p:ph type="body" idx="1"/>
          </p:nvPr>
        </p:nvSpPr>
        <p:spPr>
          <a:xfrm>
            <a:off x="3521634" y="740325"/>
            <a:ext cx="5185575" cy="371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●"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" name="Google Shape;54;g2f66500f7d5_0_43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gora é com você!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f66500f7d5_0_50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57" name="Google Shape;57;g2f66500f7d5_0_50"/>
          <p:cNvSpPr/>
          <p:nvPr/>
        </p:nvSpPr>
        <p:spPr>
          <a:xfrm>
            <a:off x="204850" y="225325"/>
            <a:ext cx="8756984" cy="4700925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g2f66500f7d5_0_50"/>
          <p:cNvSpPr txBox="1"/>
          <p:nvPr/>
        </p:nvSpPr>
        <p:spPr>
          <a:xfrm rot="-60294">
            <a:off x="134924" y="145446"/>
            <a:ext cx="2373131" cy="386039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AGORA É COM VOCÊ!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9" name="Google Shape;59;g2f66500f7d5_0_50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674" cy="329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854" lvl="0" indent="-17142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None/>
              <a:defRPr sz="202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709" lvl="1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028563" lvl="2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417" lvl="3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714271" lvl="4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057126" lvl="5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399980" lvl="6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2742834" lvl="7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085689" lvl="8" indent="-29999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700"/>
              <a:buFont typeface="Lato"/>
              <a:buChar char="○"/>
              <a:defRPr sz="2025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" name="Google Shape;60;g2f66500f7d5_0_50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5884" cy="65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2625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" name="Google Shape;61;g2f66500f7d5_0_50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g2f66500f7d5_0_57"/>
          <p:cNvGrpSpPr/>
          <p:nvPr/>
        </p:nvGrpSpPr>
        <p:grpSpPr>
          <a:xfrm>
            <a:off x="3212946" y="1212490"/>
            <a:ext cx="3022281" cy="2990325"/>
            <a:chOff x="3060625" y="1076550"/>
            <a:chExt cx="3022750" cy="2990400"/>
          </a:xfrm>
        </p:grpSpPr>
        <p:pic>
          <p:nvPicPr>
            <p:cNvPr id="64" name="Google Shape;64;g2f66500f7d5_0_5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g2f66500f7d5_0_5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" name="Google Shape;66;g2f66500f7d5_0_57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3. Não usar - para orientações internas ">
    <p:bg>
      <p:bgPr>
        <a:solidFill>
          <a:srgbClr val="5200F9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f66500f7d5_0_62"/>
          <p:cNvSpPr/>
          <p:nvPr/>
        </p:nvSpPr>
        <p:spPr>
          <a:xfrm>
            <a:off x="204850" y="225325"/>
            <a:ext cx="8756984" cy="8613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endParaRPr sz="14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g2f66500f7d5_0_62"/>
          <p:cNvSpPr txBox="1"/>
          <p:nvPr/>
        </p:nvSpPr>
        <p:spPr>
          <a:xfrm rot="-5400000">
            <a:off x="8620322" y="364099"/>
            <a:ext cx="884025" cy="28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675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675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f66500f7d5_0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40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Lato"/>
              <a:buNone/>
              <a:defRPr sz="35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g2f66500f7d5_0_0"/>
          <p:cNvSpPr txBox="1">
            <a:spLocks noGrp="1"/>
          </p:cNvSpPr>
          <p:nvPr>
            <p:ph type="sldNum" idx="12"/>
          </p:nvPr>
        </p:nvSpPr>
        <p:spPr>
          <a:xfrm>
            <a:off x="8472449" y="4632507"/>
            <a:ext cx="548704" cy="396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975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Google Shape;8;g2f66500f7d5_0_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4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marR="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00"/>
              <a:buFont typeface="Lato"/>
              <a:buChar char="●"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100"/>
              <a:buFont typeface="Lato"/>
              <a:buChar char="○"/>
              <a:defRPr sz="21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900"/>
              <a:buFont typeface="Lato"/>
              <a:buChar char="○"/>
              <a:defRPr sz="19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opaulo.sp.gov.br/conhecasp/nossa-gente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gov.br/funai/pt-br" TargetMode="External"/><Relationship Id="rId4" Type="http://schemas.openxmlformats.org/officeDocument/2006/relationships/hyperlink" Target="https://pib.socioambiental.org/pt/Quem_s%C3%A3o#Sobre_o_nome_dos_povos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f66500f7d5_0_171"/>
          <p:cNvSpPr/>
          <p:nvPr/>
        </p:nvSpPr>
        <p:spPr>
          <a:xfrm rot="-48391" flipH="1">
            <a:off x="236590" y="4090186"/>
            <a:ext cx="1342533" cy="330063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algn="ctr">
              <a:buSzPts val="1600"/>
            </a:pPr>
            <a:r>
              <a:rPr lang="pt-BR" sz="16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u="sng" baseline="300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dirty="0"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dirty="0"/>
          </a:p>
        </p:txBody>
      </p:sp>
      <p:sp>
        <p:nvSpPr>
          <p:cNvPr id="139" name="Google Shape;139;g2f66500f7d5_0_171"/>
          <p:cNvSpPr/>
          <p:nvPr/>
        </p:nvSpPr>
        <p:spPr>
          <a:xfrm rot="49230">
            <a:off x="235958" y="4552413"/>
            <a:ext cx="3691923" cy="330066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algn="ctr">
              <a:buSzPts val="1600"/>
            </a:pPr>
            <a:r>
              <a:rPr lang="pt-BR" sz="1575" dirty="0"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575" dirty="0"/>
          </a:p>
        </p:txBody>
      </p:sp>
      <p:sp>
        <p:nvSpPr>
          <p:cNvPr id="140" name="Google Shape;140;g2f66500f7d5_0_171"/>
          <p:cNvSpPr txBox="1"/>
          <p:nvPr/>
        </p:nvSpPr>
        <p:spPr>
          <a:xfrm>
            <a:off x="461444" y="2065568"/>
            <a:ext cx="8221105" cy="1480532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530"/>
              </a:srgbClr>
            </a:outerShdw>
          </a:effectLst>
        </p:spPr>
        <p:txBody>
          <a:bodyPr spcFirstLastPara="1" wrap="square" lIns="89988" tIns="17998" rIns="91413" bIns="17998" anchor="ctr" anchorCtr="0">
            <a:norm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500"/>
            </a:pPr>
            <a:r>
              <a:rPr lang="pt-BR" sz="3600" b="1" dirty="0">
                <a:latin typeface="Grandstander"/>
                <a:ea typeface="Grandstander"/>
                <a:cs typeface="Grandstander"/>
                <a:sym typeface="Grandstander"/>
              </a:rPr>
              <a:t>NOSSA HERANÇA CULTURAL: OS PRIMEIROS MORADORES </a:t>
            </a:r>
          </a:p>
        </p:txBody>
      </p:sp>
      <p:sp>
        <p:nvSpPr>
          <p:cNvPr id="141" name="Google Shape;141;g2f66500f7d5_0_171"/>
          <p:cNvSpPr/>
          <p:nvPr/>
        </p:nvSpPr>
        <p:spPr>
          <a:xfrm rot="-48477" flipH="1">
            <a:off x="7973208" y="297948"/>
            <a:ext cx="893447" cy="686004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13" tIns="91413" rIns="91413" bIns="91413" anchor="ctr" anchorCtr="0">
            <a:noAutofit/>
          </a:bodyPr>
          <a:lstStyle/>
          <a:p>
            <a:pPr algn="ctr">
              <a:buSzPts val="1600"/>
            </a:pPr>
            <a:r>
              <a:rPr lang="pt-BR" sz="4199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3</a:t>
            </a:r>
            <a:r>
              <a:rPr lang="pt-BR" sz="4499" u="sng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175" dirty="0">
              <a:solidFill>
                <a:schemeClr val="lt1"/>
              </a:solidFill>
            </a:endParaRPr>
          </a:p>
        </p:txBody>
      </p:sp>
      <p:sp>
        <p:nvSpPr>
          <p:cNvPr id="142" name="Google Shape;142;g2f66500f7d5_0_171"/>
          <p:cNvSpPr txBox="1"/>
          <p:nvPr/>
        </p:nvSpPr>
        <p:spPr>
          <a:xfrm rot="-59527">
            <a:off x="3220733" y="3495727"/>
            <a:ext cx="2702528" cy="386039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89988" tIns="53993" rIns="91413" bIns="53993" anchor="t" anchorCtr="0">
            <a:spAutoFit/>
          </a:bodyPr>
          <a:lstStyle/>
          <a:p>
            <a:pPr algn="ctr">
              <a:buSzPts val="2100"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HISTÓRIA </a:t>
            </a:r>
            <a:endParaRPr sz="1800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43" name="Google Shape;143;g2f66500f7d5_0_171"/>
          <p:cNvSpPr txBox="1"/>
          <p:nvPr/>
        </p:nvSpPr>
        <p:spPr>
          <a:xfrm rot="-59641">
            <a:off x="4020925" y="1700749"/>
            <a:ext cx="1102297" cy="35528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89988" tIns="53993" rIns="91413" bIns="53993" anchor="t" anchorCtr="0">
            <a:noAutofit/>
          </a:bodyPr>
          <a:lstStyle/>
          <a:p>
            <a:pPr algn="ctr">
              <a:buSzPts val="2100"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5</a:t>
            </a:r>
            <a:endParaRPr sz="1800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502bc64092_0_18"/>
          <p:cNvSpPr txBox="1"/>
          <p:nvPr/>
        </p:nvSpPr>
        <p:spPr>
          <a:xfrm>
            <a:off x="456450" y="800957"/>
            <a:ext cx="8755860" cy="446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pt-BR" sz="2000" dirty="0">
                <a:solidFill>
                  <a:schemeClr val="accent2"/>
                </a:solidFill>
                <a:latin typeface="+mj-lt"/>
                <a:ea typeface="Verdana"/>
                <a:cs typeface="Verdana"/>
                <a:sym typeface="Verdana"/>
              </a:rPr>
              <a:t>Algumas outras heranças presente até os dias de hoje </a:t>
            </a:r>
            <a:endParaRPr sz="2000" dirty="0">
              <a:solidFill>
                <a:schemeClr val="accent2"/>
              </a:solidFill>
              <a:latin typeface="+mj-lt"/>
              <a:ea typeface="Verdana"/>
              <a:cs typeface="Verdana"/>
              <a:sym typeface="Verdana"/>
            </a:endParaRPr>
          </a:p>
        </p:txBody>
      </p:sp>
      <p:pic>
        <p:nvPicPr>
          <p:cNvPr id="222" name="Google Shape;222;g2502bc64092_0_30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820479" y="1512237"/>
            <a:ext cx="2731450" cy="1820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g2502bc64092_0_47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4686246" y="1391835"/>
            <a:ext cx="2811102" cy="18740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6;p5">
            <a:extLst>
              <a:ext uri="{FF2B5EF4-FFF2-40B4-BE49-F238E27FC236}">
                <a16:creationId xmlns:a16="http://schemas.microsoft.com/office/drawing/2014/main" id="{FB2C2828-2075-41D4-7F20-C268C42089CB}"/>
              </a:ext>
            </a:extLst>
          </p:cNvPr>
          <p:cNvSpPr txBox="1">
            <a:spLocks noGrp="1"/>
          </p:cNvSpPr>
          <p:nvPr/>
        </p:nvSpPr>
        <p:spPr>
          <a:xfrm rot="897">
            <a:off x="820596" y="3550296"/>
            <a:ext cx="2715243" cy="713362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1" i="1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Peteca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1" i="1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(cultura indígena)</a:t>
            </a:r>
          </a:p>
        </p:txBody>
      </p:sp>
      <p:sp>
        <p:nvSpPr>
          <p:cNvPr id="3" name="Google Shape;156;p5">
            <a:extLst>
              <a:ext uri="{FF2B5EF4-FFF2-40B4-BE49-F238E27FC236}">
                <a16:creationId xmlns:a16="http://schemas.microsoft.com/office/drawing/2014/main" id="{AF202C6C-805C-409B-564A-B7C9C3028244}"/>
              </a:ext>
            </a:extLst>
          </p:cNvPr>
          <p:cNvSpPr txBox="1">
            <a:spLocks noGrp="1"/>
          </p:cNvSpPr>
          <p:nvPr/>
        </p:nvSpPr>
        <p:spPr>
          <a:xfrm rot="897">
            <a:off x="4734166" y="3550294"/>
            <a:ext cx="2715243" cy="792253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1" i="1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Artesanato Indígena –Povos Marajoara –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1" i="1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Pará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502bc64092_0_3"/>
          <p:cNvSpPr txBox="1"/>
          <p:nvPr/>
        </p:nvSpPr>
        <p:spPr>
          <a:xfrm>
            <a:off x="483330" y="857427"/>
            <a:ext cx="8211862" cy="3293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Tudo isso é herança cultural e tem como base três origens: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os indígenas – os primeiros habitantes do Brasil;</a:t>
            </a:r>
            <a:endParaRPr lang="pt-BR" sz="2000" dirty="0"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os brancos, formados por europeus, principalmente os portugueses;</a:t>
            </a:r>
          </a:p>
          <a:p>
            <a:pPr marL="342900" indent="-342900">
              <a:spcAft>
                <a:spcPts val="600"/>
              </a:spcAft>
              <a:buClr>
                <a:srgbClr val="7030A0"/>
              </a:buClr>
              <a:buSzPct val="130000"/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os negros, trazidos da África como escravos. 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Apesar de sermos um povo formado pela mistura de indígenas, portugueses e africanos, hoje temos outras heranças culturais que, pela chegada de outros povos, como italianos, franceses, alemães, árabes e tantos outros, estão presentes na formação do povo brasileiro, e é isso que torna o nosso país tão diverso e tão rico. 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1"/>
          <p:cNvSpPr txBox="1"/>
          <p:nvPr/>
        </p:nvSpPr>
        <p:spPr>
          <a:xfrm>
            <a:off x="452110" y="649688"/>
            <a:ext cx="8335543" cy="1415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pt-BR" sz="2000" dirty="0">
                <a:solidFill>
                  <a:srgbClr val="7030A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1. 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Sabemos que a cultura indígena contribuiu muito com os  nossos hábitos alimentares.</a:t>
            </a:r>
            <a:r>
              <a:rPr lang="pt-BR" sz="2000" dirty="0"/>
              <a:t> Com a ajuda do professor, liste pelo menos cinco alimentos que fazem parte da cultura indígena.</a:t>
            </a:r>
            <a:endParaRPr lang="pt-BR" sz="20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  <a:p>
            <a:pPr>
              <a:buClr>
                <a:schemeClr val="dk1"/>
              </a:buClr>
              <a:buSzPts val="1100"/>
            </a:pP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D218094-FC72-9B66-4257-1DDB1174C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6002086" y="2065406"/>
            <a:ext cx="2874859" cy="191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451FA7F1-16F5-85D2-AA27-90A002933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1557" y="404079"/>
            <a:ext cx="480333" cy="491218"/>
          </a:xfrm>
          <a:prstGeom prst="rect">
            <a:avLst/>
          </a:prstGeom>
        </p:spPr>
      </p:pic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E20E9076-A2D7-318F-9AFF-BA6022E39A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215320"/>
              </p:ext>
            </p:extLst>
          </p:nvPr>
        </p:nvGraphicFramePr>
        <p:xfrm>
          <a:off x="554543" y="1869681"/>
          <a:ext cx="5237299" cy="2377440"/>
        </p:xfrm>
        <a:graphic>
          <a:graphicData uri="http://schemas.openxmlformats.org/drawingml/2006/table">
            <a:tbl>
              <a:tblPr/>
              <a:tblGrid>
                <a:gridCol w="5237299">
                  <a:extLst>
                    <a:ext uri="{9D8B030D-6E8A-4147-A177-3AD203B41FA5}">
                      <a16:colId xmlns:a16="http://schemas.microsoft.com/office/drawing/2014/main" val="3087384131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i="0" u="none" strike="noStrike" cap="none" dirty="0">
                          <a:solidFill>
                            <a:schemeClr val="bg1"/>
                          </a:solidFill>
                          <a:highlight>
                            <a:srgbClr val="78909C"/>
                          </a:highlight>
                          <a:latin typeface="+mn-lt"/>
                          <a:ea typeface="Verdana"/>
                          <a:cs typeface="Verdana"/>
                          <a:sym typeface="Verdana"/>
                        </a:rPr>
                        <a:t>ALIMENTOS DA CULTURA INDÍGENA</a:t>
                      </a:r>
                    </a:p>
                  </a:txBody>
                  <a:tcPr>
                    <a:lnL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42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90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652135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5DBDE"/>
                          </a:highlight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>
                    <a:lnL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42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8068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BEEEF"/>
                          </a:highlight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>
                    <a:lnL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5408645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D5DBDE"/>
                          </a:highlight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>
                    <a:lnL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021928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BEEEF"/>
                          </a:highlight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>
                    <a:lnL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40383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D5DBDE"/>
                          </a:highlight>
                          <a:latin typeface="Arial" panose="020B0604020202020204" pitchFamily="34" charset="0"/>
                        </a:rPr>
                        <a:t>​</a:t>
                      </a:r>
                    </a:p>
                  </a:txBody>
                  <a:tcPr>
                    <a:lnL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482737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BCEABE57-205F-B63D-03C7-2E387B4F4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328" y="25714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3438DE-1410-6986-472A-827A79D75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Correção</a:t>
            </a:r>
          </a:p>
        </p:txBody>
      </p:sp>
      <p:sp>
        <p:nvSpPr>
          <p:cNvPr id="4" name="Google Shape;246;p11">
            <a:extLst>
              <a:ext uri="{FF2B5EF4-FFF2-40B4-BE49-F238E27FC236}">
                <a16:creationId xmlns:a16="http://schemas.microsoft.com/office/drawing/2014/main" id="{92677873-8448-0B2F-9D7D-6F476DE4F994}"/>
              </a:ext>
            </a:extLst>
          </p:cNvPr>
          <p:cNvSpPr txBox="1"/>
          <p:nvPr/>
        </p:nvSpPr>
        <p:spPr>
          <a:xfrm>
            <a:off x="465167" y="1185469"/>
            <a:ext cx="8249957" cy="800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Junto com seu professor, faça uma lista de pelo menos cinco alimentos da cultura </a:t>
            </a:r>
            <a:r>
              <a:rPr lang="pt-BR" sz="2000" b="1" dirty="0">
                <a:solidFill>
                  <a:srgbClr val="7030A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INDÍGENA</a:t>
            </a: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.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99B968-E3AE-A7AC-B121-BC68A0C81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5955996" y="2314177"/>
            <a:ext cx="2874859" cy="191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A7ABFCCB-7D3F-7B60-E187-5EE372C95B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278815"/>
              </p:ext>
            </p:extLst>
          </p:nvPr>
        </p:nvGraphicFramePr>
        <p:xfrm>
          <a:off x="554543" y="2039804"/>
          <a:ext cx="5237299" cy="2621280"/>
        </p:xfrm>
        <a:graphic>
          <a:graphicData uri="http://schemas.openxmlformats.org/drawingml/2006/table">
            <a:tbl>
              <a:tblPr/>
              <a:tblGrid>
                <a:gridCol w="5237299">
                  <a:extLst>
                    <a:ext uri="{9D8B030D-6E8A-4147-A177-3AD203B41FA5}">
                      <a16:colId xmlns:a16="http://schemas.microsoft.com/office/drawing/2014/main" val="3087384131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pt-BR" sz="2000" b="1" i="0" u="none" strike="noStrike" cap="none" dirty="0">
                          <a:solidFill>
                            <a:schemeClr val="bg1"/>
                          </a:solidFill>
                          <a:highlight>
                            <a:srgbClr val="78909C"/>
                          </a:highlight>
                          <a:latin typeface="+mn-lt"/>
                          <a:ea typeface="Verdana"/>
                          <a:cs typeface="Verdana"/>
                          <a:sym typeface="Verdana"/>
                        </a:rPr>
                        <a:t>ALIMENTOS DA CULTURA INDÍGENA</a:t>
                      </a:r>
                    </a:p>
                  </a:txBody>
                  <a:tcPr>
                    <a:lnL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42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90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652135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D5DBDE"/>
                          </a:highlight>
                          <a:latin typeface="Arial" panose="020B0604020202020204" pitchFamily="34" charset="0"/>
                        </a:rPr>
                        <a:t>​</a:t>
                      </a:r>
                      <a:r>
                        <a:rPr kumimoji="0" lang="pt-BR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Frutas:</a:t>
                      </a:r>
                      <a:r>
                        <a:rPr kumimoji="0" lang="pt-BR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 Açaí, cupuaçu, buriti, mangaba, jabuticaba, entre muitas outras. </a:t>
                      </a:r>
                      <a:r>
                        <a:rPr kumimoji="0" lang="pt-BR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Raízes e tubérculos:</a:t>
                      </a:r>
                      <a:r>
                        <a:rPr kumimoji="0" lang="pt-BR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 Mandioca, batata doce, cará, inhame. </a:t>
                      </a:r>
                      <a:r>
                        <a:rPr kumimoji="0" lang="pt-BR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Sementes:</a:t>
                      </a:r>
                      <a:r>
                        <a:rPr kumimoji="0" lang="pt-BR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 Castanha do Pará, baru, coquinho. </a:t>
                      </a:r>
                      <a:r>
                        <a:rPr kumimoji="0" lang="pt-BR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Proteínas:</a:t>
                      </a:r>
                      <a:r>
                        <a:rPr kumimoji="0" lang="pt-BR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 Peixes, aves, mamíferos de pequeno porte, ovos. </a:t>
                      </a:r>
                      <a:r>
                        <a:rPr kumimoji="0" lang="pt-BR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Grãos:</a:t>
                      </a:r>
                      <a:r>
                        <a:rPr kumimoji="0" lang="pt-BR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cs typeface="Arial"/>
                          <a:sym typeface="Arial"/>
                        </a:rPr>
                        <a:t> Milho.</a:t>
                      </a:r>
                      <a:endParaRPr kumimoji="0" lang="pt-BR" sz="2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Verdana"/>
                        <a:cs typeface="Arial"/>
                        <a:sym typeface="Verdana"/>
                      </a:endParaRPr>
                    </a:p>
                  </a:txBody>
                  <a:tcPr>
                    <a:lnL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429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43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B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806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3"/>
          <p:cNvSpPr txBox="1"/>
          <p:nvPr/>
        </p:nvSpPr>
        <p:spPr>
          <a:xfrm>
            <a:off x="471426" y="613597"/>
            <a:ext cx="8354522" cy="4316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Vamos fazer uma pesquisa para aprender mais sobre nossa herança cultural.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pt-BR" sz="260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Descobrindo nossa herança cultural</a:t>
            </a:r>
            <a:endParaRPr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Vamos explorar diferentes aspectos da nossa herança cultural, como tradições, costumes, comidas e festividades.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Passo a passo: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7030A0"/>
              </a:buClr>
              <a:buSzPct val="100000"/>
              <a:buFont typeface="+mj-lt"/>
              <a:buAutoNum type="arabicPeriod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Formem grupos de três a quatro pessoas.</a:t>
            </a:r>
            <a:endParaRPr lang="pt-BR" sz="20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marL="457200" indent="-457200">
              <a:buClr>
                <a:srgbClr val="7030A0"/>
              </a:buClr>
              <a:buSzPct val="100000"/>
              <a:buFont typeface="+mj-lt"/>
              <a:buAutoNum type="arabicPeriod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Cada grupo escolherá um aspecto da nossa herança cultural para pesquisar. Pode ser sobre uma festa tradicional, uma dança típica, uma comida típica, um jogo tradicional, uma lenda indígena etc.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rgbClr val="7030A0"/>
              </a:buClr>
              <a:buSzPct val="100000"/>
              <a:buFont typeface="+mj-lt"/>
              <a:buAutoNum type="arabicPeriod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Pesquisem sobre o tema escolhido. Utilizem livros, materiais impressos ou acesso à internet para encontrar informações relevantes.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45A84B6-11B6-6FBF-6821-DFB5240B2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2241" y="213375"/>
            <a:ext cx="480333" cy="49121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3"/>
          <p:cNvSpPr txBox="1"/>
          <p:nvPr/>
        </p:nvSpPr>
        <p:spPr>
          <a:xfrm>
            <a:off x="463688" y="622728"/>
            <a:ext cx="8386114" cy="4262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 marL="457200" indent="-457200">
              <a:buClr>
                <a:srgbClr val="7030A0"/>
              </a:buClr>
              <a:buSzPct val="100000"/>
              <a:buFont typeface="+mj-lt"/>
              <a:buAutoNum type="arabicPeriod" startAt="4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Cada grupo deverá criar um cartaz ou desenho ilustrando o tema escolhido. 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450"/>
              </a:spcBef>
              <a:buClr>
                <a:srgbClr val="7030A0"/>
              </a:buClr>
              <a:buSzPct val="100000"/>
              <a:buFont typeface="+mj-lt"/>
              <a:buAutoNum type="arabicPeriod" startAt="4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Depois que os cartazes estiverem prontos, cada grupo apresentará o seu trabalho para a classe. Expliquem sobre o que pesquisaram, contém as curiosidades e até mesmo realizem uma pequena apresentação, se for o caso (como uma dança ou um jogo).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marL="457200" indent="-457200">
              <a:spcBef>
                <a:spcPts val="450"/>
              </a:spcBef>
              <a:buClr>
                <a:srgbClr val="7030A0"/>
              </a:buClr>
              <a:buSzPct val="100000"/>
              <a:buFont typeface="+mj-lt"/>
              <a:buAutoNum type="arabicPeriod" startAt="4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Ao final das apresentações, conversem em sala de aula sobre as diferentes heranças culturais apresentadas. Façam perguntas e compartilhem o que acharam mais interessante em cada apresentação.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</a:endParaRPr>
          </a:p>
          <a:p>
            <a:pPr marL="457200" indent="-457200">
              <a:spcBef>
                <a:spcPts val="450"/>
              </a:spcBef>
              <a:buClr>
                <a:srgbClr val="7030A0"/>
              </a:buClr>
              <a:buSzPct val="100000"/>
              <a:buFont typeface="+mj-lt"/>
              <a:buAutoNum type="arabicPeriod" startAt="4"/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Discutam sobre a importância de valorizar e de respeitar a diversidade cultural, lembrando que nossa herança cultural é parte fundamental da nossa identidade como brasileiros.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Verdana"/>
              <a:cs typeface="Arial" panose="020B0604020202020204" pitchFamily="34" charset="0"/>
              <a:sym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5"/>
          <p:cNvSpPr txBox="1">
            <a:spLocks noGrp="1"/>
          </p:cNvSpPr>
          <p:nvPr>
            <p:ph type="body" idx="1"/>
          </p:nvPr>
        </p:nvSpPr>
        <p:spPr>
          <a:xfrm>
            <a:off x="3513683" y="1407915"/>
            <a:ext cx="5185575" cy="226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342900" indent="-342900"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</a:rPr>
              <a:t>Identificamos e compreender as principais características dos primeiros moradores do Brasil;</a:t>
            </a:r>
          </a:p>
          <a:p>
            <a:pPr marL="342900" indent="-342900"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</a:rPr>
              <a:t>Reconhecemos a herança cultural dos primeiros moradores do Brasil.</a:t>
            </a:r>
          </a:p>
          <a:p>
            <a:pPr indent="0">
              <a:spcAft>
                <a:spcPts val="600"/>
              </a:spcAft>
              <a:buSzPts val="2400"/>
              <a:buNone/>
            </a:pPr>
            <a:endParaRPr sz="2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6"/>
          <p:cNvSpPr/>
          <p:nvPr/>
        </p:nvSpPr>
        <p:spPr>
          <a:xfrm rot="10237644">
            <a:off x="6177008" y="2401723"/>
            <a:ext cx="968378" cy="972245"/>
          </a:xfrm>
          <a:prstGeom prst="arc">
            <a:avLst>
              <a:gd name="adj1" fmla="val 16200000"/>
              <a:gd name="adj2" fmla="val 0"/>
            </a:avLst>
          </a:prstGeom>
          <a:noFill/>
          <a:ln w="19050" cap="flat" cmpd="sng">
            <a:solidFill>
              <a:srgbClr val="389E9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0" tIns="68560" rIns="68560" bIns="68560" anchor="ctr" anchorCtr="0">
            <a:noAutofit/>
          </a:bodyPr>
          <a:lstStyle/>
          <a:p>
            <a:pPr>
              <a:buSzPts val="1400"/>
            </a:pPr>
            <a:endParaRPr dirty="0"/>
          </a:p>
        </p:txBody>
      </p:sp>
      <p:sp>
        <p:nvSpPr>
          <p:cNvPr id="277" name="Google Shape;277;p26"/>
          <p:cNvSpPr txBox="1"/>
          <p:nvPr/>
        </p:nvSpPr>
        <p:spPr>
          <a:xfrm>
            <a:off x="456450" y="759160"/>
            <a:ext cx="8180719" cy="2446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Assinale a alternativa correta:</a:t>
            </a:r>
            <a:endParaRPr sz="2000" dirty="0">
              <a:solidFill>
                <a:schemeClr val="dk1"/>
              </a:solidFill>
              <a:latin typeface="+mj-lt"/>
              <a:ea typeface="Verdana"/>
              <a:cs typeface="Verdana"/>
              <a:sym typeface="Verdana"/>
            </a:endParaRPr>
          </a:p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Os primeiros moradores do Brasil foram os povos:</a:t>
            </a:r>
            <a:endParaRPr sz="2000" dirty="0">
              <a:solidFill>
                <a:schemeClr val="dk1"/>
              </a:solidFill>
              <a:latin typeface="+mj-lt"/>
              <a:ea typeface="Verdana"/>
              <a:cs typeface="Verdana"/>
              <a:sym typeface="Verdana"/>
            </a:endParaRPr>
          </a:p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(  ) árabes, mexicanos e argentinos.</a:t>
            </a:r>
            <a:endParaRPr sz="2000" dirty="0">
              <a:solidFill>
                <a:schemeClr val="dk1"/>
              </a:solidFill>
              <a:latin typeface="+mj-lt"/>
              <a:ea typeface="Verdana"/>
              <a:cs typeface="Verdana"/>
              <a:sym typeface="Verdana"/>
            </a:endParaRPr>
          </a:p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(  ) espanhóis, alemães e japoneses.</a:t>
            </a:r>
            <a:endParaRPr sz="2000" dirty="0">
              <a:solidFill>
                <a:schemeClr val="dk1"/>
              </a:solidFill>
              <a:latin typeface="+mj-lt"/>
              <a:ea typeface="Verdana"/>
              <a:cs typeface="Verdana"/>
              <a:sym typeface="Verdana"/>
            </a:endParaRPr>
          </a:p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( </a:t>
            </a:r>
            <a:r>
              <a:rPr lang="pt-BR" sz="2000" b="1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 </a:t>
            </a:r>
            <a:r>
              <a:rPr lang="pt-BR" sz="2000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) indígenas, portugueses e africanos.</a:t>
            </a:r>
            <a:endParaRPr sz="2000" dirty="0">
              <a:solidFill>
                <a:schemeClr val="dk1"/>
              </a:solidFill>
              <a:latin typeface="+mj-lt"/>
              <a:ea typeface="Verdana"/>
              <a:cs typeface="Verdana"/>
              <a:sym typeface="Verdana"/>
            </a:endParaRPr>
          </a:p>
          <a:p>
            <a:pPr>
              <a:spcAft>
                <a:spcPts val="600"/>
              </a:spcAft>
              <a:buSzPts val="2400"/>
            </a:pPr>
            <a:r>
              <a:rPr lang="pt-BR" sz="2000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(  ) libaneses, franceses e chineses.</a:t>
            </a:r>
            <a:endParaRPr sz="2000" dirty="0">
              <a:solidFill>
                <a:schemeClr val="dk1"/>
              </a:solidFill>
              <a:latin typeface="+mj-lt"/>
              <a:ea typeface="Verdana"/>
              <a:cs typeface="Verdana"/>
              <a:sym typeface="Verdana"/>
            </a:endParaRPr>
          </a:p>
        </p:txBody>
      </p:sp>
      <p:pic>
        <p:nvPicPr>
          <p:cNvPr id="278" name="Google Shape;278;p26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5173967" y="2667790"/>
            <a:ext cx="3386785" cy="2108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EE98216F-EB95-DBC8-61E4-5FFE844480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3904" y="391883"/>
            <a:ext cx="566058" cy="50482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7"/>
          <p:cNvSpPr txBox="1">
            <a:spLocks noGrp="1"/>
          </p:cNvSpPr>
          <p:nvPr>
            <p:ph type="body" idx="1"/>
          </p:nvPr>
        </p:nvSpPr>
        <p:spPr>
          <a:xfrm>
            <a:off x="430619" y="633101"/>
            <a:ext cx="8351874" cy="4431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 marL="0" indent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800" dirty="0">
                <a:latin typeface="+mj-lt"/>
                <a:ea typeface="Verdana"/>
                <a:sym typeface="Verdana"/>
              </a:rPr>
              <a:t>LEMOV, D. Aula nota 10 2.0: 62 técnicas para melhorar a gestão da sala de aula. Porto Alegre: Penso, 2018.</a:t>
            </a:r>
          </a:p>
          <a:p>
            <a:pPr marL="0" indent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800" dirty="0">
                <a:latin typeface="+mj-lt"/>
                <a:ea typeface="Verdana"/>
                <a:sym typeface="Verdana"/>
              </a:rPr>
              <a:t>SÃO PAULO (Estado). Secretaria da Educação. Coordenadoria Pedagógica – Coped. Currículo em Ação. São Paulo, 2023.</a:t>
            </a:r>
          </a:p>
          <a:p>
            <a:pPr marL="0" indent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800" dirty="0">
                <a:latin typeface="+mj-lt"/>
                <a:ea typeface="Verdana"/>
                <a:sym typeface="Verdana"/>
              </a:rPr>
              <a:t>SÃO PAULO (Estado). Secretaria da Educação. Currículo Paulista: Ensino Fundamental. São Paulo: SEDUC, 2019.</a:t>
            </a:r>
            <a:endParaRPr sz="1800" dirty="0">
              <a:latin typeface="+mj-lt"/>
              <a:ea typeface="Verdana"/>
              <a:sym typeface="Verdana"/>
            </a:endParaRPr>
          </a:p>
          <a:p>
            <a:pPr marL="0" indent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800" dirty="0">
                <a:latin typeface="+mj-lt"/>
                <a:ea typeface="Verdana"/>
                <a:sym typeface="Verdana"/>
              </a:rPr>
              <a:t>SÃO PAULO (Estado). SP Notícias. Nossa gente. Disponível em: </a:t>
            </a:r>
            <a:r>
              <a:rPr lang="pt-BR" sz="1800" dirty="0">
                <a:latin typeface="+mj-lt"/>
                <a:ea typeface="Verdana"/>
                <a:sym typeface="Verdana"/>
                <a:hlinkClick r:id="rId3"/>
              </a:rPr>
              <a:t>https://www.saopaulo.sp.gov.br/conhecasp/nossa-gente/</a:t>
            </a:r>
            <a:r>
              <a:rPr lang="pt-BR" sz="1800" dirty="0">
                <a:latin typeface="+mj-lt"/>
                <a:ea typeface="Verdana"/>
                <a:sym typeface="Verdana"/>
              </a:rPr>
              <a:t>. Acesso em: 6 jun. 2023.</a:t>
            </a:r>
          </a:p>
          <a:p>
            <a:pPr marL="0" indent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800" dirty="0">
                <a:latin typeface="+mj-lt"/>
                <a:ea typeface="Verdana"/>
                <a:sym typeface="Verdana"/>
                <a:hlinkClick r:id="rId4"/>
              </a:rPr>
              <a:t>https://pib.socioambiental.org/pt/Quem_s%C3%A3o#Sobre_o_nome_dos_povos</a:t>
            </a:r>
            <a:r>
              <a:rPr lang="pt-BR" sz="1800" dirty="0">
                <a:latin typeface="+mj-lt"/>
                <a:ea typeface="Verdana"/>
                <a:sym typeface="Verdana"/>
              </a:rPr>
              <a:t>. Acesso em: 19 set. 2024.</a:t>
            </a:r>
          </a:p>
          <a:p>
            <a:pPr marL="0" indent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1800" dirty="0">
                <a:latin typeface="+mj-lt"/>
                <a:ea typeface="Verdana"/>
                <a:sym typeface="Verdana"/>
                <a:hlinkClick r:id="rId5"/>
              </a:rPr>
              <a:t>https://www.gov.br/funai/</a:t>
            </a:r>
            <a:r>
              <a:rPr lang="pt-BR" sz="1800" dirty="0" err="1">
                <a:latin typeface="+mj-lt"/>
                <a:ea typeface="Verdana"/>
                <a:sym typeface="Verdana"/>
                <a:hlinkClick r:id="rId5"/>
              </a:rPr>
              <a:t>pt</a:t>
            </a:r>
            <a:r>
              <a:rPr lang="pt-BR" sz="1800" dirty="0">
                <a:latin typeface="+mj-lt"/>
                <a:ea typeface="Verdana"/>
                <a:sym typeface="Verdana"/>
                <a:hlinkClick r:id="rId5"/>
              </a:rPr>
              <a:t>-br</a:t>
            </a:r>
            <a:r>
              <a:rPr lang="pt-BR" sz="1800" dirty="0">
                <a:latin typeface="+mj-lt"/>
                <a:ea typeface="Verdana"/>
                <a:sym typeface="Verdana"/>
              </a:rPr>
              <a:t>. Acesso em: 19 set. 2024.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8"/>
          <p:cNvSpPr txBox="1"/>
          <p:nvPr/>
        </p:nvSpPr>
        <p:spPr>
          <a:xfrm>
            <a:off x="380278" y="633824"/>
            <a:ext cx="8159914" cy="1477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spcAft>
                <a:spcPts val="1200"/>
              </a:spcAft>
              <a:buSzPts val="2400"/>
            </a:pPr>
            <a:r>
              <a:rPr lang="pt-BR" sz="1800" b="1" dirty="0">
                <a:latin typeface="+mj-lt"/>
                <a:ea typeface="Verdana"/>
                <a:cs typeface="Arial" panose="020B0604020202020204" pitchFamily="34" charset="0"/>
                <a:sym typeface="Verdana"/>
              </a:rPr>
              <a:t>Lista de imagens e vídeos</a:t>
            </a: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rgbClr val="000000"/>
                </a:solidFill>
                <a:effectLst/>
                <a:latin typeface="+mj-lt"/>
                <a:ea typeface="Verdana" panose="020B0604030504040204" pitchFamily="34" charset="0"/>
              </a:rPr>
              <a:t>Slide 1 – </a:t>
            </a:r>
            <a:r>
              <a:rPr lang="pt-BR" sz="1800" dirty="0">
                <a:solidFill>
                  <a:srgbClr val="000000"/>
                </a:solidFill>
                <a:effectLst/>
                <a:latin typeface="+mj-lt"/>
                <a:ea typeface="Verdana" panose="020B0604030504040204" pitchFamily="34" charset="0"/>
              </a:rPr>
              <a:t>Imagem de capa: SEDUC-SP.</a:t>
            </a:r>
            <a:endParaRPr lang="pt-BR" sz="1800" dirty="0">
              <a:effectLst/>
              <a:latin typeface="+mj-lt"/>
              <a:ea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pt-BR" sz="1800" b="1" dirty="0">
                <a:solidFill>
                  <a:srgbClr val="000000"/>
                </a:solidFill>
                <a:effectLst/>
                <a:latin typeface="+mj-lt"/>
                <a:ea typeface="Verdana" panose="020B0604030504040204" pitchFamily="34" charset="0"/>
              </a:rPr>
              <a:t>Slides 3 a 10, 12, 13 e 17 </a:t>
            </a:r>
            <a:r>
              <a:rPr lang="pt-BR" sz="180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– © </a:t>
            </a:r>
            <a:r>
              <a:rPr lang="de-DE" sz="180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Getty Images.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DCE1783-9044-DE81-A3CB-F0F8638E84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  <a:buSzPct val="100000"/>
            </a:pPr>
            <a:r>
              <a:rPr lang="pt-BR" sz="2000" dirty="0"/>
              <a:t>Identificar e compreender as principais características dos primeiros moradores do Brasil;</a:t>
            </a:r>
          </a:p>
          <a:p>
            <a:pPr>
              <a:spcAft>
                <a:spcPts val="600"/>
              </a:spcAft>
              <a:buSzPct val="100000"/>
            </a:pPr>
            <a:r>
              <a:rPr lang="pt-BR" sz="2000" dirty="0"/>
              <a:t>Reconhecer a herança cultural dos primeiros moradores do Brasil.</a:t>
            </a:r>
          </a:p>
          <a:p>
            <a:pPr>
              <a:spcAft>
                <a:spcPts val="600"/>
              </a:spcAft>
              <a:buSzPct val="100000"/>
            </a:pPr>
            <a:endParaRPr lang="pt-BR" sz="2000" dirty="0"/>
          </a:p>
          <a:p>
            <a:pPr>
              <a:spcAft>
                <a:spcPts val="600"/>
              </a:spcAft>
              <a:buSzPct val="100000"/>
            </a:pPr>
            <a:endParaRPr lang="pt-BR" sz="200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AEF19CD-FA52-49B8-810D-9D3785A5B386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spcAft>
                <a:spcPts val="600"/>
              </a:spcAft>
              <a:buSzPct val="100000"/>
            </a:pPr>
            <a:r>
              <a:rPr lang="pt-BR" sz="2000" dirty="0"/>
              <a:t>Os primeiros moradores brasileiros e sua herança cultural.</a:t>
            </a:r>
          </a:p>
          <a:p>
            <a:pPr>
              <a:spcAft>
                <a:spcPts val="600"/>
              </a:spcAft>
              <a:buSzPct val="100000"/>
            </a:pPr>
            <a:endParaRPr lang="pt-BR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" descr="Ícone&#10;&#10;Descrição gerada automaticamente"/>
          <p:cNvPicPr preferRelativeResize="0"/>
          <p:nvPr/>
        </p:nvPicPr>
        <p:blipFill rotWithShape="1">
          <a:blip r:embed="rId3"/>
          <a:srcRect l="3857" r="3857"/>
          <a:stretch/>
        </p:blipFill>
        <p:spPr>
          <a:xfrm>
            <a:off x="6824754" y="1162066"/>
            <a:ext cx="1959192" cy="213854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56" name="Google Shape;156;p3"/>
          <p:cNvSpPr txBox="1"/>
          <p:nvPr/>
        </p:nvSpPr>
        <p:spPr>
          <a:xfrm>
            <a:off x="2448642" y="1501996"/>
            <a:ext cx="4246716" cy="1915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r>
              <a:rPr lang="pt-BR" sz="2000" dirty="0"/>
              <a:t>Hoje, vamos falar sobre os primeiros moradores que viveram em nosso país. Vocês já pararam para pensar em como o modo de vida deles influencia o que somos hoje?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0A5FDA9-D22E-74AB-DB93-70DC5EF4D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708" y="2097479"/>
            <a:ext cx="1550357" cy="2640776"/>
          </a:xfrm>
          <a:prstGeom prst="rect">
            <a:avLst/>
          </a:prstGeom>
        </p:spPr>
      </p:pic>
      <p:grpSp>
        <p:nvGrpSpPr>
          <p:cNvPr id="3" name="Google Shape;115;p17">
            <a:extLst>
              <a:ext uri="{FF2B5EF4-FFF2-40B4-BE49-F238E27FC236}">
                <a16:creationId xmlns:a16="http://schemas.microsoft.com/office/drawing/2014/main" id="{7A442318-C355-A735-96BB-52A88D5E13BC}"/>
              </a:ext>
            </a:extLst>
          </p:cNvPr>
          <p:cNvGrpSpPr/>
          <p:nvPr/>
        </p:nvGrpSpPr>
        <p:grpSpPr>
          <a:xfrm>
            <a:off x="5679252" y="65314"/>
            <a:ext cx="3375923" cy="574779"/>
            <a:chOff x="3298724" y="4150116"/>
            <a:chExt cx="3380294" cy="574779"/>
          </a:xfrm>
        </p:grpSpPr>
        <p:sp>
          <p:nvSpPr>
            <p:cNvPr id="4" name="Google Shape;116;p17">
              <a:extLst>
                <a:ext uri="{FF2B5EF4-FFF2-40B4-BE49-F238E27FC236}">
                  <a16:creationId xmlns:a16="http://schemas.microsoft.com/office/drawing/2014/main" id="{9E8683AF-F325-4618-4F5F-D2DC0ABEF21C}"/>
                </a:ext>
              </a:extLst>
            </p:cNvPr>
            <p:cNvSpPr txBox="1"/>
            <p:nvPr/>
          </p:nvSpPr>
          <p:spPr>
            <a:xfrm>
              <a:off x="3548799" y="4294038"/>
              <a:ext cx="3130219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pt-BR" sz="1600" b="1" i="0" u="none" strike="noStrike" cap="none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Hábitos de discussão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5" name="Google Shape;117;p17">
              <a:extLst>
                <a:ext uri="{FF2B5EF4-FFF2-40B4-BE49-F238E27FC236}">
                  <a16:creationId xmlns:a16="http://schemas.microsoft.com/office/drawing/2014/main" id="{52A37850-9196-089F-E8AE-DBE1546B170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298724" y="4150116"/>
              <a:ext cx="587150" cy="49627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"/>
          <p:cNvSpPr txBox="1"/>
          <p:nvPr/>
        </p:nvSpPr>
        <p:spPr>
          <a:xfrm>
            <a:off x="456450" y="1652295"/>
            <a:ext cx="4892790" cy="1838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spcAft>
                <a:spcPts val="900"/>
              </a:spcAft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Herança cultural é tudo aquilo que recebemos de nossos antepassados, como costumes, tradições, crenças, conhecimentos e até mesmo os objetos que eles deixaram para nós. 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Google Shape;165;p4"/>
          <p:cNvSpPr txBox="1"/>
          <p:nvPr/>
        </p:nvSpPr>
        <p:spPr>
          <a:xfrm>
            <a:off x="456450" y="696255"/>
            <a:ext cx="5141336" cy="577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3" tIns="91413" rIns="91413" bIns="91413" anchor="t" anchorCtr="0">
            <a:spAutoFit/>
          </a:bodyPr>
          <a:lstStyle/>
          <a:p>
            <a:pPr>
              <a:buSzPts val="3000"/>
            </a:pPr>
            <a:r>
              <a:rPr lang="pt-BR" sz="2550" b="1" dirty="0">
                <a:solidFill>
                  <a:schemeClr val="tx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O que é herança cultural?</a:t>
            </a:r>
            <a:endParaRPr sz="787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DED41BE-A229-5769-AF79-596AA3EB8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5009779" y="921122"/>
            <a:ext cx="3677771" cy="367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"/>
          <p:cNvSpPr txBox="1"/>
          <p:nvPr/>
        </p:nvSpPr>
        <p:spPr>
          <a:xfrm>
            <a:off x="469639" y="848234"/>
            <a:ext cx="4273193" cy="3608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No Brasil, os primeiros moradores foram os povos indígenas. Eles já estavam aqui muito antes da chegada dos colonizadores europeus. 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pt-BR" sz="2000" dirty="0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Os indígenas viviam de diferentes maneiras, dependendo da região em que estavam. Alguns se dedicavam à caça, à pesca e à coleta de alimentos, enquanto outros praticavam a agricultura.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1" name="Google Shape;171;p6" descr="Desenho de uma mulher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4742832" y="1291867"/>
            <a:ext cx="3940963" cy="25597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"/>
          <p:cNvSpPr txBox="1"/>
          <p:nvPr/>
        </p:nvSpPr>
        <p:spPr>
          <a:xfrm>
            <a:off x="340461" y="1018904"/>
            <a:ext cx="4231539" cy="2595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r>
              <a:rPr lang="pt-BR" sz="2000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Esses povos possuíam culturas ricas e diversas, com suas próprias línguas, tradições, rituais, músicas e danças. </a:t>
            </a:r>
            <a:endParaRPr sz="2000" dirty="0">
              <a:latin typeface="+mj-lt"/>
            </a:endParaRPr>
          </a:p>
          <a:p>
            <a:pPr>
              <a:spcBef>
                <a:spcPts val="450"/>
              </a:spcBef>
            </a:pPr>
            <a:r>
              <a:rPr lang="pt-BR" sz="2000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Eles também tinham uma forte conexão com a natureza e sabiam como aproveitar os recursos naturais de forma sustentável.</a:t>
            </a:r>
            <a:endParaRPr sz="2000" dirty="0">
              <a:latin typeface="+mj-lt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0E7307A2-7077-49B7-378D-3A99A6D6ED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5126994" y="355600"/>
            <a:ext cx="3431578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56;p5">
            <a:extLst>
              <a:ext uri="{FF2B5EF4-FFF2-40B4-BE49-F238E27FC236}">
                <a16:creationId xmlns:a16="http://schemas.microsoft.com/office/drawing/2014/main" id="{6EC10FE7-B94B-775F-5074-A1B2681EC2FF}"/>
              </a:ext>
            </a:extLst>
          </p:cNvPr>
          <p:cNvSpPr txBox="1">
            <a:spLocks noGrp="1"/>
          </p:cNvSpPr>
          <p:nvPr/>
        </p:nvSpPr>
        <p:spPr>
          <a:xfrm rot="897">
            <a:off x="5256790" y="4127914"/>
            <a:ext cx="3171986" cy="557117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1400" b="1" i="1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Imagem representando os indígenas por volta de 1870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"/>
          <p:cNvSpPr txBox="1"/>
          <p:nvPr/>
        </p:nvSpPr>
        <p:spPr>
          <a:xfrm>
            <a:off x="481653" y="1026164"/>
            <a:ext cx="4392905" cy="3454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r>
              <a:rPr lang="pt-BR" sz="2000" dirty="0"/>
              <a:t>Atualmente, a população indígena brasileira ultrapassa 1,7 milhão de pessoas, distribuídas em mais de 300 povos diferentes e falantes de mais de 270 línguas. Cada um desses povos possui sua própria língua, cultura, costumes e formas de organização social, compondo uma rica diversidade cultural. Estando presente em todo território nacional em áreas urbanas e rurais.</a:t>
            </a:r>
            <a:endParaRPr sz="2000" dirty="0">
              <a:solidFill>
                <a:schemeClr val="dk1"/>
              </a:solidFill>
              <a:latin typeface="+mj-lt"/>
              <a:ea typeface="Verdana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108885B-9578-E2A7-C575-A378D48F5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7225163" y="238985"/>
            <a:ext cx="1692501" cy="253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208610D9-69F2-89EE-508A-7B506D816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5570373" y="2703286"/>
            <a:ext cx="3309581" cy="221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45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35002" y="1225895"/>
            <a:ext cx="3202156" cy="257883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7"/>
          <p:cNvSpPr txBox="1"/>
          <p:nvPr/>
        </p:nvSpPr>
        <p:spPr>
          <a:xfrm>
            <a:off x="515272" y="1403488"/>
            <a:ext cx="4608058" cy="253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34271" rIns="68560" bIns="34271" anchor="t" anchorCtr="0">
            <a:spAutoFit/>
          </a:bodyPr>
          <a:lstStyle/>
          <a:p>
            <a:r>
              <a:rPr lang="pt-BR" sz="2000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Você já ouviu falar desses povos indígenas, como os Tupis, os Guaranis, os Pataxós, os Xavantes, os Yanomamis e  os Kaingangs?</a:t>
            </a:r>
          </a:p>
          <a:p>
            <a:r>
              <a:rPr lang="pt-BR" sz="2000" dirty="0">
                <a:solidFill>
                  <a:schemeClr val="dk1"/>
                </a:solidFill>
                <a:latin typeface="+mj-lt"/>
                <a:ea typeface="Verdana"/>
                <a:cs typeface="Verdana"/>
                <a:sym typeface="Verdana"/>
              </a:rPr>
              <a:t>Além dos nomes diferentes cada um desses povos possui sua própria história e contribuição para a nossa cultura.</a:t>
            </a:r>
            <a:endParaRPr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69705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"/>
          <p:cNvSpPr txBox="1"/>
          <p:nvPr/>
        </p:nvSpPr>
        <p:spPr>
          <a:xfrm>
            <a:off x="398129" y="599987"/>
            <a:ext cx="8687550" cy="446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0" tIns="68560" rIns="68560" bIns="68560" anchor="t" anchorCtr="0">
            <a:spAutoFit/>
          </a:bodyPr>
          <a:lstStyle/>
          <a:p>
            <a:pPr>
              <a:buSzPts val="2400"/>
            </a:pPr>
            <a:r>
              <a:rPr lang="pt-BR" sz="2000" dirty="0">
                <a:solidFill>
                  <a:schemeClr val="accent2"/>
                </a:solidFill>
                <a:latin typeface="+mj-lt"/>
                <a:ea typeface="Verdana"/>
                <a:cs typeface="Verdana"/>
                <a:sym typeface="Verdana"/>
              </a:rPr>
              <a:t>Temos herança cultural nos alimentos, na culinária...</a:t>
            </a:r>
            <a:endParaRPr sz="2000" dirty="0">
              <a:solidFill>
                <a:schemeClr val="accent2"/>
              </a:solidFill>
              <a:latin typeface="+mj-lt"/>
              <a:ea typeface="Verdana"/>
              <a:cs typeface="Verdana"/>
              <a:sym typeface="Verdana"/>
            </a:endParaRPr>
          </a:p>
        </p:txBody>
      </p:sp>
      <p:pic>
        <p:nvPicPr>
          <p:cNvPr id="198" name="Google Shape;198;p10" descr="Uma imagem contendo comida, prato, tábua, corte&#10;&#10;Descrição gerada automaticamente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6135822" y="1533272"/>
            <a:ext cx="2715326" cy="181125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099AE00-C4A6-4568-4DAD-6ECEF964378A}"/>
              </a:ext>
            </a:extLst>
          </p:cNvPr>
          <p:cNvSpPr txBox="1"/>
          <p:nvPr/>
        </p:nvSpPr>
        <p:spPr>
          <a:xfrm>
            <a:off x="403189" y="1056796"/>
            <a:ext cx="460225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A mandioca (também conhecida como aipim ou macaxeira) é uma planta nativa da Amazônia, mais especificamente das regiões tropicais da América do Sul, incluindo o Brasil. Sua domesticação é atribuída aos povos indígenas que habitavam a região amazônica. E hoje faz parte de um alimento constante na mesa de muitos brasileiros.</a:t>
            </a:r>
          </a:p>
        </p:txBody>
      </p:sp>
      <p:sp>
        <p:nvSpPr>
          <p:cNvPr id="2" name="Google Shape;156;p5">
            <a:extLst>
              <a:ext uri="{FF2B5EF4-FFF2-40B4-BE49-F238E27FC236}">
                <a16:creationId xmlns:a16="http://schemas.microsoft.com/office/drawing/2014/main" id="{DA2B8DB2-1D2B-E5C5-AD57-9CFF4F97C4CC}"/>
              </a:ext>
            </a:extLst>
          </p:cNvPr>
          <p:cNvSpPr txBox="1">
            <a:spLocks noGrp="1"/>
          </p:cNvSpPr>
          <p:nvPr/>
        </p:nvSpPr>
        <p:spPr>
          <a:xfrm rot="897">
            <a:off x="6135799" y="3509834"/>
            <a:ext cx="2715243" cy="80698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1" i="1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Mandioca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b="1" i="1" dirty="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(descoberta pelos povos indígenas)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A1A5AC65-44D3-45BB-B106-B39AD8BED2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47179DD-638F-44EA-A83C-0ADF340149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2A8F02-D5BB-4DBE-AC55-0AAEC76857D7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www.w3.org/XML/1998/namespace"/>
    <ds:schemaRef ds:uri="http://purl.org/dc/terms/"/>
    <ds:schemaRef ds:uri="6fbeb102-8e9f-472b-adc1-a7108b369a00"/>
    <ds:schemaRef ds:uri="http://schemas.microsoft.com/office/2006/metadata/properties"/>
    <ds:schemaRef ds:uri="http://schemas.microsoft.com/office/infopath/2007/PartnerControls"/>
    <ds:schemaRef ds:uri="7700c5b6-cec6-4932-ab65-4424302d85df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1453</Words>
  <Application>Microsoft Office PowerPoint</Application>
  <PresentationFormat>Apresentação na tela (16:9)</PresentationFormat>
  <Paragraphs>84</Paragraphs>
  <Slides>20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8" baseType="lpstr">
      <vt:lpstr>Grandstander</vt:lpstr>
      <vt:lpstr>Grandstander SemiBold</vt:lpstr>
      <vt:lpstr>Times New Roman</vt:lpstr>
      <vt:lpstr>Lato</vt:lpstr>
      <vt:lpstr>Verdana</vt:lpstr>
      <vt:lpstr>Grandstander Medium</vt:lpstr>
      <vt:lpstr>Arial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Correção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Eduardo Neto</dc:creator>
  <cp:keywords/>
  <dc:description/>
  <cp:lastModifiedBy>Fabiana Jurcic</cp:lastModifiedBy>
  <cp:revision>63</cp:revision>
  <dcterms:modified xsi:type="dcterms:W3CDTF">2025-01-07T03:31:56Z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