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30"/>
  </p:notesMasterIdLst>
  <p:sldIdLst>
    <p:sldId id="282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83" r:id="rId20"/>
    <p:sldId id="272" r:id="rId21"/>
    <p:sldId id="284" r:id="rId22"/>
    <p:sldId id="273" r:id="rId23"/>
    <p:sldId id="274" r:id="rId24"/>
    <p:sldId id="275" r:id="rId25"/>
    <p:sldId id="276" r:id="rId26"/>
    <p:sldId id="277" r:id="rId27"/>
    <p:sldId id="278" r:id="rId28"/>
    <p:sldId id="281" r:id="rId29"/>
  </p:sldIdLst>
  <p:sldSz cx="9144000" cy="5143500" type="screen16x9"/>
  <p:notesSz cx="6858000" cy="9144000"/>
  <p:embeddedFontLst>
    <p:embeddedFont>
      <p:font typeface="Grandstander" panose="020B0604020202020204" charset="0"/>
      <p:regular r:id="rId31"/>
      <p:bold r:id="rId32"/>
      <p:italic r:id="rId33"/>
      <p:boldItalic r:id="rId34"/>
    </p:embeddedFont>
    <p:embeddedFont>
      <p:font typeface="Grandstander Medium" panose="020B0604020202020204" charset="0"/>
      <p:regular r:id="rId35"/>
      <p:bold r:id="rId36"/>
      <p:italic r:id="rId37"/>
      <p:boldItalic r:id="rId38"/>
    </p:embeddedFont>
    <p:embeddedFont>
      <p:font typeface="Grandstander SemiBold" panose="020B0604020202020204" charset="0"/>
      <p:regular r:id="rId39"/>
      <p:bold r:id="rId40"/>
      <p:italic r:id="rId41"/>
      <p:boldItalic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  <p:embeddedFont>
      <p:font typeface="Verdana" panose="020B060403050404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5" roundtripDataSignature="AMtx7miATwoUgvOFkF2mA7tWcHHM13pO/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16DA64-A0E9-08E4-A770-771BDB46B98B}" name="Júlia RC" initials="JR" userId="12993f8d3457b310" providerId="Windows Live"/>
  <p188:author id="{B9B3898B-BEA6-4698-A095-EA4D965FA10C}" name="Eduardo de Sousa" initials="Ed" userId="c693e2f88b2a38b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  <a:srgbClr val="909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900B38-D931-4C9C-9E42-D184FC0AE518}">
  <a:tblStyle styleId="{77900B38-D931-4C9C-9E42-D184FC0AE51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FF0"/>
          </a:solidFill>
        </a:fill>
      </a:tcStyle>
    </a:wholeTbl>
    <a:band1H>
      <a:tcTxStyle b="off" i="off"/>
      <a:tcStyle>
        <a:tcBdr/>
        <a:fill>
          <a:solidFill>
            <a:srgbClr val="CADDE1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DE1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6EFF0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/>
      <a:tcStyle>
        <a:tcBdr/>
        <a:fill>
          <a:solidFill>
            <a:srgbClr val="E6EFF0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8" autoAdjust="0"/>
    <p:restoredTop sz="80739" autoAdjust="0"/>
  </p:normalViewPr>
  <p:slideViewPr>
    <p:cSldViewPr snapToGrid="0">
      <p:cViewPr varScale="1">
        <p:scale>
          <a:sx n="77" d="100"/>
          <a:sy n="77" d="100"/>
        </p:scale>
        <p:origin x="114" y="8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viewProps" Target="viewProps.xml"/><Relationship Id="rId61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9266FF93-07A7-40E8-A2AA-AA85D36952D9}"/>
    <pc:docChg chg="modSld">
      <pc:chgData name="Joyce Andrade Souza De Aguiar" userId="6e2b048a-bead-44fd-9e92-f86f28b9ace1" providerId="ADAL" clId="{9266FF93-07A7-40E8-A2AA-AA85D36952D9}" dt="2024-12-05T18:54:19.868" v="14" actId="20577"/>
      <pc:docMkLst>
        <pc:docMk/>
      </pc:docMkLst>
      <pc:sldChg chg="modSp mod">
        <pc:chgData name="Joyce Andrade Souza De Aguiar" userId="6e2b048a-bead-44fd-9e92-f86f28b9ace1" providerId="ADAL" clId="{9266FF93-07A7-40E8-A2AA-AA85D36952D9}" dt="2024-12-05T18:54:19.868" v="14" actId="20577"/>
        <pc:sldMkLst>
          <pc:docMk/>
          <pc:sldMk cId="0" sldId="274"/>
        </pc:sldMkLst>
        <pc:spChg chg="mod">
          <ac:chgData name="Joyce Andrade Souza De Aguiar" userId="6e2b048a-bead-44fd-9e92-f86f28b9ace1" providerId="ADAL" clId="{9266FF93-07A7-40E8-A2AA-AA85D36952D9}" dt="2024-12-05T18:54:19.868" v="14" actId="20577"/>
          <ac:spMkLst>
            <pc:docMk/>
            <pc:sldMk cId="0" sldId="274"/>
            <ac:spMk id="32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dende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-palm-oil-bottle-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imagem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-royalty-free/1306735071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/delicious-shrimp-moqueca-with-a-vivid-orange-imagem-royalty-free/1402021662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/fresh-young-okra-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imagem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-royalty-free/586044228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/woman-wearing-traditional-clothes-in-salvador-imagem-royalty-free/941368378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rabiscodahistoria.com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/o-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incrivel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artesanato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-afro-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brasileiro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-de-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obauna</a:t>
            </a:r>
            <a:endParaRPr lang="en-US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ttps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/detail/ilustra%C3%A7%C3%A3o/handshake-multi-ethnic-world-skin-colors-ilustra%C3%A7%C3%A3o-royalty-free/1307787811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foto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/capoeira-training-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imagem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-royalty-free/1332403938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5580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6168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/detail/ilustra%C3%A7%C3%A3o/african-smiling-boy-and-girl-reading-books-ilustra%C3%A7%C3%A3o-royalty-free/1384669755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rgbClr val="FF0000"/>
                </a:solidFill>
                <a:highlight>
                  <a:srgbClr val="FFFFFF"/>
                </a:highlight>
              </a:rPr>
              <a:t>(EF03HI03) Identificar e comparar pontos de vista em relação a eventos significativos do local em que vive, aspectos relacionados a condições sociais e à presença de diferentes grupos sociais e culturais, com especial destaque para as culturas africanas, as de povos originários e as de migrantes.</a:t>
            </a:r>
            <a:endParaRPr sz="11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/detail/ilustra%C3%A7%C3%A3o/african-female-student-having-a-clever-idea-ilustra%C3%A7%C3%A3o-royalty-free/1293678737 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242223ff3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242223ff3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/detail/ilustra%C3%A7%C3%A3o/black-boy-v-2-in-doubt-or-have-a-question-on-ilustra%C3%A7%C3%A3o-royalty-free/1448634556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/detail/ilustra%C3%A7%C3%A3o/school-desktop-globe-ilustra%C3%A7%C3%A3o-royalty-free/592361260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sz="2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/detail/ilustra%C3%A7%C3%A3o/african-school-girl-studying-from-home-ilustra%C3%A7%C3%A3o-royalty-free/1276572028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81" name="Google Shape;1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sz="2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/detail/ilustra%C3%A7%C3%A3o/girl-reading-afroamerican-child-with-book-and-ilustra%C3%A7%C3%A3o-royalty-free/1257757759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0036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sz="2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sz="2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/detail/ilustra%C3%A7%C3%A3o/two-cartoon-style-school-kids-vector-ilustra%C3%A7%C3%A3o-royalty-free/1249640454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98" name="Google Shape;1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www.gettyimages.com.br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/detail/ilustra%C3%A7%C3%A3o/two-dancers-ilustra%C3%A7%C3%A3o-royalty-free/539004724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-US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pt.wikipedia.org</a:t>
            </a:r>
            <a:r>
              <a:rPr lang="en-US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/wiki/Maracatu#/media/Ficheiro:Maracatu_Na%C3%A7%C3%A3o_(3).jpg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242223ff35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692" y="255450"/>
            <a:ext cx="1036915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242223ff35_0_4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g2242223ff35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108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242223ff35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18" y="4630551"/>
            <a:ext cx="2034460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2242223ff35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49" y="402600"/>
            <a:ext cx="1090108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2242223ff35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46" y="607488"/>
            <a:ext cx="1036915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242223ff35_0_4"/>
          <p:cNvSpPr txBox="1"/>
          <p:nvPr/>
        </p:nvSpPr>
        <p:spPr>
          <a:xfrm rot="-5400000">
            <a:off x="8620322" y="110994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g2242223ff35_0_4"/>
          <p:cNvSpPr/>
          <p:nvPr/>
        </p:nvSpPr>
        <p:spPr>
          <a:xfrm rot="-48563" flipH="1">
            <a:off x="8006780" y="784041"/>
            <a:ext cx="812225" cy="42416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2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25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242223ff35_0_6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g2242223ff35_0_6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242223ff35_0_65"/>
          <p:cNvSpPr txBox="1"/>
          <p:nvPr/>
        </p:nvSpPr>
        <p:spPr>
          <a:xfrm rot="-59413">
            <a:off x="134957" y="149089"/>
            <a:ext cx="19917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g2242223ff35_0_6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242223ff35_0_6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g2242223ff35_0_6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242223ff35_0_7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9" name="Google Shape;79;g2242223ff35_0_7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242223ff35_0_7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2242223ff35_0_7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g2242223ff35_0_72"/>
          <p:cNvSpPr txBox="1">
            <a:spLocks noGrp="1"/>
          </p:cNvSpPr>
          <p:nvPr>
            <p:ph type="subTitle" idx="2"/>
          </p:nvPr>
        </p:nvSpPr>
        <p:spPr>
          <a:xfrm rot="-59920">
            <a:off x="131737" y="157265"/>
            <a:ext cx="4336969" cy="36748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2242223ff35_0_7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242223ff35_0_7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6" name="Google Shape;86;g2242223ff35_0_7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2242223ff35_0_7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" name="Google Shape;88;g2242223ff35_0_7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g2242223ff35_0_7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242223ff35_0_8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g2242223ff35_0_8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242223ff35_0_85"/>
          <p:cNvSpPr txBox="1"/>
          <p:nvPr/>
        </p:nvSpPr>
        <p:spPr>
          <a:xfrm rot="-59883">
            <a:off x="134943" y="150846"/>
            <a:ext cx="17694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g2242223ff35_0_85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794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714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242223ff35_0_8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42223ff35_0_91"/>
          <p:cNvSpPr txBox="1">
            <a:spLocks noGrp="1"/>
          </p:cNvSpPr>
          <p:nvPr>
            <p:ph type="ctrTitle"/>
          </p:nvPr>
        </p:nvSpPr>
        <p:spPr>
          <a:xfrm>
            <a:off x="3622384" y="1244944"/>
            <a:ext cx="4241148" cy="20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5200"/>
              <a:buNone/>
              <a:defRPr sz="3899" b="0" i="0">
                <a:solidFill>
                  <a:srgbClr val="389E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  <p:sp>
        <p:nvSpPr>
          <p:cNvPr id="98" name="Google Shape;98;g2242223ff35_0_91"/>
          <p:cNvSpPr txBox="1">
            <a:spLocks noGrp="1"/>
          </p:cNvSpPr>
          <p:nvPr>
            <p:ph type="subTitle" idx="1"/>
          </p:nvPr>
        </p:nvSpPr>
        <p:spPr>
          <a:xfrm>
            <a:off x="3622384" y="3297619"/>
            <a:ext cx="4622023" cy="7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400"/>
              <a:buNone/>
              <a:defRPr sz="2550" b="0" i="0">
                <a:solidFill>
                  <a:srgbClr val="389E9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  <p:pic>
        <p:nvPicPr>
          <p:cNvPr id="99" name="Google Shape;99;g2242223ff35_0_91" descr="Forma&#10;&#10;Descrição gerada automaticamente com confiança médi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19012" y="4519111"/>
            <a:ext cx="2248798" cy="561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42223ff35_0_95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8729538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b="0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2" name="Google Shape;102;g2242223ff35_0_95"/>
          <p:cNvSpPr txBox="1">
            <a:spLocks noGrp="1"/>
          </p:cNvSpPr>
          <p:nvPr>
            <p:ph type="body" idx="1"/>
          </p:nvPr>
        </p:nvSpPr>
        <p:spPr>
          <a:xfrm>
            <a:off x="540267" y="1360219"/>
            <a:ext cx="7891522" cy="29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começar">
  <p:cSld name="TITLE_AND_BODY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42223ff35_0_98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5" name="Google Shape;105;g2242223ff35_0_98"/>
          <p:cNvSpPr txBox="1"/>
          <p:nvPr/>
        </p:nvSpPr>
        <p:spPr>
          <a:xfrm>
            <a:off x="1122996" y="445031"/>
            <a:ext cx="390234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PARA COMEÇAR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g2242223ff35_0_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683" y="438413"/>
            <a:ext cx="518183" cy="5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2242223ff35_0_98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é?">
  <p:cSld name="Foca no conteúdo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242223ff35_0_103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0" name="Google Shape;110;g2242223ff35_0_103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1" name="Google Shape;111;g2242223ff35_0_103"/>
          <p:cNvSpPr txBox="1"/>
          <p:nvPr/>
        </p:nvSpPr>
        <p:spPr>
          <a:xfrm>
            <a:off x="1172566" y="445031"/>
            <a:ext cx="465959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 QUE É?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2242223ff35_0_1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07" y="366994"/>
            <a:ext cx="644316" cy="6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cando">
  <p:cSld name="Praticando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242223ff35_0_108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5" name="Google Shape;115;g2242223ff35_0_108"/>
          <p:cNvSpPr txBox="1"/>
          <p:nvPr/>
        </p:nvSpPr>
        <p:spPr>
          <a:xfrm>
            <a:off x="1172566" y="445031"/>
            <a:ext cx="3906616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PRATICANDO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g2242223ff35_0_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242223ff35_0_108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tematizando">
  <p:cSld name="Sistematizand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42223ff35_0_113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0" name="Google Shape;120;g2242223ff35_0_113"/>
          <p:cNvSpPr txBox="1"/>
          <p:nvPr/>
        </p:nvSpPr>
        <p:spPr>
          <a:xfrm>
            <a:off x="1172566" y="445031"/>
            <a:ext cx="4437097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SISTEMATIZANDO 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g2242223ff35_0_1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60192"/>
            <a:ext cx="542236" cy="54230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242223ff35_0_113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242223ff35_0_1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g2242223ff35_0_1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242223ff35_0_13"/>
          <p:cNvSpPr/>
          <p:nvPr/>
        </p:nvSpPr>
        <p:spPr>
          <a:xfrm>
            <a:off x="4550720" y="225325"/>
            <a:ext cx="4411225" cy="4700925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242223ff35_0_13"/>
          <p:cNvSpPr txBox="1">
            <a:spLocks noGrp="1"/>
          </p:cNvSpPr>
          <p:nvPr>
            <p:ph type="body" idx="1"/>
          </p:nvPr>
        </p:nvSpPr>
        <p:spPr>
          <a:xfrm>
            <a:off x="4818870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2242223ff35_0_13"/>
          <p:cNvSpPr txBox="1"/>
          <p:nvPr/>
        </p:nvSpPr>
        <p:spPr>
          <a:xfrm rot="-59969">
            <a:off x="134974" y="152924"/>
            <a:ext cx="153475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g2242223ff35_0_13"/>
          <p:cNvSpPr txBox="1"/>
          <p:nvPr/>
        </p:nvSpPr>
        <p:spPr>
          <a:xfrm rot="-59781">
            <a:off x="4478383" y="137066"/>
            <a:ext cx="3363820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g2242223ff35_0_13"/>
          <p:cNvSpPr txBox="1">
            <a:spLocks noGrp="1"/>
          </p:cNvSpPr>
          <p:nvPr>
            <p:ph type="body" idx="2"/>
          </p:nvPr>
        </p:nvSpPr>
        <p:spPr>
          <a:xfrm>
            <a:off x="434374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g2242223ff35_0_1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aprendemos hoje?">
  <p:cSld name="TITLE_AND_BODY_1_1_1_1_1_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242223ff35_0_118"/>
          <p:cNvSpPr txBox="1">
            <a:spLocks noGrp="1"/>
          </p:cNvSpPr>
          <p:nvPr>
            <p:ph type="body" idx="1"/>
          </p:nvPr>
        </p:nvSpPr>
        <p:spPr>
          <a:xfrm>
            <a:off x="1697066" y="1215000"/>
            <a:ext cx="6637086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5" name="Google Shape;125;g2242223ff35_0_118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 QUE APRENDEMOS HOJE?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2242223ff35_0_118"/>
          <p:cNvSpPr/>
          <p:nvPr/>
        </p:nvSpPr>
        <p:spPr>
          <a:xfrm rot="-10099548">
            <a:off x="755276" y="326506"/>
            <a:ext cx="1922320" cy="1922570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2242223ff35_0_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rofundamento">
  <p:cSld name="1_Aprofundamento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242223ff35_0_123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APROFUNDANDO 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g2242223ff35_0_1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360" y="276946"/>
            <a:ext cx="740614" cy="74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ências">
  <p:cSld name="TITLE_AND_BODY_1_1_1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42223ff35_0_126"/>
          <p:cNvSpPr txBox="1"/>
          <p:nvPr/>
        </p:nvSpPr>
        <p:spPr>
          <a:xfrm>
            <a:off x="1266997" y="445031"/>
            <a:ext cx="531313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REFERÊNCIAS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2242223ff35_0_126"/>
          <p:cNvSpPr txBox="1">
            <a:spLocks noGrp="1"/>
          </p:cNvSpPr>
          <p:nvPr>
            <p:ph type="body" idx="1"/>
          </p:nvPr>
        </p:nvSpPr>
        <p:spPr>
          <a:xfrm>
            <a:off x="540267" y="1215000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Verdana 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pic>
        <p:nvPicPr>
          <p:cNvPr id="134" name="Google Shape;134;g2242223ff35_0_1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03988"/>
            <a:ext cx="636667" cy="6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242223ff35_0_2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g2242223ff35_0_2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242223ff35_0_22"/>
          <p:cNvSpPr txBox="1"/>
          <p:nvPr/>
        </p:nvSpPr>
        <p:spPr>
          <a:xfrm rot="-59529">
            <a:off x="134993" y="154473"/>
            <a:ext cx="136420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g2242223ff35_0_2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2242223ff35_0_2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g2242223ff35_0_2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242223ff35_0_2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g2242223ff35_0_2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242223ff35_0_29"/>
          <p:cNvSpPr txBox="1"/>
          <p:nvPr/>
        </p:nvSpPr>
        <p:spPr>
          <a:xfrm rot="-58975">
            <a:off x="135001" y="151320"/>
            <a:ext cx="1744229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g2242223ff35_0_2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242223ff35_0_2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242223ff35_0_2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242223ff35_0_36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g2242223ff35_0_36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242223ff35_0_36"/>
          <p:cNvSpPr txBox="1"/>
          <p:nvPr/>
        </p:nvSpPr>
        <p:spPr>
          <a:xfrm rot="-59376">
            <a:off x="134959" y="147519"/>
            <a:ext cx="217534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g2242223ff35_0_3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2242223ff35_0_3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g2242223ff35_0_36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42223ff35_0_4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g2242223ff35_0_4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242223ff35_0_43"/>
          <p:cNvSpPr txBox="1"/>
          <p:nvPr/>
        </p:nvSpPr>
        <p:spPr>
          <a:xfrm rot="-59845">
            <a:off x="134849" y="138838"/>
            <a:ext cx="315344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2" name="Google Shape;52;g2242223ff35_0_43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1" cy="426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242223ff35_0_43"/>
          <p:cNvSpPr txBox="1">
            <a:spLocks noGrp="1"/>
          </p:cNvSpPr>
          <p:nvPr>
            <p:ph type="body" idx="1"/>
          </p:nvPr>
        </p:nvSpPr>
        <p:spPr>
          <a:xfrm>
            <a:off x="3521634" y="740325"/>
            <a:ext cx="5185575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g2242223ff35_0_4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242223ff35_0_5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g2242223ff35_0_50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242223ff35_0_50"/>
          <p:cNvSpPr txBox="1"/>
          <p:nvPr/>
        </p:nvSpPr>
        <p:spPr>
          <a:xfrm rot="-60294">
            <a:off x="134924" y="145446"/>
            <a:ext cx="237313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g2242223ff35_0_50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g2242223ff35_0_5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2242223ff35_0_50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2242223ff35_0_57"/>
          <p:cNvGrpSpPr/>
          <p:nvPr/>
        </p:nvGrpSpPr>
        <p:grpSpPr>
          <a:xfrm>
            <a:off x="3212946" y="1212490"/>
            <a:ext cx="3022281" cy="2990325"/>
            <a:chOff x="3060625" y="1076550"/>
            <a:chExt cx="3022750" cy="2990400"/>
          </a:xfrm>
        </p:grpSpPr>
        <p:pic>
          <p:nvPicPr>
            <p:cNvPr id="64" name="Google Shape;64;g2242223ff35_0_5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g2242223ff35_0_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g2242223ff35_0_57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242223ff35_0_62"/>
          <p:cNvSpPr/>
          <p:nvPr/>
        </p:nvSpPr>
        <p:spPr>
          <a:xfrm>
            <a:off x="204850" y="225325"/>
            <a:ext cx="8756984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242223ff35_0_6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242223ff35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4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3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2242223ff35_0_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g2242223ff35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4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abiscodahistoria.com/o-incrivel-artesanato-afro-brasileiro-de-obauna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lunetas.com.br/brincadeiras-africanas/" TargetMode="External"/><Relationship Id="rId5" Type="http://schemas.openxmlformats.org/officeDocument/2006/relationships/hyperlink" Target="http://portal.iphan.gov.br/uploads/ckfinder/arquivos/Disserta+%BC+%9Co%20Alessandra%20Rodrigues%20Lima.pdf" TargetMode="External"/><Relationship Id="rId4" Type="http://schemas.openxmlformats.org/officeDocument/2006/relationships/hyperlink" Target="https://www.fuiserviajante.com/gastronomia/comidas-de-origem-africana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ecpr.edu.br/site/documentos/relacoes_afro_sala_de_aula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Maracat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abiscodahistoria.com/o-incrivel-artesanato-afro-brasileiro-de-obauna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/>
          <p:nvPr/>
        </p:nvSpPr>
        <p:spPr>
          <a:xfrm rot="49167">
            <a:off x="236526" y="4552376"/>
            <a:ext cx="3691397" cy="329992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200"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dirty="0"/>
          </a:p>
        </p:txBody>
      </p:sp>
      <p:sp>
        <p:nvSpPr>
          <p:cNvPr id="167" name="Google Shape;167;p1"/>
          <p:cNvSpPr txBox="1"/>
          <p:nvPr/>
        </p:nvSpPr>
        <p:spPr>
          <a:xfrm>
            <a:off x="461935" y="2018104"/>
            <a:ext cx="8220130" cy="1480607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89988" tIns="17998" rIns="91413" bIns="17998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NOSSAS INFLUÊNCIAS AFRICANAS</a:t>
            </a: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279" y="3474687"/>
            <a:ext cx="2702153" cy="386039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algn="ctr">
              <a:buSzPts val="16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944" y="1700713"/>
            <a:ext cx="1102224" cy="355210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noAutofit/>
          </a:bodyPr>
          <a:lstStyle/>
          <a:p>
            <a:pPr algn="ctr">
              <a:buSzPts val="16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6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165;p1">
            <a:extLst>
              <a:ext uri="{FF2B5EF4-FFF2-40B4-BE49-F238E27FC236}">
                <a16:creationId xmlns:a16="http://schemas.microsoft.com/office/drawing/2014/main" id="{2A212582-7BF4-FF62-3C66-FA3D23248775}"/>
              </a:ext>
            </a:extLst>
          </p:cNvPr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68;p1">
            <a:extLst>
              <a:ext uri="{FF2B5EF4-FFF2-40B4-BE49-F238E27FC236}">
                <a16:creationId xmlns:a16="http://schemas.microsoft.com/office/drawing/2014/main" id="{39892480-C61F-057D-6172-3B71A1394FE2}"/>
              </a:ext>
            </a:extLst>
          </p:cNvPr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 txBox="1"/>
          <p:nvPr/>
        </p:nvSpPr>
        <p:spPr>
          <a:xfrm>
            <a:off x="528014" y="801160"/>
            <a:ext cx="6339890" cy="191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 culinária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brasileira também recebeu influências africanas. Além dos pratos mais conhecidos popularmente, como o acarajé, o vatapá e o bobó de camarão; dos temperos, como a pimenta e o azeite de dendê, temos também o quiabo, que é muito utilizado na nossa cozinha.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225" name="Google Shape;22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7904" y="1263831"/>
            <a:ext cx="2102331" cy="3165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014" y="2846621"/>
            <a:ext cx="2521080" cy="168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0"/>
          <p:cNvPicPr preferRelativeResize="0"/>
          <p:nvPr/>
        </p:nvPicPr>
        <p:blipFill rotWithShape="1">
          <a:blip r:embed="rId5">
            <a:alphaModFix/>
          </a:blip>
          <a:srcRect t="10337" b="8366"/>
          <a:stretch/>
        </p:blipFill>
        <p:spPr>
          <a:xfrm>
            <a:off x="3697959" y="2717031"/>
            <a:ext cx="2781629" cy="18084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3BA925A-C6A9-9A4C-3B68-E4962C374273}"/>
              </a:ext>
            </a:extLst>
          </p:cNvPr>
          <p:cNvSpPr txBox="1"/>
          <p:nvPr/>
        </p:nvSpPr>
        <p:spPr>
          <a:xfrm>
            <a:off x="528014" y="4525463"/>
            <a:ext cx="2521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Bobó de camarão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9616B8-B48E-6B6F-01E2-F8E778F179FE}"/>
              </a:ext>
            </a:extLst>
          </p:cNvPr>
          <p:cNvSpPr txBox="1"/>
          <p:nvPr/>
        </p:nvSpPr>
        <p:spPr>
          <a:xfrm>
            <a:off x="3828233" y="4539363"/>
            <a:ext cx="2521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Quiabo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1688DE9-B669-9937-BFB1-3EE9351E12A3}"/>
              </a:ext>
            </a:extLst>
          </p:cNvPr>
          <p:cNvSpPr txBox="1"/>
          <p:nvPr/>
        </p:nvSpPr>
        <p:spPr>
          <a:xfrm>
            <a:off x="6622920" y="4539362"/>
            <a:ext cx="2521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Azeite de dendê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5422" y="-34708"/>
            <a:ext cx="3458579" cy="517787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1"/>
          <p:cNvSpPr txBox="1"/>
          <p:nvPr/>
        </p:nvSpPr>
        <p:spPr>
          <a:xfrm>
            <a:off x="472867" y="1378413"/>
            <a:ext cx="5128713" cy="222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As religiões de matriz africana tiveram uma influência marcante no Brasil, como o candomblé, a umbanda e outras religiões afro-brasileiras. Elas têm forte conexão com os seus ancestrais, com a natureza e com a espiritualidade, e são praticadas por milhões de brasileiros em todo o país.</a:t>
            </a:r>
            <a:endParaRPr sz="20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7EFEE1-2DAF-ABD8-772A-A4696182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67" y="709370"/>
            <a:ext cx="8375884" cy="1081025"/>
          </a:xfrm>
        </p:spPr>
        <p:txBody>
          <a:bodyPr/>
          <a:lstStyle/>
          <a:p>
            <a:r>
              <a:rPr lang="pt-BR" sz="26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As práticas religiosas </a:t>
            </a:r>
            <a:br>
              <a:rPr lang="pt-BR" sz="2600" b="1" dirty="0"/>
            </a:br>
            <a:endParaRPr lang="pt-BR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 txBox="1"/>
          <p:nvPr/>
        </p:nvSpPr>
        <p:spPr>
          <a:xfrm>
            <a:off x="439388" y="1271896"/>
            <a:ext cx="459359" cy="34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endParaRPr sz="1800" dirty="0"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530352" y="1444998"/>
            <a:ext cx="3893934" cy="222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Além da culinária, da música e da religião, temos as contribuições na linguagem, nas expressões e nas tradições culturais, como o artesanato, a tecelagem, a cerâmica e as práticas medicinais. </a:t>
            </a:r>
            <a:endParaRPr sz="1100" dirty="0"/>
          </a:p>
        </p:txBody>
      </p:sp>
      <p:sp>
        <p:nvSpPr>
          <p:cNvPr id="244" name="Google Shape;244;p12"/>
          <p:cNvSpPr/>
          <p:nvPr/>
        </p:nvSpPr>
        <p:spPr>
          <a:xfrm>
            <a:off x="4457120" y="2457465"/>
            <a:ext cx="228570" cy="22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245" name="Google Shape;24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4073" y="408145"/>
            <a:ext cx="3965583" cy="396558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2"/>
          <p:cNvSpPr txBox="1"/>
          <p:nvPr/>
        </p:nvSpPr>
        <p:spPr>
          <a:xfrm>
            <a:off x="4804073" y="4399481"/>
            <a:ext cx="3965582" cy="43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ctr">
              <a:buSzPts val="2000"/>
            </a:pPr>
            <a:r>
              <a:rPr lang="pt-BR" sz="12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Artesanato afro-brasileiro da artesã </a:t>
            </a:r>
            <a:r>
              <a:rPr lang="pt-BR" sz="1200" dirty="0" err="1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Obaúna</a:t>
            </a:r>
            <a:r>
              <a:rPr lang="pt-BR" sz="12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– </a:t>
            </a:r>
            <a:br>
              <a:rPr lang="pt-BR" sz="12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</a:br>
            <a:r>
              <a:rPr lang="pt-BR" sz="12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Salvador, Bahia.</a:t>
            </a:r>
            <a:endParaRPr sz="9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30713-BC7D-3556-C90F-B37593A49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646290"/>
          </a:xfrm>
        </p:spPr>
        <p:txBody>
          <a:bodyPr/>
          <a:lstStyle/>
          <a:p>
            <a:r>
              <a:rPr lang="pt-BR" sz="2600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Muitas contribuições</a:t>
            </a:r>
            <a:endParaRPr lang="pt-BR" sz="2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 txBox="1"/>
          <p:nvPr/>
        </p:nvSpPr>
        <p:spPr>
          <a:xfrm>
            <a:off x="439388" y="1271896"/>
            <a:ext cx="459359" cy="34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endParaRPr sz="1800" dirty="0"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sp>
        <p:nvSpPr>
          <p:cNvPr id="254" name="Google Shape;254;p13"/>
          <p:cNvSpPr txBox="1"/>
          <p:nvPr/>
        </p:nvSpPr>
        <p:spPr>
          <a:xfrm>
            <a:off x="456450" y="1356034"/>
            <a:ext cx="4187942" cy="253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As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influências dos povos africanos no Brasil não ficam apenas no passado, mas fazem parte da cultura brasileira até os dias atuais. A luta contra o racismo e a valorização da diversidade cultural são fundamentais para termos uma sociedade mais justa e igualitária.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255" name="Google Shape;255;p13"/>
          <p:cNvPicPr preferRelativeResize="0"/>
          <p:nvPr/>
        </p:nvPicPr>
        <p:blipFill rotWithShape="1">
          <a:blip r:embed="rId3">
            <a:alphaModFix/>
          </a:blip>
          <a:srcRect l="10086" r="7510"/>
          <a:stretch/>
        </p:blipFill>
        <p:spPr>
          <a:xfrm>
            <a:off x="4973817" y="335"/>
            <a:ext cx="4237789" cy="51428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7DF05CB-C1EE-19E0-C92F-52ED4DFD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646290"/>
          </a:xfrm>
        </p:spPr>
        <p:txBody>
          <a:bodyPr/>
          <a:lstStyle/>
          <a:p>
            <a:r>
              <a:rPr lang="pt-BR" sz="2600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Muitas contribuições</a:t>
            </a:r>
            <a:endParaRPr lang="pt-BR" sz="2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"/>
          <p:cNvSpPr txBox="1"/>
          <p:nvPr/>
        </p:nvSpPr>
        <p:spPr>
          <a:xfrm>
            <a:off x="456450" y="1180734"/>
            <a:ext cx="8268747" cy="156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600"/>
              </a:spcAft>
              <a:buClr>
                <a:srgbClr val="7030A0"/>
              </a:buClr>
              <a:buSzPct val="1000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1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Junto à turma, responda à questão a seguir. Compartilhe suas ideias e escreva a resposta de maneira coletiva.</a:t>
            </a:r>
            <a:endParaRPr sz="2000" dirty="0"/>
          </a:p>
          <a:p>
            <a:pPr>
              <a:spcAft>
                <a:spcPts val="600"/>
              </a:spcAft>
              <a:buClr>
                <a:schemeClr val="dk1"/>
              </a:buCl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Por que o Brasil é o país com a segunda maior população africana, isto é, com o maior número de africanos fora da África?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grpSp>
        <p:nvGrpSpPr>
          <p:cNvPr id="263" name="Google Shape;263;p14"/>
          <p:cNvGrpSpPr/>
          <p:nvPr/>
        </p:nvGrpSpPr>
        <p:grpSpPr>
          <a:xfrm>
            <a:off x="540473" y="2964179"/>
            <a:ext cx="8063054" cy="1519748"/>
            <a:chOff x="856034" y="3900791"/>
            <a:chExt cx="10486417" cy="2026595"/>
          </a:xfrm>
        </p:grpSpPr>
        <p:cxnSp>
          <p:nvCxnSpPr>
            <p:cNvPr id="264" name="Google Shape;264;p14"/>
            <p:cNvCxnSpPr/>
            <p:nvPr/>
          </p:nvCxnSpPr>
          <p:spPr>
            <a:xfrm>
              <a:off x="856034" y="3900791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5" name="Google Shape;265;p14"/>
            <p:cNvCxnSpPr/>
            <p:nvPr/>
          </p:nvCxnSpPr>
          <p:spPr>
            <a:xfrm>
              <a:off x="856034" y="4306110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6" name="Google Shape;266;p14"/>
            <p:cNvCxnSpPr/>
            <p:nvPr/>
          </p:nvCxnSpPr>
          <p:spPr>
            <a:xfrm>
              <a:off x="856034" y="4711429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7" name="Google Shape;267;p14"/>
            <p:cNvCxnSpPr/>
            <p:nvPr/>
          </p:nvCxnSpPr>
          <p:spPr>
            <a:xfrm>
              <a:off x="856034" y="5116748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8" name="Google Shape;268;p14"/>
            <p:cNvCxnSpPr/>
            <p:nvPr/>
          </p:nvCxnSpPr>
          <p:spPr>
            <a:xfrm>
              <a:off x="856034" y="5522067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9" name="Google Shape;269;p14"/>
            <p:cNvCxnSpPr/>
            <p:nvPr/>
          </p:nvCxnSpPr>
          <p:spPr>
            <a:xfrm>
              <a:off x="856034" y="5927386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" name="Google Shape;115;p17">
            <a:extLst>
              <a:ext uri="{FF2B5EF4-FFF2-40B4-BE49-F238E27FC236}">
                <a16:creationId xmlns:a16="http://schemas.microsoft.com/office/drawing/2014/main" id="{5C41CBA5-8C79-E922-9E6A-0A24866C9D17}"/>
              </a:ext>
            </a:extLst>
          </p:cNvPr>
          <p:cNvGrpSpPr/>
          <p:nvPr/>
        </p:nvGrpSpPr>
        <p:grpSpPr>
          <a:xfrm>
            <a:off x="5222355" y="89378"/>
            <a:ext cx="3380294" cy="574779"/>
            <a:chOff x="3298724" y="4150116"/>
            <a:chExt cx="3380294" cy="574779"/>
          </a:xfrm>
        </p:grpSpPr>
        <p:sp>
          <p:nvSpPr>
            <p:cNvPr id="5" name="Google Shape;116;p17">
              <a:extLst>
                <a:ext uri="{FF2B5EF4-FFF2-40B4-BE49-F238E27FC236}">
                  <a16:creationId xmlns:a16="http://schemas.microsoft.com/office/drawing/2014/main" id="{2C74F4E6-FFA3-7E3E-756E-392BF1AB6EB1}"/>
                </a:ext>
              </a:extLst>
            </p:cNvPr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noProof="0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COM SUAS PALAVRAS</a:t>
              </a:r>
            </a:p>
          </p:txBody>
        </p:sp>
        <p:pic>
          <p:nvPicPr>
            <p:cNvPr id="6" name="Google Shape;117;p17">
              <a:extLst>
                <a:ext uri="{FF2B5EF4-FFF2-40B4-BE49-F238E27FC236}">
                  <a16:creationId xmlns:a16="http://schemas.microsoft.com/office/drawing/2014/main" id="{91950FE7-A781-6DF0-D406-0659590ABF5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 txBox="1"/>
          <p:nvPr/>
        </p:nvSpPr>
        <p:spPr>
          <a:xfrm>
            <a:off x="501246" y="2542776"/>
            <a:ext cx="8102281" cy="1600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2400"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Espera-se que os estudantes reflitam sobre o Brasil ter a segunda maior população fora da África devido ao longo período de escravidão, em que os africanos vinham de maneira forçada ao país, e quando chegavam aqui eram escravizados.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grpSp>
        <p:nvGrpSpPr>
          <p:cNvPr id="278" name="Google Shape;278;p15"/>
          <p:cNvGrpSpPr/>
          <p:nvPr/>
        </p:nvGrpSpPr>
        <p:grpSpPr>
          <a:xfrm>
            <a:off x="540473" y="2964179"/>
            <a:ext cx="8063054" cy="1372552"/>
            <a:chOff x="856034" y="3900791"/>
            <a:chExt cx="10486417" cy="1830308"/>
          </a:xfrm>
        </p:grpSpPr>
        <p:cxnSp>
          <p:nvCxnSpPr>
            <p:cNvPr id="279" name="Google Shape;279;p15"/>
            <p:cNvCxnSpPr/>
            <p:nvPr/>
          </p:nvCxnSpPr>
          <p:spPr>
            <a:xfrm>
              <a:off x="856034" y="3900791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0" name="Google Shape;280;p15"/>
            <p:cNvCxnSpPr/>
            <p:nvPr/>
          </p:nvCxnSpPr>
          <p:spPr>
            <a:xfrm>
              <a:off x="856034" y="4306110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1" name="Google Shape;281;p15"/>
            <p:cNvCxnSpPr/>
            <p:nvPr/>
          </p:nvCxnSpPr>
          <p:spPr>
            <a:xfrm>
              <a:off x="856034" y="4769494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2" name="Google Shape;282;p15"/>
            <p:cNvCxnSpPr/>
            <p:nvPr/>
          </p:nvCxnSpPr>
          <p:spPr>
            <a:xfrm>
              <a:off x="856034" y="5279329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3" name="Google Shape;283;p15"/>
            <p:cNvCxnSpPr/>
            <p:nvPr/>
          </p:nvCxnSpPr>
          <p:spPr>
            <a:xfrm>
              <a:off x="856034" y="5731099"/>
              <a:ext cx="10486417" cy="0"/>
            </a:xfrm>
            <a:prstGeom prst="straightConnector1">
              <a:avLst/>
            </a:prstGeom>
            <a:noFill/>
            <a:ln w="9525" cap="flat" cmpd="sng">
              <a:solidFill>
                <a:srgbClr val="90909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" name="Google Shape;262;p14">
            <a:extLst>
              <a:ext uri="{FF2B5EF4-FFF2-40B4-BE49-F238E27FC236}">
                <a16:creationId xmlns:a16="http://schemas.microsoft.com/office/drawing/2014/main" id="{F1D9795E-C41D-BBB3-9A36-EEBA426D641F}"/>
              </a:ext>
            </a:extLst>
          </p:cNvPr>
          <p:cNvSpPr txBox="1"/>
          <p:nvPr/>
        </p:nvSpPr>
        <p:spPr>
          <a:xfrm>
            <a:off x="447023" y="1086465"/>
            <a:ext cx="8268747" cy="156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600"/>
              </a:spcAft>
              <a:buClr>
                <a:srgbClr val="7030A0"/>
              </a:buClr>
              <a:buSzPct val="1000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1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Junto à turma, responda à questão a seguir. Compartilhe suas ideias e escreva a resposta de maneira coletiva.</a:t>
            </a:r>
            <a:endParaRPr lang="pt-BR" sz="2000" dirty="0"/>
          </a:p>
          <a:p>
            <a:pPr>
              <a:spcAft>
                <a:spcPts val="600"/>
              </a:spcAft>
              <a:buClr>
                <a:schemeClr val="dk1"/>
              </a:buCl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Por que o Brasil é o país com a segunda maior população africana, isto é, com o maior número de africanos fora da África?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01C2E0A-6342-1C74-0D85-0AAD46A55BD9}"/>
              </a:ext>
            </a:extLst>
          </p:cNvPr>
          <p:cNvSpPr txBox="1">
            <a:spLocks/>
          </p:cNvSpPr>
          <p:nvPr/>
        </p:nvSpPr>
        <p:spPr>
          <a:xfrm>
            <a:off x="447023" y="579356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ID65535" sz="2600" b="1" dirty="0"/>
              <a:t>Correção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"/>
          <p:cNvSpPr txBox="1"/>
          <p:nvPr/>
        </p:nvSpPr>
        <p:spPr>
          <a:xfrm>
            <a:off x="319101" y="667648"/>
            <a:ext cx="8153448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algn="just">
              <a:buSzPts val="2400"/>
            </a:pP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Observe a imagem e responda:</a:t>
            </a:r>
            <a:endParaRPr dirty="0"/>
          </a:p>
          <a:p>
            <a:pPr algn="just">
              <a:buSzPts val="2400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293" name="Google Shape;29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0148" y="1172251"/>
            <a:ext cx="5374984" cy="353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4;p2">
            <a:extLst>
              <a:ext uri="{FF2B5EF4-FFF2-40B4-BE49-F238E27FC236}">
                <a16:creationId xmlns:a16="http://schemas.microsoft.com/office/drawing/2014/main" id="{592CBDE9-AF65-4F78-B199-D7C05D0598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5825" y="375406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568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/>
          <p:nvPr/>
        </p:nvSpPr>
        <p:spPr>
          <a:xfrm>
            <a:off x="435428" y="731761"/>
            <a:ext cx="8191243" cy="3300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2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Observe a imagem e responda: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O que está representado na imagem observada?</a:t>
            </a:r>
          </a:p>
          <a:p>
            <a:pPr>
              <a:buSzPts val="2400"/>
            </a:pPr>
            <a:endParaRPr lang="pt-BR" sz="2000" dirty="0">
              <a:solidFill>
                <a:schemeClr val="dk1"/>
              </a:solidFill>
              <a:latin typeface="Arial" panose="020B0604020202020204" pitchFamily="34" charset="0"/>
              <a:sym typeface="Verdana "/>
            </a:endParaRPr>
          </a:p>
          <a:p>
            <a:pPr>
              <a:buSzPts val="11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B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Você já viu uma roda de capoeira? Se sim, conte o que você achou.</a:t>
            </a:r>
          </a:p>
          <a:p>
            <a:pPr>
              <a:buSzPts val="2400"/>
            </a:pPr>
            <a:endParaRPr lang="pt-BR" sz="2000" dirty="0">
              <a:solidFill>
                <a:schemeClr val="dk1"/>
              </a:solidFill>
              <a:latin typeface="Arial" panose="020B0604020202020204" pitchFamily="34" charset="0"/>
              <a:sym typeface="Verdana "/>
            </a:endParaRPr>
          </a:p>
          <a:p>
            <a:pPr>
              <a:buSzPts val="12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C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Você sabe qual é o nome do instrumento musical utilizado na capoeira?</a:t>
            </a:r>
          </a:p>
          <a:p>
            <a:pPr>
              <a:spcAft>
                <a:spcPts val="600"/>
              </a:spcAft>
              <a:buSzPts val="2400"/>
            </a:pPr>
            <a:endParaRPr lang="pt-BR" sz="2000" dirty="0">
              <a:solidFill>
                <a:schemeClr val="dk1"/>
              </a:solidFill>
              <a:latin typeface="Arial" panose="020B0604020202020204" pitchFamily="34" charset="0"/>
              <a:sym typeface="Verdana 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F072260-515B-8D70-5F6D-10003A810690}"/>
              </a:ext>
            </a:extLst>
          </p:cNvPr>
          <p:cNvGrpSpPr/>
          <p:nvPr/>
        </p:nvGrpSpPr>
        <p:grpSpPr>
          <a:xfrm>
            <a:off x="517329" y="1655991"/>
            <a:ext cx="7594301" cy="2513248"/>
            <a:chOff x="531443" y="1997802"/>
            <a:chExt cx="7519307" cy="1997242"/>
          </a:xfrm>
        </p:grpSpPr>
        <p:cxnSp>
          <p:nvCxnSpPr>
            <p:cNvPr id="5" name="Conector reto 25">
              <a:extLst>
                <a:ext uri="{FF2B5EF4-FFF2-40B4-BE49-F238E27FC236}">
                  <a16:creationId xmlns:a16="http://schemas.microsoft.com/office/drawing/2014/main" id="{971A34B7-29E1-ED78-FAD6-8B853AA37618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1997802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25">
              <a:extLst>
                <a:ext uri="{FF2B5EF4-FFF2-40B4-BE49-F238E27FC236}">
                  <a16:creationId xmlns:a16="http://schemas.microsoft.com/office/drawing/2014/main" id="{021C544F-67B3-A12C-9214-B6393657FB37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269471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25">
              <a:extLst>
                <a:ext uri="{FF2B5EF4-FFF2-40B4-BE49-F238E27FC236}">
                  <a16:creationId xmlns:a16="http://schemas.microsoft.com/office/drawing/2014/main" id="{1438AA85-6259-78BF-E2EA-594AA66E467A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719892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25">
              <a:extLst>
                <a:ext uri="{FF2B5EF4-FFF2-40B4-BE49-F238E27FC236}">
                  <a16:creationId xmlns:a16="http://schemas.microsoft.com/office/drawing/2014/main" id="{3DA77E5F-93DF-6CE9-4FA5-5538B5CDB6A5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991561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25">
              <a:extLst>
                <a:ext uri="{FF2B5EF4-FFF2-40B4-BE49-F238E27FC236}">
                  <a16:creationId xmlns:a16="http://schemas.microsoft.com/office/drawing/2014/main" id="{80E49A6B-8AB8-B903-C0DE-2B6B8EF6BD9D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3723375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25">
              <a:extLst>
                <a:ext uri="{FF2B5EF4-FFF2-40B4-BE49-F238E27FC236}">
                  <a16:creationId xmlns:a16="http://schemas.microsoft.com/office/drawing/2014/main" id="{916616D0-8D3A-31DE-A75C-5AC33CAC6F1C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3995044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/>
          <p:nvPr/>
        </p:nvSpPr>
        <p:spPr>
          <a:xfrm>
            <a:off x="442767" y="1009460"/>
            <a:ext cx="8375884" cy="399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2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Observe a imagem e responda: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O que está representado na imagem observada?</a:t>
            </a:r>
            <a:endParaRPr sz="2000" dirty="0"/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R: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imagem apresenta uma roda de capoeira, que é uma expressão cultural de origem afro-brasileira que compreende os elementos: arte marcial, esporte, cultura popular, dança e música.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B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Você já viu uma roda de capoeira? Se sim, conte o que você achou.</a:t>
            </a:r>
            <a:endParaRPr sz="2000" dirty="0"/>
          </a:p>
          <a:p>
            <a:pPr>
              <a:spcAft>
                <a:spcPts val="600"/>
              </a:spcAft>
              <a:buSzPts val="2400"/>
            </a:pPr>
            <a:r>
              <a:rPr lang="pt-BR" sz="2000" dirty="0" err="1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R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: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Resposta pessoal.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C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 Você sabe qual é o nome do instrumento musical utilizado na capoeira?</a:t>
            </a:r>
            <a:endParaRPr sz="2000" dirty="0"/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R: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Além do berimbau, que é o instrumento mais popular, há também o atabaque.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306" name="Google Shape;306;p17"/>
          <p:cNvSpPr txBox="1">
            <a:spLocks noGrp="1"/>
          </p:cNvSpPr>
          <p:nvPr>
            <p:ph type="title"/>
          </p:nvPr>
        </p:nvSpPr>
        <p:spPr>
          <a:xfrm>
            <a:off x="408323" y="521163"/>
            <a:ext cx="8375884" cy="588568"/>
          </a:xfrm>
          <a:prstGeom prst="rect">
            <a:avLst/>
          </a:prstGeom>
        </p:spPr>
        <p:txBody>
          <a:bodyPr spcFirstLastPara="1" wrap="square" lIns="91413" tIns="91413" rIns="91413" bIns="91413" anchor="t" anchorCtr="0">
            <a:spAutoFit/>
          </a:bodyPr>
          <a:lstStyle/>
          <a:p>
            <a:r>
              <a:rPr lang="pt-BR" sz="2600" dirty="0"/>
              <a:t>Correção</a:t>
            </a:r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4252446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/>
          <p:nvPr/>
        </p:nvSpPr>
        <p:spPr>
          <a:xfrm rot="10237644">
            <a:off x="6177324" y="2405565"/>
            <a:ext cx="968378" cy="968378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312" name="Google Shape;312;p18"/>
          <p:cNvSpPr txBox="1"/>
          <p:nvPr/>
        </p:nvSpPr>
        <p:spPr>
          <a:xfrm>
            <a:off x="506915" y="1301810"/>
            <a:ext cx="8096696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2400"/>
            </a:pPr>
            <a:endParaRPr sz="1800" dirty="0"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sp>
        <p:nvSpPr>
          <p:cNvPr id="313" name="Google Shape;313;p18"/>
          <p:cNvSpPr txBox="1"/>
          <p:nvPr/>
        </p:nvSpPr>
        <p:spPr>
          <a:xfrm>
            <a:off x="475957" y="732805"/>
            <a:ext cx="8063054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Junto à sua turma e a seu professor, pesquisem uma brincadeira de origem africana, façam a brincadeira e, depois, respondam às perguntas.</a:t>
            </a:r>
            <a:endParaRPr sz="2000" dirty="0"/>
          </a:p>
          <a:p>
            <a:pP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Nome da brincadeira:</a:t>
            </a:r>
            <a:endParaRPr sz="2000" dirty="0"/>
          </a:p>
          <a:p>
            <a:pPr>
              <a:buSzPts val="30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Você gostou da brincadeira?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(   ) Sim                 (   ) Não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30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Você já conhecia essa brincadeira?</a:t>
            </a:r>
            <a:endParaRPr sz="2000" dirty="0"/>
          </a:p>
          <a:p>
            <a:pPr>
              <a:buSzPts val="30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(   ) Sim    (   ) Um pouco    (   ) Não</a:t>
            </a:r>
            <a:endParaRPr sz="2000" dirty="0"/>
          </a:p>
        </p:txBody>
      </p:sp>
      <p:pic>
        <p:nvPicPr>
          <p:cNvPr id="314" name="Google Shape;314;p18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110457" y="2391725"/>
            <a:ext cx="3557586" cy="23216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Google Shape;315;p18"/>
          <p:cNvCxnSpPr/>
          <p:nvPr/>
        </p:nvCxnSpPr>
        <p:spPr>
          <a:xfrm>
            <a:off x="3006593" y="2054496"/>
            <a:ext cx="5532418" cy="0"/>
          </a:xfrm>
          <a:prstGeom prst="straightConnector1">
            <a:avLst/>
          </a:prstGeom>
          <a:noFill/>
          <a:ln w="9525" cap="flat" cmpd="sng">
            <a:solidFill>
              <a:srgbClr val="90909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1790DCB-2383-7C87-462E-80AEE71CF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Reconhecer a influência dos povos africanos na formação dos diferentes campos da cultura brasileira; </a:t>
            </a:r>
          </a:p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Identificar as contribuições e as heranças dos diferentes povos africanos na cultura brasileira.</a:t>
            </a:r>
          </a:p>
          <a:p>
            <a:pPr>
              <a:spcAft>
                <a:spcPts val="600"/>
              </a:spcAft>
              <a:buSzPct val="100000"/>
            </a:pPr>
            <a:endParaRPr lang="pt-BR" sz="2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3DEBFF-D0B7-EFB7-5347-31435515BB3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A diversidade dos povos do continente africano;</a:t>
            </a:r>
          </a:p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As contribuições e as heranças dos diferentes povos africanos.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 txBox="1">
            <a:spLocks noGrp="1"/>
          </p:cNvSpPr>
          <p:nvPr>
            <p:ph type="body" idx="1"/>
          </p:nvPr>
        </p:nvSpPr>
        <p:spPr>
          <a:xfrm>
            <a:off x="3521634" y="1489262"/>
            <a:ext cx="5185575" cy="218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000" dirty="0"/>
              <a:t>Reconhecemos a influência dos povos africanos na formação dos diferentes campos da cultura brasileira; 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2000" dirty="0"/>
              <a:t>Identificamos as contribuições e as heranças dos diferentes povos africanos na cultura brasileira.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20"/>
          <p:cNvGraphicFramePr/>
          <p:nvPr>
            <p:extLst>
              <p:ext uri="{D42A27DB-BD31-4B8C-83A1-F6EECF244321}">
                <p14:modId xmlns:p14="http://schemas.microsoft.com/office/powerpoint/2010/main" val="4034807393"/>
              </p:ext>
            </p:extLst>
          </p:nvPr>
        </p:nvGraphicFramePr>
        <p:xfrm>
          <a:off x="565874" y="1703274"/>
          <a:ext cx="3413312" cy="2742960"/>
        </p:xfrm>
        <a:graphic>
          <a:graphicData uri="http://schemas.openxmlformats.org/drawingml/2006/table">
            <a:tbl>
              <a:tblPr>
                <a:tableStyleId>{77900B38-D931-4C9C-9E42-D184FC0AE518}</a:tableStyleId>
              </a:tblPr>
              <a:tblGrid>
                <a:gridCol w="3413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6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1" u="none" strike="noStrike" cap="none" dirty="0">
                          <a:solidFill>
                            <a:srgbClr val="7030A0"/>
                          </a:solidFill>
                          <a:sym typeface="Verdana "/>
                        </a:rPr>
                        <a:t>ALIMENTOS DA CULTURA AFRICANA</a:t>
                      </a:r>
                      <a:endParaRPr sz="1800" b="1" i="0" u="none" strike="noStrike" cap="none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0" u="none" strike="noStrike" cap="none" dirty="0">
                          <a:sym typeface="Verdana "/>
                        </a:rPr>
                        <a:t>Acarajé</a:t>
                      </a:r>
                      <a:endParaRPr sz="1800" b="0" i="0" u="none" strike="noStrike" cap="none" dirty="0"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0" u="none" strike="noStrike" cap="none" dirty="0">
                          <a:sym typeface="Verdana "/>
                        </a:rPr>
                        <a:t>Cocada </a:t>
                      </a:r>
                      <a:endParaRPr sz="1800" b="0" i="0" u="none" strike="noStrike" cap="none" dirty="0"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0" u="none" strike="noStrike" cap="none" dirty="0">
                          <a:sym typeface="Verdana "/>
                        </a:rPr>
                        <a:t>Pamonha </a:t>
                      </a:r>
                      <a:endParaRPr sz="1800" b="0" i="0" u="none" strike="noStrike" cap="none" dirty="0"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0" u="none" strike="noStrike" cap="none" dirty="0">
                          <a:sym typeface="Verdana "/>
                        </a:rPr>
                        <a:t>Mandioca</a:t>
                      </a:r>
                      <a:endParaRPr sz="1800" b="0" i="0" u="none" strike="noStrike" cap="none" dirty="0"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800" b="0" u="none" strike="noStrike" cap="none" dirty="0">
                          <a:sym typeface="Verdana "/>
                        </a:rPr>
                        <a:t>Cuscuz </a:t>
                      </a:r>
                      <a:endParaRPr sz="1800" b="0" i="0" u="none" strike="noStrike" cap="none" dirty="0">
                        <a:latin typeface="Arial" panose="020B0604020202020204" pitchFamily="34" charset="0"/>
                        <a:ea typeface="Verdana "/>
                        <a:cs typeface="Arial" panose="020B0604020202020204" pitchFamily="34" charset="0"/>
                        <a:sym typeface="Verdana "/>
                      </a:endParaRPr>
                    </a:p>
                  </a:txBody>
                  <a:tcPr marL="68560" marR="68560" marT="68560" marB="6856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30" name="Google Shape;33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1758" y="1703274"/>
            <a:ext cx="2594238" cy="284687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0"/>
          <p:cNvSpPr/>
          <p:nvPr/>
        </p:nvSpPr>
        <p:spPr>
          <a:xfrm>
            <a:off x="565874" y="899763"/>
            <a:ext cx="8235164" cy="630741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5477" tIns="175477" rIns="175477" bIns="175477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Pinte de azul os alimentos abaixo que tenham origem africana.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1"/>
          <p:cNvSpPr txBox="1">
            <a:spLocks noGrp="1"/>
          </p:cNvSpPr>
          <p:nvPr>
            <p:ph type="body" idx="1"/>
          </p:nvPr>
        </p:nvSpPr>
        <p:spPr>
          <a:xfrm>
            <a:off x="424102" y="583635"/>
            <a:ext cx="8295795" cy="4402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FREITAS, L. O incrível artesanato afro-brasileiro de </a:t>
            </a:r>
            <a:r>
              <a:rPr lang="pt-BR" sz="15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Obaúna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Rabisco da História.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https://rabiscodahistoria.com/o-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incrivel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-artesanato-afro-brasileiro-de-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obauna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FUI SER VIAJANTE. Comida africana no Brasil: conheça pratos da culinária afro-brasileira. 10 jul. 2023.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https://www.fuiserviajante.com/gastronomia/comidas-de-origem-africana/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LEMOV, Doug.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Aula nota 10 2.0: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62 técnicas para melhorar a gestão da sala de aula. Porto Alegre: Penso, 2018.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LIMA, A. R.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Patrimônio cultural afro-brasileiro: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narrativas produzidas pelo Iphan a partir da ação patrimonial. Rio de Janeiro: Instituto do Patrimônio Histórico e Artístico Nacional, 2012.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http://portal.iphan.gov.br/uploads/</a:t>
            </a:r>
            <a:r>
              <a:rPr lang="pt-BR" sz="15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ckfinder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/arquivos/Disserta%2B%C2%BA%2B%C3%BAo%20Alessandra%20Rodrigues%20Lima.pdf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LUNETAS. 10 brincadeiras africanas para a diversão das crianças. 5 abr. 2023. Disponível em: </a:t>
            </a:r>
            <a:r>
              <a:rPr lang="pt-BR" sz="15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https://lunetas.com.br/brincadeiras-africanas/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"/>
          <p:cNvSpPr txBox="1">
            <a:spLocks noGrp="1"/>
          </p:cNvSpPr>
          <p:nvPr>
            <p:ph type="body" idx="1"/>
          </p:nvPr>
        </p:nvSpPr>
        <p:spPr>
          <a:xfrm>
            <a:off x="459300" y="696075"/>
            <a:ext cx="8295794" cy="289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2019.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SÃO PAULO (Estado). Secretaria da Educação. Coordenadoria Pedagógica – COPED.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Currículo em Ação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2023.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SOUZA, José Clécio Silva. História da África e cultura afro-brasileira: desafios e possibilidades no contexto escolar. </a:t>
            </a:r>
            <a:r>
              <a:rPr lang="pt-BR" sz="1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Revista Educação Pública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Disponível em: </a:t>
            </a:r>
            <a:r>
              <a:rPr lang="pt-BR" sz="1500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https://educacaopublica.cecierj.edu.br/ 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Acesso em: 22 set. 2024.</a:t>
            </a:r>
          </a:p>
          <a:p>
            <a:pPr marL="0" indent="0"/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PEREIRA, </a:t>
            </a:r>
            <a:r>
              <a:rPr lang="pt-BR" sz="15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Amilcar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Araujo (</a:t>
            </a:r>
            <a:r>
              <a:rPr lang="pt-BR" sz="15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org</a:t>
            </a:r>
            <a:r>
              <a:rPr lang="pt-BR" sz="15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Educação das relações étnico-raciais no Brasil: trabalhando com histórias e culturas africanas e afro-brasileiras nas salas de aula. Fundação Vale, 2014. </a:t>
            </a:r>
          </a:p>
          <a:p>
            <a:pPr marL="0" indent="0"/>
            <a:r>
              <a:rPr lang="pt-BR" sz="1500" dirty="0">
                <a:solidFill>
                  <a:srgbClr val="0197A8"/>
                </a:solidFill>
                <a:latin typeface="+mj-lt"/>
                <a:hlinkClick r:id="rId3"/>
              </a:rPr>
              <a:t>https://www.faecpr.edu.br/site/documentos/relacoes_afro_sala_de_aula.pdf</a:t>
            </a:r>
            <a:r>
              <a:rPr lang="pt-BR" sz="1500" dirty="0">
                <a:solidFill>
                  <a:srgbClr val="0197A8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pt-BR" sz="15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Acesso em: 24 set.2024</a:t>
            </a:r>
            <a:endParaRPr lang="pt-BR" sz="15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3"/>
          <p:cNvSpPr txBox="1"/>
          <p:nvPr/>
        </p:nvSpPr>
        <p:spPr>
          <a:xfrm>
            <a:off x="447268" y="711515"/>
            <a:ext cx="8134501" cy="376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Lista de imagens e vídeos:</a:t>
            </a:r>
            <a:endParaRPr lang="pt-BR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Imagem de capa: SEDUC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Slides 3, 4, 5, 8, 9, 10, 11, 12, 13, 16 e 17 –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Getty Images.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9 –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Wikipédia. Disponível em: </a:t>
            </a:r>
            <a:r>
              <a:rPr lang="pt-BR" sz="18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https://pt.wikipedia.org/wiki/Maracatu#/media/Ficheiro:Maracatu_Na%C3%A7%C3%A3o_(3).jpg</a:t>
            </a:r>
            <a:r>
              <a:rPr lang="pt-BR" sz="1800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12 –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Rabisco da História.</a:t>
            </a:r>
            <a:r>
              <a:rPr lang="pt-BR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Disponível em: </a:t>
            </a:r>
            <a:r>
              <a:rPr lang="pt-BR" sz="18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https://rabiscodahistoria.com/o-</a:t>
            </a:r>
            <a:r>
              <a:rPr lang="pt-BR" sz="18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incrivel</a:t>
            </a:r>
            <a:r>
              <a:rPr lang="pt-BR" sz="18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-artesanato-afro-brasileiro-de-</a:t>
            </a:r>
            <a:r>
              <a:rPr lang="pt-BR" sz="18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obauna</a:t>
            </a:r>
            <a:r>
              <a:rPr lang="pt-BR" sz="18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18 set. 2024.</a:t>
            </a:r>
          </a:p>
          <a:p>
            <a:pPr>
              <a:spcAft>
                <a:spcPts val="1200"/>
              </a:spcAft>
              <a:buSzPts val="1600"/>
            </a:pPr>
            <a:endParaRPr lang="pt-BR" sz="1800" dirty="0">
              <a:solidFill>
                <a:srgbClr val="0197A8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17620" r="17316" b="19566"/>
          <a:stretch/>
        </p:blipFill>
        <p:spPr>
          <a:xfrm>
            <a:off x="6324934" y="1318958"/>
            <a:ext cx="2468056" cy="305111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"/>
          <p:cNvSpPr txBox="1"/>
          <p:nvPr/>
        </p:nvSpPr>
        <p:spPr>
          <a:xfrm>
            <a:off x="457359" y="1872256"/>
            <a:ext cx="5359027" cy="52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  <a:buSzPts val="2400"/>
            </a:pPr>
            <a:endParaRPr/>
          </a:p>
        </p:txBody>
      </p:sp>
      <p:sp>
        <p:nvSpPr>
          <p:cNvPr id="164" name="Google Shape;164;p3"/>
          <p:cNvSpPr txBox="1"/>
          <p:nvPr/>
        </p:nvSpPr>
        <p:spPr>
          <a:xfrm>
            <a:off x="147206" y="1220745"/>
            <a:ext cx="535902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algn="just">
              <a:spcBef>
                <a:spcPts val="900"/>
              </a:spcBef>
              <a:buSzPts val="2400"/>
            </a:pPr>
            <a:endParaRPr sz="1800">
              <a:solidFill>
                <a:schemeClr val="dk1"/>
              </a:solidFill>
            </a:endParaRPr>
          </a:p>
          <a:p>
            <a:pPr algn="just">
              <a:spcBef>
                <a:spcPts val="900"/>
              </a:spcBef>
              <a:buSzPts val="2400"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165" name="Google Shape;165;p3"/>
          <p:cNvSpPr txBox="1"/>
          <p:nvPr/>
        </p:nvSpPr>
        <p:spPr>
          <a:xfrm>
            <a:off x="457359" y="1378786"/>
            <a:ext cx="5867576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 "/>
                <a:cs typeface="Arial" panose="020B0604020202020204" pitchFamily="34" charset="0"/>
                <a:sym typeface="Verdana "/>
              </a:rPr>
              <a:t>Hoje, nós vamos estudar as contribuições dos povos africanos para a nossa cultura. </a:t>
            </a:r>
            <a:endParaRPr sz="2000" dirty="0">
              <a:solidFill>
                <a:schemeClr val="dk1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 "/>
                <a:cs typeface="Arial" panose="020B0604020202020204" pitchFamily="34" charset="0"/>
                <a:sym typeface="Verdana "/>
              </a:rPr>
              <a:t>Nós sabemos que nosso país tem uma cultura bem diversificada. </a:t>
            </a:r>
            <a:endParaRPr sz="2000" dirty="0">
              <a:solidFill>
                <a:schemeClr val="dk1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 "/>
                <a:cs typeface="Arial" panose="020B0604020202020204" pitchFamily="34" charset="0"/>
                <a:sym typeface="Verdana "/>
              </a:rPr>
              <a:t>Parte dessa diversidade vem dos povos africanos. </a:t>
            </a:r>
            <a:endParaRPr sz="2000" dirty="0">
              <a:solidFill>
                <a:schemeClr val="dk1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 "/>
                <a:cs typeface="Arial" panose="020B0604020202020204" pitchFamily="34" charset="0"/>
                <a:sym typeface="Verdana "/>
              </a:rPr>
              <a:t>Alguém sabe onde fica a África?</a:t>
            </a:r>
            <a:endParaRPr sz="2000" dirty="0">
              <a:solidFill>
                <a:schemeClr val="dk1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 "/>
                <a:cs typeface="Arial" panose="020B0604020202020204" pitchFamily="34" charset="0"/>
                <a:sym typeface="Verdana "/>
              </a:rPr>
              <a:t>Vamos vê-la no globo terrestre?</a:t>
            </a:r>
            <a:endParaRPr sz="2000" dirty="0">
              <a:solidFill>
                <a:schemeClr val="dk1"/>
              </a:solidFill>
              <a:latin typeface="+mj-lt"/>
              <a:ea typeface="Verdana "/>
              <a:cs typeface="Arial" panose="020B0604020202020204" pitchFamily="34" charset="0"/>
              <a:sym typeface="Verdana "/>
            </a:endParaRPr>
          </a:p>
        </p:txBody>
      </p:sp>
      <p:grpSp>
        <p:nvGrpSpPr>
          <p:cNvPr id="4" name="Google Shape;115;p17">
            <a:extLst>
              <a:ext uri="{FF2B5EF4-FFF2-40B4-BE49-F238E27FC236}">
                <a16:creationId xmlns:a16="http://schemas.microsoft.com/office/drawing/2014/main" id="{E478E368-2875-3457-1A4F-B354366E0185}"/>
              </a:ext>
            </a:extLst>
          </p:cNvPr>
          <p:cNvGrpSpPr/>
          <p:nvPr/>
        </p:nvGrpSpPr>
        <p:grpSpPr>
          <a:xfrm>
            <a:off x="5229236" y="257027"/>
            <a:ext cx="3479087" cy="597308"/>
            <a:chOff x="3199931" y="4127587"/>
            <a:chExt cx="3479087" cy="597308"/>
          </a:xfrm>
        </p:grpSpPr>
        <p:sp>
          <p:nvSpPr>
            <p:cNvPr id="5" name="Google Shape;116;p17">
              <a:extLst>
                <a:ext uri="{FF2B5EF4-FFF2-40B4-BE49-F238E27FC236}">
                  <a16:creationId xmlns:a16="http://schemas.microsoft.com/office/drawing/2014/main" id="{D4F93548-7109-2D88-FC41-CF3AA08F7095}"/>
                </a:ext>
              </a:extLst>
            </p:cNvPr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lang="pt-BR" sz="1600" b="1" i="0" u="none" strike="noStrike" cap="none" noProof="0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9" name="Google Shape;117;p17">
              <a:extLst>
                <a:ext uri="{FF2B5EF4-FFF2-40B4-BE49-F238E27FC236}">
                  <a16:creationId xmlns:a16="http://schemas.microsoft.com/office/drawing/2014/main" id="{736A0D1D-EF84-80CB-45E0-47240AB2E3D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99931" y="4127587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"/>
          <p:cNvSpPr txBox="1"/>
          <p:nvPr/>
        </p:nvSpPr>
        <p:spPr>
          <a:xfrm>
            <a:off x="3380690" y="1653832"/>
            <a:ext cx="4501195" cy="52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  <a:buSzPts val="2400"/>
            </a:pPr>
            <a:endParaRPr/>
          </a:p>
        </p:txBody>
      </p:sp>
      <p:sp>
        <p:nvSpPr>
          <p:cNvPr id="175" name="Google Shape;175;p4"/>
          <p:cNvSpPr txBox="1"/>
          <p:nvPr/>
        </p:nvSpPr>
        <p:spPr>
          <a:xfrm>
            <a:off x="472971" y="899012"/>
            <a:ext cx="3641830" cy="1831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Ao lado, temos um mapa do continente africano.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Com a ajuda de seu professor, localize o continente africano no globo terrestre.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176" name="Google Shape;176;p4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515241" y="2730242"/>
            <a:ext cx="1813196" cy="181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BE713F6-1C07-E7FC-1B95-E1BDF440A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387" y="270662"/>
            <a:ext cx="4396435" cy="43964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"/>
          <p:cNvSpPr txBox="1"/>
          <p:nvPr/>
        </p:nvSpPr>
        <p:spPr>
          <a:xfrm>
            <a:off x="496931" y="823028"/>
            <a:ext cx="4867949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ts val="30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Você sabia que…</a:t>
            </a:r>
            <a:endParaRPr sz="2000" dirty="0">
              <a:solidFill>
                <a:srgbClr val="7030A0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 marL="270236" indent="-270236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 África é um continente formado por 54 países;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 marL="270236" indent="-270236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Boa parte da população de nosso país é formada por povos vindos </a:t>
            </a:r>
            <a:r>
              <a:rPr lang="pt-BR" sz="2000" dirty="0">
                <a:solidFill>
                  <a:srgbClr val="212529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da África;</a:t>
            </a:r>
            <a:endParaRPr sz="2000" dirty="0">
              <a:solidFill>
                <a:srgbClr val="212529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 marL="270236" indent="-270236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>
                <a:solidFill>
                  <a:srgbClr val="212529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 Brasil tem a segunda maior população de origem africana;</a:t>
            </a:r>
            <a:endParaRPr sz="2000" dirty="0">
              <a:solidFill>
                <a:srgbClr val="212529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  <a:p>
            <a:pPr marL="270236" indent="-270236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>
                <a:solidFill>
                  <a:srgbClr val="212529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Os africanos trouxeram contribuições culturais riquíssimas para o Brasil.</a:t>
            </a:r>
            <a:endParaRPr sz="2000" dirty="0">
              <a:solidFill>
                <a:schemeClr val="accent2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184" name="Google Shape;18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4255" y="1518872"/>
            <a:ext cx="3286877" cy="246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/>
          <p:nvPr/>
        </p:nvSpPr>
        <p:spPr>
          <a:xfrm>
            <a:off x="476272" y="754916"/>
            <a:ext cx="8190266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pt-BR" sz="26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 chegada dos povos africanos no Brasil</a:t>
            </a:r>
            <a:endParaRPr sz="2600" b="1" dirty="0">
              <a:solidFill>
                <a:srgbClr val="7030A0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476272" y="1390439"/>
            <a:ext cx="6351862" cy="198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presença e a influência dos povos africanos no Brasil vêm de muitos anos, desde o período da colonização, em que milhões de africanos foram trazidos ao país como escravizados para trabalhar nas plantações de cana-de-açúcar e nas minas de ouro, bem como em outras atividades.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193" name="Google Shape;19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3688" y="2289908"/>
            <a:ext cx="3799924" cy="24678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6;p5">
            <a:extLst>
              <a:ext uri="{FF2B5EF4-FFF2-40B4-BE49-F238E27FC236}">
                <a16:creationId xmlns:a16="http://schemas.microsoft.com/office/drawing/2014/main" id="{19A66EBE-AE76-4B25-A4CF-D5C39E5E8B93}"/>
              </a:ext>
            </a:extLst>
          </p:cNvPr>
          <p:cNvSpPr txBox="1"/>
          <p:nvPr/>
        </p:nvSpPr>
        <p:spPr>
          <a:xfrm rot="897">
            <a:off x="7953359" y="4757929"/>
            <a:ext cx="1040217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84" tIns="53993" rIns="68560" bIns="53993" anchor="ctr" anchorCtr="0">
            <a:noAutofit/>
          </a:bodyPr>
          <a:lstStyle/>
          <a:p>
            <a:pPr algn="ctr">
              <a:buClr>
                <a:srgbClr val="74489D"/>
              </a:buClr>
              <a:buSzPts val="1100"/>
            </a:pPr>
            <a:r>
              <a:rPr lang="pt-BR" b="1">
                <a:solidFill>
                  <a:srgbClr val="666666"/>
                </a:solidFill>
              </a:rPr>
              <a:t>CONTINUA...</a:t>
            </a:r>
            <a:endParaRPr sz="900" b="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5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7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208484" y="398189"/>
            <a:ext cx="3673591" cy="440490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7"/>
          <p:cNvSpPr txBox="1"/>
          <p:nvPr/>
        </p:nvSpPr>
        <p:spPr>
          <a:xfrm>
            <a:off x="443895" y="1312278"/>
            <a:ext cx="4764589" cy="168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As influências africanas podem ser vistas em várias áreas, como música, dança, culinária, religião, linguagem, arte e em todas as relações no Brasil atualmente.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"/>
          <p:cNvSpPr txBox="1"/>
          <p:nvPr/>
        </p:nvSpPr>
        <p:spPr>
          <a:xfrm>
            <a:off x="448127" y="1433689"/>
            <a:ext cx="4529923" cy="260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3000"/>
            </a:pP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 música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é um dos principais aspectos em que a influência africana é muito forte no Brasil. O samba, por exemplo, surgiu nos bairros pobres do Rio de Janeiro, e é uma mistura de ritmos e de danças africanas, como o batuque e o jongo, que são danças dos ancestrais africanos.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 "/>
              <a:cs typeface="Arial" panose="020B0604020202020204" pitchFamily="34" charset="0"/>
              <a:sym typeface="Verdana "/>
            </a:endParaRPr>
          </a:p>
        </p:txBody>
      </p:sp>
      <p:pic>
        <p:nvPicPr>
          <p:cNvPr id="209" name="Google Shape;20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1189" y="920580"/>
            <a:ext cx="3614422" cy="33023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6;p5">
            <a:extLst>
              <a:ext uri="{FF2B5EF4-FFF2-40B4-BE49-F238E27FC236}">
                <a16:creationId xmlns:a16="http://schemas.microsoft.com/office/drawing/2014/main" id="{2E5A20E9-6084-4A06-A7A2-70D9A0C9446B}"/>
              </a:ext>
            </a:extLst>
          </p:cNvPr>
          <p:cNvSpPr txBox="1"/>
          <p:nvPr/>
        </p:nvSpPr>
        <p:spPr>
          <a:xfrm rot="897">
            <a:off x="7872720" y="4680838"/>
            <a:ext cx="1040217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84" tIns="53993" rIns="68560" bIns="53993" anchor="ctr" anchorCtr="0">
            <a:noAutofit/>
          </a:bodyPr>
          <a:lstStyle/>
          <a:p>
            <a:pPr algn="ctr">
              <a:buClr>
                <a:srgbClr val="74489D"/>
              </a:buClr>
              <a:buSzPts val="1100"/>
            </a:pPr>
            <a:r>
              <a:rPr lang="pt-BR" b="1">
                <a:solidFill>
                  <a:srgbClr val="666666"/>
                </a:solidFill>
              </a:rPr>
              <a:t>CONTINUA...</a:t>
            </a:r>
            <a:endParaRPr sz="9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/>
          <p:nvPr/>
        </p:nvSpPr>
        <p:spPr>
          <a:xfrm>
            <a:off x="463209" y="1454797"/>
            <a:ext cx="3457897" cy="253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 "/>
                <a:cs typeface="Arial" panose="020B0604020202020204" pitchFamily="34" charset="0"/>
                <a:sym typeface="Verdana "/>
              </a:rPr>
              <a:t>Além do samba, que é muito popular no Brasil, temos outros ritmos musicais, como o maracatu, que surgiu em Pernambuco, e é muito influenciado pela cultura africana, com sua dança e suas batidas ritmadas.</a:t>
            </a:r>
            <a:endParaRPr sz="1100" dirty="0"/>
          </a:p>
        </p:txBody>
      </p:sp>
      <p:pic>
        <p:nvPicPr>
          <p:cNvPr id="217" name="Google Shape;21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9574" y="1307190"/>
            <a:ext cx="4289719" cy="28753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73D4940-33FE-11CB-11A3-E79754D64E54}"/>
              </a:ext>
            </a:extLst>
          </p:cNvPr>
          <p:cNvSpPr txBox="1"/>
          <p:nvPr/>
        </p:nvSpPr>
        <p:spPr>
          <a:xfrm>
            <a:off x="4672208" y="4308955"/>
            <a:ext cx="373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Maracatu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8FBAE9-799D-46C9-9F95-B2E542A49BFB}"/>
</file>

<file path=customXml/itemProps2.xml><?xml version="1.0" encoding="utf-8"?>
<ds:datastoreItem xmlns:ds="http://schemas.openxmlformats.org/officeDocument/2006/customXml" ds:itemID="{02E61FA8-7343-4E67-AEA9-AF5A4CAE4DD1}">
  <ds:schemaRefs>
    <ds:schemaRef ds:uri="http://schemas.microsoft.com/office/2006/metadata/properties"/>
    <ds:schemaRef ds:uri="http://schemas.microsoft.com/office/2006/documentManagement/types"/>
    <ds:schemaRef ds:uri="daee7dba-315e-4e15-9bf0-9209d8ae9fd2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9107e5d7-11fb-4fc5-a87e-036300f4714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60A9CD3-569A-4CE9-835D-6D6B0CD281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1954</Words>
  <Application>Microsoft Office PowerPoint</Application>
  <PresentationFormat>Apresentação na tela (16:9)</PresentationFormat>
  <Paragraphs>115</Paragraphs>
  <Slides>25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Verdana</vt:lpstr>
      <vt:lpstr>Grandstander Medium</vt:lpstr>
      <vt:lpstr>Lato</vt:lpstr>
      <vt:lpstr>Grandstander SemiBold</vt:lpstr>
      <vt:lpstr>Grandstander</vt:lpstr>
      <vt:lpstr>Verdana 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As práticas religiosas  </vt:lpstr>
      <vt:lpstr>Muitas contribuições</vt:lpstr>
      <vt:lpstr>Muitas contribuições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Joyce Andrade Souza De Aguiar</cp:lastModifiedBy>
  <cp:revision>28</cp:revision>
  <dcterms:modified xsi:type="dcterms:W3CDTF">2024-12-05T18:54:27Z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