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3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83" r:id="rId24"/>
    <p:sldId id="284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{2D200454-40CA-4A62-9FC3-DE9A4176ACB9}">
      <p15:notes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3" roundtripDataSignature="AMtx7mjbK215gVG5XwNAVzf0u8QyfS5vf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loisa Marques Viegas da Silva" initials="HMVdS" lastIdx="9" clrIdx="0"/>
  <p:cmAuthor id="2" name="Marcos Gimenes" initials="MG" lastIdx="2" clrIdx="1">
    <p:extLst>
      <p:ext uri="{19B8F6BF-5375-455C-9EA6-DF929625EA0E}">
        <p15:presenceInfo xmlns:p15="http://schemas.microsoft.com/office/powerpoint/2012/main" userId="c32f034e2807843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97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758" autoAdjust="0"/>
    <p:restoredTop sz="93072" autoAdjust="0"/>
  </p:normalViewPr>
  <p:slideViewPr>
    <p:cSldViewPr snapToGrid="0">
      <p:cViewPr varScale="1">
        <p:scale>
          <a:sx n="72" d="100"/>
          <a:sy n="72" d="100"/>
        </p:scale>
        <p:origin x="30" y="972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90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59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54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53" Type="http://customschemas.google.com/relationships/presentationmetadata" Target="metadata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56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elia Queiroz Calvo" userId="f9cd766f-c8df-4a2a-84b6-36f80b932072" providerId="ADAL" clId="{8037371A-690B-4663-B856-D9A85699E8A8}"/>
    <pc:docChg chg="modSld">
      <pc:chgData name="Lucelia Queiroz Calvo" userId="f9cd766f-c8df-4a2a-84b6-36f80b932072" providerId="ADAL" clId="{8037371A-690B-4663-B856-D9A85699E8A8}" dt="2025-01-08T19:10:06.033" v="35" actId="113"/>
      <pc:docMkLst>
        <pc:docMk/>
      </pc:docMkLst>
      <pc:sldChg chg="modSp mod">
        <pc:chgData name="Lucelia Queiroz Calvo" userId="f9cd766f-c8df-4a2a-84b6-36f80b932072" providerId="ADAL" clId="{8037371A-690B-4663-B856-D9A85699E8A8}" dt="2025-01-08T19:03:31.691" v="2" actId="255"/>
        <pc:sldMkLst>
          <pc:docMk/>
          <pc:sldMk cId="0" sldId="259"/>
        </pc:sldMkLst>
        <pc:spChg chg="mod">
          <ac:chgData name="Lucelia Queiroz Calvo" userId="f9cd766f-c8df-4a2a-84b6-36f80b932072" providerId="ADAL" clId="{8037371A-690B-4663-B856-D9A85699E8A8}" dt="2025-01-08T19:03:31.691" v="2" actId="255"/>
          <ac:spMkLst>
            <pc:docMk/>
            <pc:sldMk cId="0" sldId="259"/>
            <ac:spMk id="135" creationId="{00000000-0000-0000-0000-000000000000}"/>
          </ac:spMkLst>
        </pc:spChg>
      </pc:sldChg>
      <pc:sldChg chg="modSp mod">
        <pc:chgData name="Lucelia Queiroz Calvo" userId="f9cd766f-c8df-4a2a-84b6-36f80b932072" providerId="ADAL" clId="{8037371A-690B-4663-B856-D9A85699E8A8}" dt="2025-01-08T19:04:10.383" v="3" actId="20577"/>
        <pc:sldMkLst>
          <pc:docMk/>
          <pc:sldMk cId="0" sldId="260"/>
        </pc:sldMkLst>
        <pc:spChg chg="mod">
          <ac:chgData name="Lucelia Queiroz Calvo" userId="f9cd766f-c8df-4a2a-84b6-36f80b932072" providerId="ADAL" clId="{8037371A-690B-4663-B856-D9A85699E8A8}" dt="2025-01-08T19:04:10.383" v="3" actId="20577"/>
          <ac:spMkLst>
            <pc:docMk/>
            <pc:sldMk cId="0" sldId="260"/>
            <ac:spMk id="142" creationId="{00000000-0000-0000-0000-000000000000}"/>
          </ac:spMkLst>
        </pc:spChg>
      </pc:sldChg>
      <pc:sldChg chg="modSp mod">
        <pc:chgData name="Lucelia Queiroz Calvo" userId="f9cd766f-c8df-4a2a-84b6-36f80b932072" providerId="ADAL" clId="{8037371A-690B-4663-B856-D9A85699E8A8}" dt="2025-01-08T19:04:16.211" v="4" actId="20577"/>
        <pc:sldMkLst>
          <pc:docMk/>
          <pc:sldMk cId="0" sldId="261"/>
        </pc:sldMkLst>
        <pc:spChg chg="mod">
          <ac:chgData name="Lucelia Queiroz Calvo" userId="f9cd766f-c8df-4a2a-84b6-36f80b932072" providerId="ADAL" clId="{8037371A-690B-4663-B856-D9A85699E8A8}" dt="2025-01-08T19:04:16.211" v="4" actId="20577"/>
          <ac:spMkLst>
            <pc:docMk/>
            <pc:sldMk cId="0" sldId="261"/>
            <ac:spMk id="149" creationId="{00000000-0000-0000-0000-000000000000}"/>
          </ac:spMkLst>
        </pc:spChg>
      </pc:sldChg>
      <pc:sldChg chg="modSp mod">
        <pc:chgData name="Lucelia Queiroz Calvo" userId="f9cd766f-c8df-4a2a-84b6-36f80b932072" providerId="ADAL" clId="{8037371A-690B-4663-B856-D9A85699E8A8}" dt="2025-01-08T19:04:35.952" v="5" actId="20577"/>
        <pc:sldMkLst>
          <pc:docMk/>
          <pc:sldMk cId="0" sldId="262"/>
        </pc:sldMkLst>
        <pc:spChg chg="mod">
          <ac:chgData name="Lucelia Queiroz Calvo" userId="f9cd766f-c8df-4a2a-84b6-36f80b932072" providerId="ADAL" clId="{8037371A-690B-4663-B856-D9A85699E8A8}" dt="2025-01-08T19:04:35.952" v="5" actId="20577"/>
          <ac:spMkLst>
            <pc:docMk/>
            <pc:sldMk cId="0" sldId="262"/>
            <ac:spMk id="156" creationId="{00000000-0000-0000-0000-000000000000}"/>
          </ac:spMkLst>
        </pc:spChg>
      </pc:sldChg>
      <pc:sldChg chg="modSp mod">
        <pc:chgData name="Lucelia Queiroz Calvo" userId="f9cd766f-c8df-4a2a-84b6-36f80b932072" providerId="ADAL" clId="{8037371A-690B-4663-B856-D9A85699E8A8}" dt="2025-01-08T19:05:14.189" v="10" actId="14100"/>
        <pc:sldMkLst>
          <pc:docMk/>
          <pc:sldMk cId="0" sldId="264"/>
        </pc:sldMkLst>
        <pc:spChg chg="mod">
          <ac:chgData name="Lucelia Queiroz Calvo" userId="f9cd766f-c8df-4a2a-84b6-36f80b932072" providerId="ADAL" clId="{8037371A-690B-4663-B856-D9A85699E8A8}" dt="2025-01-08T19:05:14.189" v="10" actId="14100"/>
          <ac:spMkLst>
            <pc:docMk/>
            <pc:sldMk cId="0" sldId="264"/>
            <ac:spMk id="171" creationId="{00000000-0000-0000-0000-000000000000}"/>
          </ac:spMkLst>
        </pc:spChg>
      </pc:sldChg>
      <pc:sldChg chg="modSp mod">
        <pc:chgData name="Lucelia Queiroz Calvo" userId="f9cd766f-c8df-4a2a-84b6-36f80b932072" providerId="ADAL" clId="{8037371A-690B-4663-B856-D9A85699E8A8}" dt="2025-01-08T19:05:46.737" v="11" actId="20577"/>
        <pc:sldMkLst>
          <pc:docMk/>
          <pc:sldMk cId="0" sldId="265"/>
        </pc:sldMkLst>
        <pc:spChg chg="mod">
          <ac:chgData name="Lucelia Queiroz Calvo" userId="f9cd766f-c8df-4a2a-84b6-36f80b932072" providerId="ADAL" clId="{8037371A-690B-4663-B856-D9A85699E8A8}" dt="2025-01-08T19:05:46.737" v="11" actId="20577"/>
          <ac:spMkLst>
            <pc:docMk/>
            <pc:sldMk cId="0" sldId="265"/>
            <ac:spMk id="178" creationId="{00000000-0000-0000-0000-000000000000}"/>
          </ac:spMkLst>
        </pc:spChg>
      </pc:sldChg>
      <pc:sldChg chg="modSp mod">
        <pc:chgData name="Lucelia Queiroz Calvo" userId="f9cd766f-c8df-4a2a-84b6-36f80b932072" providerId="ADAL" clId="{8037371A-690B-4663-B856-D9A85699E8A8}" dt="2025-01-08T19:06:02.532" v="12" actId="20577"/>
        <pc:sldMkLst>
          <pc:docMk/>
          <pc:sldMk cId="0" sldId="266"/>
        </pc:sldMkLst>
        <pc:spChg chg="mod">
          <ac:chgData name="Lucelia Queiroz Calvo" userId="f9cd766f-c8df-4a2a-84b6-36f80b932072" providerId="ADAL" clId="{8037371A-690B-4663-B856-D9A85699E8A8}" dt="2025-01-08T19:06:02.532" v="12" actId="20577"/>
          <ac:spMkLst>
            <pc:docMk/>
            <pc:sldMk cId="0" sldId="266"/>
            <ac:spMk id="184" creationId="{00000000-0000-0000-0000-000000000000}"/>
          </ac:spMkLst>
        </pc:spChg>
      </pc:sldChg>
      <pc:sldChg chg="modSp mod">
        <pc:chgData name="Lucelia Queiroz Calvo" userId="f9cd766f-c8df-4a2a-84b6-36f80b932072" providerId="ADAL" clId="{8037371A-690B-4663-B856-D9A85699E8A8}" dt="2025-01-08T19:06:55.168" v="13" actId="20577"/>
        <pc:sldMkLst>
          <pc:docMk/>
          <pc:sldMk cId="0" sldId="267"/>
        </pc:sldMkLst>
        <pc:spChg chg="mod">
          <ac:chgData name="Lucelia Queiroz Calvo" userId="f9cd766f-c8df-4a2a-84b6-36f80b932072" providerId="ADAL" clId="{8037371A-690B-4663-B856-D9A85699E8A8}" dt="2025-01-08T19:06:55.168" v="13" actId="20577"/>
          <ac:spMkLst>
            <pc:docMk/>
            <pc:sldMk cId="0" sldId="267"/>
            <ac:spMk id="190" creationId="{00000000-0000-0000-0000-000000000000}"/>
          </ac:spMkLst>
        </pc:spChg>
      </pc:sldChg>
      <pc:sldChg chg="modSp mod">
        <pc:chgData name="Lucelia Queiroz Calvo" userId="f9cd766f-c8df-4a2a-84b6-36f80b932072" providerId="ADAL" clId="{8037371A-690B-4663-B856-D9A85699E8A8}" dt="2025-01-08T19:07:14.292" v="14" actId="20577"/>
        <pc:sldMkLst>
          <pc:docMk/>
          <pc:sldMk cId="0" sldId="268"/>
        </pc:sldMkLst>
        <pc:spChg chg="mod">
          <ac:chgData name="Lucelia Queiroz Calvo" userId="f9cd766f-c8df-4a2a-84b6-36f80b932072" providerId="ADAL" clId="{8037371A-690B-4663-B856-D9A85699E8A8}" dt="2025-01-08T19:07:14.292" v="14" actId="20577"/>
          <ac:spMkLst>
            <pc:docMk/>
            <pc:sldMk cId="0" sldId="268"/>
            <ac:spMk id="198" creationId="{00000000-0000-0000-0000-000000000000}"/>
          </ac:spMkLst>
        </pc:spChg>
      </pc:sldChg>
      <pc:sldChg chg="modSp mod">
        <pc:chgData name="Lucelia Queiroz Calvo" userId="f9cd766f-c8df-4a2a-84b6-36f80b932072" providerId="ADAL" clId="{8037371A-690B-4663-B856-D9A85699E8A8}" dt="2025-01-08T19:07:38.364" v="16" actId="14100"/>
        <pc:sldMkLst>
          <pc:docMk/>
          <pc:sldMk cId="0" sldId="269"/>
        </pc:sldMkLst>
        <pc:spChg chg="mod">
          <ac:chgData name="Lucelia Queiroz Calvo" userId="f9cd766f-c8df-4a2a-84b6-36f80b932072" providerId="ADAL" clId="{8037371A-690B-4663-B856-D9A85699E8A8}" dt="2025-01-08T19:07:32.599" v="15" actId="20577"/>
          <ac:spMkLst>
            <pc:docMk/>
            <pc:sldMk cId="0" sldId="269"/>
            <ac:spMk id="206" creationId="{00000000-0000-0000-0000-000000000000}"/>
          </ac:spMkLst>
        </pc:spChg>
        <pc:picChg chg="mod">
          <ac:chgData name="Lucelia Queiroz Calvo" userId="f9cd766f-c8df-4a2a-84b6-36f80b932072" providerId="ADAL" clId="{8037371A-690B-4663-B856-D9A85699E8A8}" dt="2025-01-08T19:07:38.364" v="16" actId="14100"/>
          <ac:picMkLst>
            <pc:docMk/>
            <pc:sldMk cId="0" sldId="269"/>
            <ac:picMk id="209" creationId="{00000000-0000-0000-0000-000000000000}"/>
          </ac:picMkLst>
        </pc:picChg>
      </pc:sldChg>
      <pc:sldChg chg="modSp mod">
        <pc:chgData name="Lucelia Queiroz Calvo" userId="f9cd766f-c8df-4a2a-84b6-36f80b932072" providerId="ADAL" clId="{8037371A-690B-4663-B856-D9A85699E8A8}" dt="2025-01-08T19:08:31.310" v="18" actId="14100"/>
        <pc:sldMkLst>
          <pc:docMk/>
          <pc:sldMk cId="0" sldId="273"/>
        </pc:sldMkLst>
        <pc:picChg chg="mod">
          <ac:chgData name="Lucelia Queiroz Calvo" userId="f9cd766f-c8df-4a2a-84b6-36f80b932072" providerId="ADAL" clId="{8037371A-690B-4663-B856-D9A85699E8A8}" dt="2025-01-08T19:08:31.310" v="18" actId="14100"/>
          <ac:picMkLst>
            <pc:docMk/>
            <pc:sldMk cId="0" sldId="273"/>
            <ac:picMk id="2" creationId="{93E06777-B581-3A53-4220-A097E507AA44}"/>
          </ac:picMkLst>
        </pc:picChg>
      </pc:sldChg>
      <pc:sldChg chg="modSp mod">
        <pc:chgData name="Lucelia Queiroz Calvo" userId="f9cd766f-c8df-4a2a-84b6-36f80b932072" providerId="ADAL" clId="{8037371A-690B-4663-B856-D9A85699E8A8}" dt="2025-01-08T19:10:06.033" v="35" actId="113"/>
        <pc:sldMkLst>
          <pc:docMk/>
          <pc:sldMk cId="0" sldId="276"/>
        </pc:sldMkLst>
        <pc:spChg chg="mod">
          <ac:chgData name="Lucelia Queiroz Calvo" userId="f9cd766f-c8df-4a2a-84b6-36f80b932072" providerId="ADAL" clId="{8037371A-690B-4663-B856-D9A85699E8A8}" dt="2025-01-08T19:10:06.033" v="35" actId="113"/>
          <ac:spMkLst>
            <pc:docMk/>
            <pc:sldMk cId="0" sldId="276"/>
            <ac:spMk id="2" creationId="{436F0AB3-543D-B97E-6D0D-1857880AD21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9569696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ttyimages.com.br/detail/foto/background-with-granite-texture-imagem-royalty-free/183883124" TargetMode="External"/><Relationship Id="rId3" Type="http://schemas.openxmlformats.org/officeDocument/2006/relationships/hyperlink" Target="https://www.gettyimages.com.br/detail/foto/dorppiong-ice-cube-into-glass-imagem-royalty-free/175797348?phrase=%C3%A1gua+com+gelo&amp;adppopup=true" TargetMode="External"/><Relationship Id="rId7" Type="http://schemas.openxmlformats.org/officeDocument/2006/relationships/hyperlink" Target="https://www.gettyimages.com.br/detail/foto/summer-landscape-imagem-royalty-free/171348744?searchscope=image,film&amp;adppopup=true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foto/sparkling-soda-water-in-glassware-on-a-black-imagem-royalty-free/2015591428" TargetMode="External"/><Relationship Id="rId11" Type="http://schemas.openxmlformats.org/officeDocument/2006/relationships/hyperlink" Target="https://www.gettyimages.com.br/detail/foto/blood-bag-with-copy-space-imagem-royalty-free/85074746?phrase=sangue&amp;adppopup=true" TargetMode="External"/><Relationship Id="rId5" Type="http://schemas.openxmlformats.org/officeDocument/2006/relationships/hyperlink" Target="https://www.gettyimages.com.br/detail/ilustra%C3%A7%C3%A3o/vector-illustration-of-the-three-states-of-ilustra%C3%A7%C3%A3o-royalty-free/1324160259?phrase=s%C3%B3lido+l%C3%ADquido+gasoso&amp;adppopup=true" TargetMode="External"/><Relationship Id="rId10" Type="http://schemas.openxmlformats.org/officeDocument/2006/relationships/hyperlink" Target="https://www.gettyimages.com.br/detail/foto/teenage-brewing-coffee-at-home-imagem-royalty-free/1249739663?phrase=fazer+caf%C3%A9&amp;adppopup=true" TargetMode="External"/><Relationship Id="rId4" Type="http://schemas.openxmlformats.org/officeDocument/2006/relationships/hyperlink" Target="https://www.gettyimages.com.br/detail/ilustra%C3%A7%C3%A3o/state-of-matter-vector-design-illustration-ilustra%C3%A7%C3%A3o-royalty-free/1178183262?phrase=s%C3%B3lido+l%C3%ADquido+gasoso&amp;adppopup=true" TargetMode="External"/><Relationship Id="rId9" Type="http://schemas.openxmlformats.org/officeDocument/2006/relationships/hyperlink" Target="https://www.gettyimages.com.br/detail/foto/river-fast-imagem-royalty-free/499128252" TargetMode="Externa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Material digital previsto para duas aulas.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149473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https://www.gettyimages.com.br/detail/foto/summer-landscape-imagem-royalty-free/171348744?searchscope=image%2Cfilm&amp;adppopup=true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36239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" name="Google Shape;18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https://www.gettyimages.com.br/detail/foto/close-up-of-bottle-with-apple-vinegar-imagem-royalty-free/479060787?adppopup=true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698170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6" name="Google Shape;19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https://www.gettyimages.com.br/detail/foto/background-with-granite-texture-imagem-royalty-free/183883124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853420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4" name="Google Shape;20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https://www.gettyimages.com.br/detail/foto/river-fast-imagem-royalty-free/499128252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063165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212" name="Google Shape;21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96487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219" name="Google Shape;21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754559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27" name="Google Shape;22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49858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34" name="Google Shape;23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992497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https://www.gettyimages.com.br/detail/foto/teenage-brewing-coffee-at-home-imagem-royalty-free/1249739663?phrase=fazer+caf%C3%A9&amp;adppopup=true</a:t>
            </a:r>
            <a:endParaRPr dirty="0"/>
          </a:p>
        </p:txBody>
      </p:sp>
      <p:sp>
        <p:nvSpPr>
          <p:cNvPr id="243" name="Google Shape;24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559161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51" name="Google Shape;25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41361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200" i="0" dirty="0">
                <a:latin typeface="Montserrat"/>
                <a:ea typeface="Montserrat"/>
                <a:cs typeface="Montserrat"/>
                <a:sym typeface="Montserrat"/>
              </a:rPr>
              <a:t>(EF04CI01) </a:t>
            </a:r>
            <a:r>
              <a:rPr lang="pt-BR" sz="1200" b="0" i="0" dirty="0">
                <a:latin typeface="Montserrat"/>
                <a:ea typeface="Montserrat"/>
                <a:cs typeface="Montserrat"/>
                <a:sym typeface="Montserrat"/>
              </a:rPr>
              <a:t>Identificar misturas na vida diária, com base em suas propriedades físicas observáveis, reconhecendo sua composição.</a:t>
            </a: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3609468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https://media.gettyimages.com/id/682007356/pt/foto/cola-with-ice-cube-in-glass.jpg?s=612x612&amp;w=gi&amp;k=20&amp;c=q0EJ8CryT1heL250KXiHXwI6nl-29YQ662uGMTz03vc=</a:t>
            </a:r>
            <a:endParaRPr dirty="0"/>
          </a:p>
        </p:txBody>
      </p:sp>
      <p:sp>
        <p:nvSpPr>
          <p:cNvPr id="251" name="Google Shape;25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27716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https://media.gettyimages.com/id/682007356/pt/foto/cola-with-ice-cube-in-glass.jpg?s=612x612&amp;w=gi&amp;k=20&amp;c=q0EJ8CryT1heL250KXiHXwI6nl-29YQ662uGMTz03vc=</a:t>
            </a:r>
            <a:endParaRPr dirty="0"/>
          </a:p>
        </p:txBody>
      </p:sp>
      <p:sp>
        <p:nvSpPr>
          <p:cNvPr id="251" name="Google Shape;25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459728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1" name="Google Shape;26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https://www.gettyimages.com.br/detail/foto/blood-bag-with-copy-space-imagem-royalty-free/85074746?phrase=sangue&amp;adppopup=true</a:t>
            </a:r>
            <a:endParaRPr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580766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8" name="Google Shape;268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https://www.gettyimages.com.br/detail/foto/blood-bag-with-copy-space-imagem-royalty-free/85074746?phrase=sangue&amp;adppopup=true</a:t>
            </a:r>
            <a:endParaRPr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494595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76" name="Google Shape;27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42558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81" name="Google Shape;28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490517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92" name="Google Shape;29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606338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224749428cc_3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b="1" dirty="0"/>
              <a:t>Slide 3 – </a:t>
            </a:r>
            <a:r>
              <a:rPr lang="pt-BR" dirty="0">
                <a:solidFill>
                  <a:schemeClr val="dk1"/>
                </a:solidFill>
                <a:hlinkClick r:id="rId3"/>
              </a:rPr>
              <a:t>https://www.gettyimages.com.br/detail/foto/dorppiong-ice-cube-into-glass-imagem-royalty-free/175797348?phrase=%C3%A1gua+com+gelo&amp;adppopup=true</a:t>
            </a:r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b="1" dirty="0"/>
              <a:t>Slide 4 – </a:t>
            </a:r>
            <a:r>
              <a:rPr lang="pt-BR" dirty="0">
                <a:hlinkClick r:id="rId4"/>
              </a:rPr>
              <a:t>https://www.gettyimages.com.br/detail/ilustra%C3%A7%C3%A3o/state-of-matter-vector-design-illustration-ilustra%C3%A7%C3%A3o-royalty-free/1178183262?phrase=s%C3%B3lido+l%C3%ADquido+gasoso&amp;adppopup=true</a:t>
            </a:r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b="1" dirty="0"/>
              <a:t>Slide 5 – </a:t>
            </a:r>
            <a:r>
              <a:rPr lang="pt-BR" dirty="0">
                <a:hlinkClick r:id="rId5"/>
              </a:rPr>
              <a:t>https://www.gettyimages.com.br/detail/ilustra%C3%A7%C3%A3o/vector-illustration-of-the-three-states-of-ilustra%C3%A7%C3%A3o-royalty-free/1324160259?phrase=s%C3%B3lido+l%C3%ADquido+gasoso&amp;adppopup=true</a:t>
            </a:r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b="1" dirty="0"/>
              <a:t>Slide 6 – </a:t>
            </a:r>
            <a:r>
              <a:rPr lang="pt-BR" dirty="0">
                <a:hlinkClick r:id="rId5"/>
              </a:rPr>
              <a:t>https://www.gettyimages.com.br/detail/ilustra%C3%A7%C3%A3o/vector-illustration-of-the-three-states-of-ilustra%C3%A7%C3%A3o-royalty-free/1324160259?phrase=s%C3%B3lido+l%C3%ADquido+gasoso&amp;adppopup=true</a:t>
            </a:r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b="1" dirty="0"/>
              <a:t>Slide 7 – </a:t>
            </a:r>
            <a:r>
              <a:rPr lang="pt-BR" dirty="0">
                <a:hlinkClick r:id="rId5"/>
              </a:rPr>
              <a:t>https://www.gettyimages.com.br/detail/ilustra%C3%A7%C3%A3o/vector-illustration-of-the-three-states-of-ilustra%C3%A7%C3%A3o-royalty-free/1324160259?phrase=s%C3%B3lido+l%C3%ADquido+gasoso&amp;adppopup=true</a:t>
            </a:r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b="1" dirty="0"/>
              <a:t>Slide 9 – </a:t>
            </a:r>
            <a:r>
              <a:rPr lang="en-US" dirty="0">
                <a:hlinkClick r:id="rId6"/>
              </a:rPr>
              <a:t>https://www.gettyimages.com.br/detail/foto/sparkling-soda-water-in-glassware-on-a-black-imagem-royalty-free/2015591428</a:t>
            </a:r>
            <a:br>
              <a:rPr lang="en-US" dirty="0"/>
            </a:br>
            <a:r>
              <a:rPr lang="en-US" dirty="0">
                <a:hlinkClick r:id="rId7"/>
              </a:rPr>
              <a:t>https://www.gettyimages.com.br/detail/foto/summer-landscape-imagem-royalty-free/171348744?searchscope=image%2Cfilm&amp;adppopup=true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b="1" dirty="0"/>
              <a:t>Slide 10 – </a:t>
            </a:r>
            <a:r>
              <a:rPr lang="pt-BR" dirty="0">
                <a:hlinkClick r:id="rId6"/>
              </a:rPr>
              <a:t>https://www.gettyimages.com.br/detail/foto/sparkling-soda-water-in-glassware-on-a-black-imagem-royalty-free/2015591428</a:t>
            </a:r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b="1" dirty="0"/>
              <a:t>Slide 11 – </a:t>
            </a:r>
            <a:r>
              <a:rPr lang="pt-BR" dirty="0">
                <a:hlinkClick r:id="rId7"/>
              </a:rPr>
              <a:t>https://www.gettyimages.com.br/detail/foto/summer-landscape-imagem-royalty-free/171348744?searchscope=image%2Cfilm&amp;adppopup=true</a:t>
            </a:r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b="1" dirty="0"/>
              <a:t>Slide 12 – </a:t>
            </a:r>
            <a:r>
              <a:rPr lang="pt-BR" dirty="0"/>
              <a:t>XXXXXXXXX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b="1" dirty="0"/>
              <a:t>Slide 13 – </a:t>
            </a:r>
            <a:r>
              <a:rPr lang="en-US" dirty="0">
                <a:hlinkClick r:id="rId8"/>
              </a:rPr>
              <a:t>https://www.gettyimages.com.br/detail/foto/background-with-granite-texture-imagem-royalty-free/183883124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b="1" dirty="0"/>
              <a:t>Slide 14 – </a:t>
            </a:r>
            <a:r>
              <a:rPr lang="en-US" dirty="0">
                <a:hlinkClick r:id="rId9"/>
              </a:rPr>
              <a:t>https://www.gettyimages.com.br/detail/foto/river-fast-imagem-royalty-free/499128252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b="1" dirty="0"/>
              <a:t>Slides 19 e 20 – </a:t>
            </a:r>
            <a:r>
              <a:rPr lang="pt-BR" dirty="0">
                <a:hlinkClick r:id="rId10"/>
              </a:rPr>
              <a:t>https://www.gettyimages.com.br/detail/foto/teenage-brewing-coffee-at-home-imagem-royalty-free/1249739663?phrase=fazer+caf%C3%A9&amp;adppopup=true</a:t>
            </a:r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b="1" dirty="0"/>
              <a:t>Slides 21 e 22 – </a:t>
            </a:r>
            <a:r>
              <a:rPr lang="pt-BR" dirty="0">
                <a:hlinkClick r:id="rId11"/>
              </a:rPr>
              <a:t>https://www.gettyimages.com.br/detail/foto/blood-bag-with-copy-space-imagem-royalty-free/85074746?phrase=sangue&amp;adppopup=true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97" name="Google Shape;297;g224749428cc_3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790167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2" name="Google Shape;302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036290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>
                <a:solidFill>
                  <a:schemeClr val="dk1"/>
                </a:solidFill>
              </a:rPr>
              <a:t>https://www.gettyimages.com.br/detail/foto/dorppiong-ice-cube-into-glass-imagem-royalty-free/175797348?phrase=%C3%A1gua+com+gelo&amp;adppopup=true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123" name="Google Shape;12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392501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https://www.gettyimages.com.br/detail/ilustra%C3%A7%C3%A3o/state-of-matter-vector-design-illustration-ilustra%C3%A7%C3%A3o-royalty-free/1178183262?phrase=s%C3%B3lido+l%C3%ADquido+gasoso&amp;adppopup=true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180613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https://www.gettyimages.com.br/detail/ilustra%C3%A7%C3%A3o/vector-illustration-of-the-three-states-of-ilustra%C3%A7%C3%A3o-royalty-free/1324160259?phrase=s%C3%B3lido+l%C3%ADquido+gasoso&amp;adppopup=true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90954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fe8a828f8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g2fe8a828f8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https://www.gettyimages.com.br/detail/ilustra%C3%A7%C3%A3o/vector-illustration-of-the-three-states-of-ilustra%C3%A7%C3%A3o-royalty-free/1324160259?phrase=s%C3%B3lido+l%C3%ADquido+gasoso&amp;adppopup=true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1100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https://www.gettyimages.com.br/detail/ilustra%C3%A7%C3%A3o/vector-illustration-of-the-three-states-of-ilustra%C3%A7%C3%A3o-royalty-free/1324160259?phrase=s%C3%B3lido+l%C3%ADquido+gasoso&amp;adppopup=true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940153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https://www.gettyimages.com.br/detail/foto/sparkling-soda-water-in-glassware-on-a-black-imagem-royalty-free/2015591428</a:t>
            </a:r>
            <a:br>
              <a:rPr lang="en-US" dirty="0"/>
            </a:br>
            <a:r>
              <a:rPr lang="en-US" dirty="0"/>
              <a:t>https://www.gettyimages.com.br/detail/foto/summer-landscape-imagem-royalty-free/171348744?searchscope=image%2Cfilm&amp;adppopup=true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248069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6" name="Google Shape;17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https://www.gettyimages.com.br/detail/foto/sparkling-soda-water-in-glassware-on-a-black-imagem-royalty-free/2015591428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2808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Ciências Humanas">
  <p:cSld name="1. Capa - Ciências Human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7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31700" y="255450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pic>
        <p:nvPicPr>
          <p:cNvPr id="13" name="Google Shape;13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9878" y="255449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34025" y="4630550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22450" y="402600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093950" y="607487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7"/>
          <p:cNvSpPr txBox="1"/>
          <p:nvPr/>
        </p:nvSpPr>
        <p:spPr>
          <a:xfrm rot="-5400000">
            <a:off x="8622225" y="110790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8" name="Google Shape;18;p27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2. 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36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6" name="Google Shape;86;p36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87" name="Google Shape;87;p3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8" name="Google Shape;88;p3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9" name="Google Shape;89;p36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37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93" name="Google Shape;93;p37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37"/>
          <p:cNvSpPr txBox="1"/>
          <p:nvPr/>
        </p:nvSpPr>
        <p:spPr>
          <a:xfrm rot="-60427">
            <a:off x="134885" y="144669"/>
            <a:ext cx="2449061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APROFUNDANDO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95" name="Google Shape;95;p37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6" name="Google Shape;96;p37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7" name="Google Shape;97;p37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10. Sem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38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101" name="Google Shape;101;p3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3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3" name="Google Shape;103;p3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4" name="Google Shape;104;p38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 e 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28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22" name="Google Shape;22;p2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28"/>
          <p:cNvSpPr/>
          <p:nvPr/>
        </p:nvSpPr>
        <p:spPr>
          <a:xfrm>
            <a:off x="4322675" y="225325"/>
            <a:ext cx="463925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28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5" name="Google Shape;25;p28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6" name="Google Shape;26;p28"/>
          <p:cNvSpPr txBox="1"/>
          <p:nvPr/>
        </p:nvSpPr>
        <p:spPr>
          <a:xfrm rot="-59789">
            <a:off x="4325744" y="138209"/>
            <a:ext cx="3821036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7" name="Google Shape;27;p28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8" name="Google Shape;28;p28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29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32" name="Google Shape;32;p2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29"/>
          <p:cNvSpPr txBox="1"/>
          <p:nvPr/>
        </p:nvSpPr>
        <p:spPr>
          <a:xfrm rot="-59551">
            <a:off x="134911" y="147231"/>
            <a:ext cx="2194890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4" name="Google Shape;34;p29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5" name="Google Shape;35;p29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6" name="Google Shape;36;p29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30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40" name="Google Shape;40;p30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30"/>
          <p:cNvSpPr txBox="1"/>
          <p:nvPr/>
        </p:nvSpPr>
        <p:spPr>
          <a:xfrm rot="-59722">
            <a:off x="134972" y="154375"/>
            <a:ext cx="136430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2" name="Google Shape;42;p30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3" name="Google Shape;43;p30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4" name="Google Shape;44;p30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31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48" name="Google Shape;48;p31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31"/>
          <p:cNvSpPr txBox="1"/>
          <p:nvPr/>
        </p:nvSpPr>
        <p:spPr>
          <a:xfrm rot="-59133">
            <a:off x="134946" y="151223"/>
            <a:ext cx="174415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0" name="Google Shape;50;p31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1" name="Google Shape;51;p31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2" name="Google Shape;52;p31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32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56" name="Google Shape;56;p32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32"/>
          <p:cNvSpPr txBox="1"/>
          <p:nvPr/>
        </p:nvSpPr>
        <p:spPr>
          <a:xfrm rot="-59266">
            <a:off x="134897" y="145627"/>
            <a:ext cx="2392153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8" name="Google Shape;58;p32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0" name="Google Shape;60;p32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33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64" name="Google Shape;64;p3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33"/>
          <p:cNvSpPr txBox="1"/>
          <p:nvPr/>
        </p:nvSpPr>
        <p:spPr>
          <a:xfrm rot="-59852">
            <a:off x="134796" y="134292"/>
            <a:ext cx="3668747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66" name="Google Shape;66;p33"/>
          <p:cNvPicPr preferRelativeResize="0"/>
          <p:nvPr/>
        </p:nvPicPr>
        <p:blipFill rotWithShape="1">
          <a:blip r:embed="rId4">
            <a:alphaModFix/>
          </a:blip>
          <a:srcRect l="15588" r="14095"/>
          <a:stretch/>
        </p:blipFill>
        <p:spPr>
          <a:xfrm>
            <a:off x="360650" y="504800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33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8" name="Google Shape;68;p33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9. Nova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34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72" name="Google Shape;72;p3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3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4" name="Google Shape;74;p3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" name="Google Shape;75;p34"/>
          <p:cNvSpPr txBox="1">
            <a:spLocks noGrp="1"/>
          </p:cNvSpPr>
          <p:nvPr>
            <p:ph type="subTitle" idx="2"/>
          </p:nvPr>
        </p:nvSpPr>
        <p:spPr>
          <a:xfrm rot="-60000">
            <a:off x="131681" y="157220"/>
            <a:ext cx="4336952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4"/>
          <p:cNvSpPr txBox="1"/>
          <p:nvPr/>
        </p:nvSpPr>
        <p:spPr>
          <a:xfrm rot="-5400000">
            <a:off x="8622225" y="4382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11. 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35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80" name="Google Shape;80;p35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35"/>
          <p:cNvSpPr txBox="1"/>
          <p:nvPr/>
        </p:nvSpPr>
        <p:spPr>
          <a:xfrm rot="-60039">
            <a:off x="134924" y="149045"/>
            <a:ext cx="1964361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2" name="Google Shape;82;p35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3" name="Google Shape;83;p35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8" name="Google Shape;8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novaescola.org.br/planos-de-aula/fundamental/4ano/ciencias/misturas-homogeneas-e-heterogeneas/2197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au91c3_wQc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"/>
          <p:cNvSpPr/>
          <p:nvPr/>
        </p:nvSpPr>
        <p:spPr>
          <a:xfrm rot="-48394" flipH="1">
            <a:off x="236557" y="4089334"/>
            <a:ext cx="1491482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"/>
          <p:cNvSpPr/>
          <p:nvPr/>
        </p:nvSpPr>
        <p:spPr>
          <a:xfrm rot="49167">
            <a:off x="235931" y="4556761"/>
            <a:ext cx="4269166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"/>
          <p:cNvSpPr txBox="1"/>
          <p:nvPr/>
        </p:nvSpPr>
        <p:spPr>
          <a:xfrm>
            <a:off x="461400" y="2053743"/>
            <a:ext cx="8221200" cy="14808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2745"/>
              </a:srgbClr>
            </a:outerShdw>
          </a:effectLst>
        </p:spPr>
        <p:txBody>
          <a:bodyPr spcFirstLastPara="1" wrap="square" lIns="90000" tIns="18000" rIns="91425" bIns="18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AS MISTURAS E OS ESTADOS</a:t>
            </a:r>
            <a:br>
              <a:rPr lang="pt-BR" sz="3600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</a:br>
            <a:r>
              <a:rPr lang="pt-BR" sz="3600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FÍSICOS DA MATÉRIA</a:t>
            </a:r>
          </a:p>
        </p:txBody>
      </p:sp>
      <p:sp>
        <p:nvSpPr>
          <p:cNvPr id="112" name="Google Shape;112;p1"/>
          <p:cNvSpPr/>
          <p:nvPr/>
        </p:nvSpPr>
        <p:spPr>
          <a:xfrm rot="-48481" flipH="1">
            <a:off x="7973178" y="297652"/>
            <a:ext cx="893489" cy="68619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4200" b="0" i="0" u="none" strike="noStrike" cap="none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4</a:t>
            </a:r>
            <a:r>
              <a:rPr lang="pt-BR" sz="4200" b="0" i="0" u="sng" strike="noStrike" cap="none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200" b="0" i="0" u="sng" strike="noStrike" cap="none" baseline="300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"/>
          <p:cNvSpPr txBox="1"/>
          <p:nvPr/>
        </p:nvSpPr>
        <p:spPr>
          <a:xfrm rot="-59535">
            <a:off x="3739645" y="3566645"/>
            <a:ext cx="171722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CIÊNCIAS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14" name="Google Shape;114;p1"/>
          <p:cNvSpPr txBox="1"/>
          <p:nvPr/>
        </p:nvSpPr>
        <p:spPr>
          <a:xfrm rot="-59878">
            <a:off x="4020872" y="1700599"/>
            <a:ext cx="1102367" cy="3552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02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0"/>
          <p:cNvSpPr txBox="1"/>
          <p:nvPr/>
        </p:nvSpPr>
        <p:spPr>
          <a:xfrm>
            <a:off x="514566" y="1450731"/>
            <a:ext cx="3818537" cy="2115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O ar é uma mistura de diversos gases e vapor de água, ou seja, é uma mistura de substâncias que estão em estados iguais, no estado </a:t>
            </a:r>
            <a:r>
              <a:rPr lang="pt-B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gasoso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300" b="1" i="0" u="none" strike="noStrike" cap="none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590107" y="1225033"/>
            <a:ext cx="4163936" cy="2695118"/>
            <a:chOff x="5614397" y="2773175"/>
            <a:chExt cx="2886148" cy="1926855"/>
          </a:xfrm>
        </p:grpSpPr>
        <p:pic>
          <p:nvPicPr>
            <p:cNvPr id="5" name="Google Shape;173;p8"/>
            <p:cNvPicPr preferRelativeResize="0"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4397" y="2773175"/>
              <a:ext cx="2886148" cy="19268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TextBox 5"/>
            <p:cNvSpPr txBox="1"/>
            <p:nvPr/>
          </p:nvSpPr>
          <p:spPr>
            <a:xfrm>
              <a:off x="6792679" y="2988561"/>
              <a:ext cx="1250231" cy="2860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AR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1"/>
          <p:cNvSpPr txBox="1"/>
          <p:nvPr/>
        </p:nvSpPr>
        <p:spPr>
          <a:xfrm>
            <a:off x="457199" y="1450731"/>
            <a:ext cx="4407409" cy="2115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O vinagre é uma mistura de ácido acético e água, em que ambos estão em estados iguais, no estado </a:t>
            </a:r>
            <a:r>
              <a:rPr lang="pt-BR" sz="2000" b="1" i="0" u="none" strike="noStrike" cap="none" dirty="0">
                <a:solidFill>
                  <a:srgbClr val="000000"/>
                </a:solidFill>
                <a:sym typeface="Arial"/>
              </a:rPr>
              <a:t>líquido.</a:t>
            </a:r>
            <a:endParaRPr sz="100" b="1" i="0" u="none" strike="noStrike" cap="none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91" name="Google Shape;191;p11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112" y="311735"/>
            <a:ext cx="1777648" cy="461335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11"/>
          <p:cNvSpPr txBox="1"/>
          <p:nvPr/>
        </p:nvSpPr>
        <p:spPr>
          <a:xfrm>
            <a:off x="4503692" y="2780101"/>
            <a:ext cx="14403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Vinagre</a:t>
            </a:r>
            <a:r>
              <a:rPr lang="pt-B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900" b="1" i="0" u="none" strike="noStrike" cap="none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93" name="Google Shape;193;p11"/>
          <p:cNvCxnSpPr/>
          <p:nvPr/>
        </p:nvCxnSpPr>
        <p:spPr>
          <a:xfrm>
            <a:off x="5627531" y="3205616"/>
            <a:ext cx="706291" cy="0"/>
          </a:xfrm>
          <a:prstGeom prst="straightConnector1">
            <a:avLst/>
          </a:prstGeom>
          <a:noFill/>
          <a:ln w="57150" cap="flat" cmpd="sng">
            <a:solidFill>
              <a:srgbClr val="74489D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2"/>
          <p:cNvSpPr txBox="1"/>
          <p:nvPr/>
        </p:nvSpPr>
        <p:spPr>
          <a:xfrm>
            <a:off x="438911" y="1600199"/>
            <a:ext cx="5243061" cy="1966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O granito é uma mistura de substâncias que estão no mesmo estado, no estado </a:t>
            </a:r>
            <a:r>
              <a:rPr lang="pt-B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sólido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00" b="1" i="0" u="none" strike="noStrike" cap="none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9" name="Google Shape;199;p12"/>
          <p:cNvSpPr txBox="1"/>
          <p:nvPr/>
        </p:nvSpPr>
        <p:spPr>
          <a:xfrm>
            <a:off x="3888505" y="3203692"/>
            <a:ext cx="1440323" cy="725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Granito</a:t>
            </a:r>
            <a:r>
              <a:rPr lang="pt-B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900" b="1" i="0" u="none" strike="noStrike" cap="none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200" name="Google Shape;200;p12"/>
          <p:cNvCxnSpPr/>
          <p:nvPr/>
        </p:nvCxnSpPr>
        <p:spPr>
          <a:xfrm>
            <a:off x="4975682" y="3640182"/>
            <a:ext cx="706291" cy="0"/>
          </a:xfrm>
          <a:prstGeom prst="straightConnector1">
            <a:avLst/>
          </a:prstGeom>
          <a:noFill/>
          <a:ln w="57150" cap="flat" cmpd="sng">
            <a:solidFill>
              <a:srgbClr val="74489D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201" name="Google Shape;201;p1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35646" y="1072722"/>
            <a:ext cx="4493866" cy="29980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3"/>
          <p:cNvSpPr txBox="1"/>
          <p:nvPr/>
        </p:nvSpPr>
        <p:spPr>
          <a:xfrm>
            <a:off x="398115" y="620381"/>
            <a:ext cx="8525400" cy="21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A água com barro é uma mistura de substâncias no estado </a:t>
            </a:r>
            <a:r>
              <a:rPr lang="pt-B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líquido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 no estado </a:t>
            </a:r>
            <a:r>
              <a:rPr lang="pt-B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sólido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00" b="1" i="0" u="none" strike="noStrike" cap="none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7" name="Google Shape;207;p13"/>
          <p:cNvSpPr txBox="1"/>
          <p:nvPr/>
        </p:nvSpPr>
        <p:spPr>
          <a:xfrm>
            <a:off x="309288" y="2560989"/>
            <a:ext cx="2453743" cy="725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Água com barro </a:t>
            </a:r>
            <a:endParaRPr sz="900" b="1" i="0" u="none" strike="noStrike" cap="none" dirty="0">
              <a:solidFill>
                <a:srgbClr val="74489D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208" name="Google Shape;208;p13"/>
          <p:cNvCxnSpPr/>
          <p:nvPr/>
        </p:nvCxnSpPr>
        <p:spPr>
          <a:xfrm>
            <a:off x="2409885" y="3011097"/>
            <a:ext cx="706291" cy="0"/>
          </a:xfrm>
          <a:prstGeom prst="straightConnector1">
            <a:avLst/>
          </a:prstGeom>
          <a:noFill/>
          <a:ln w="57150" cap="flat" cmpd="sng">
            <a:solidFill>
              <a:srgbClr val="74489D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209" name="Google Shape;209;p13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061" y="1643278"/>
            <a:ext cx="5321324" cy="3053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4"/>
          <p:cNvSpPr txBox="1"/>
          <p:nvPr/>
        </p:nvSpPr>
        <p:spPr>
          <a:xfrm>
            <a:off x="468736" y="1184507"/>
            <a:ext cx="83616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</a:pPr>
            <a:r>
              <a:rPr lang="pt-BR" sz="20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Leia as questões e marque </a:t>
            </a:r>
            <a:r>
              <a:rPr lang="pt-BR" sz="2000" b="1" i="0" u="none" strike="noStrike" cap="none" dirty="0">
                <a:solidFill>
                  <a:srgbClr val="000000"/>
                </a:solidFill>
              </a:rPr>
              <a:t>V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as afirmações verdadeiras e </a:t>
            </a:r>
            <a:r>
              <a:rPr lang="pt-BR" sz="2000" b="1" i="0" u="none" strike="noStrike" cap="none" dirty="0">
                <a:solidFill>
                  <a:srgbClr val="000000"/>
                </a:solidFill>
              </a:rPr>
              <a:t>F 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para as afirmações falsas.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14"/>
          <p:cNvSpPr txBox="1"/>
          <p:nvPr/>
        </p:nvSpPr>
        <p:spPr>
          <a:xfrm>
            <a:off x="468736" y="2050946"/>
            <a:ext cx="8257478" cy="1723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   ) Os estados físicos da matéria são líquido e sólido. </a:t>
            </a:r>
            <a:endParaRPr sz="20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   ) A água em temperatura ambiente é um exemplo de estado líquido. </a:t>
            </a:r>
            <a:endParaRPr sz="20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   ) O estado gasoso não apresenta forma nem volume definidos. </a:t>
            </a:r>
            <a:endParaRPr sz="20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   ) O ar apresenta-se na forma sólida.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6" name="Google Shape;216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41562" y="309340"/>
            <a:ext cx="488774" cy="364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4;p14">
            <a:extLst>
              <a:ext uri="{FF2B5EF4-FFF2-40B4-BE49-F238E27FC236}">
                <a16:creationId xmlns:a16="http://schemas.microsoft.com/office/drawing/2014/main" id="{4052A064-6CDD-834B-E476-95AE4EC31BC9}"/>
              </a:ext>
            </a:extLst>
          </p:cNvPr>
          <p:cNvSpPr txBox="1"/>
          <p:nvPr/>
        </p:nvSpPr>
        <p:spPr>
          <a:xfrm>
            <a:off x="468736" y="1250546"/>
            <a:ext cx="83616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</a:pPr>
            <a:r>
              <a:rPr lang="pt-BR" sz="20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Leia as questões e marque </a:t>
            </a:r>
            <a:r>
              <a:rPr lang="pt-BR" sz="2000" b="1" i="0" u="none" strike="noStrike" cap="none" dirty="0">
                <a:solidFill>
                  <a:srgbClr val="000000"/>
                </a:solidFill>
              </a:rPr>
              <a:t>V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as afirmações verdadeiras e </a:t>
            </a:r>
            <a:r>
              <a:rPr lang="pt-BR" sz="2000" b="1" i="0" u="none" strike="noStrike" cap="none" dirty="0">
                <a:solidFill>
                  <a:srgbClr val="000000"/>
                </a:solidFill>
              </a:rPr>
              <a:t>F 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para as afirmações falsas.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215;p14">
            <a:extLst>
              <a:ext uri="{FF2B5EF4-FFF2-40B4-BE49-F238E27FC236}">
                <a16:creationId xmlns:a16="http://schemas.microsoft.com/office/drawing/2014/main" id="{A387A0EB-2A68-3F4E-F16B-882F4D64BF95}"/>
              </a:ext>
            </a:extLst>
          </p:cNvPr>
          <p:cNvSpPr txBox="1"/>
          <p:nvPr/>
        </p:nvSpPr>
        <p:spPr>
          <a:xfrm>
            <a:off x="468736" y="2050946"/>
            <a:ext cx="8361600" cy="1723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 </a:t>
            </a:r>
            <a:r>
              <a:rPr lang="pt-BR" sz="2000" b="1" dirty="0"/>
              <a:t>F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) Os estados físicos da matéria são líquido e sólido. </a:t>
            </a:r>
            <a:endParaRPr sz="20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 </a:t>
            </a:r>
            <a:r>
              <a:rPr lang="pt-B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) A água em temperatura ambiente é um exemplo de estado líquido. </a:t>
            </a:r>
            <a:endParaRPr sz="20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 </a:t>
            </a:r>
            <a:r>
              <a:rPr lang="pt-B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) O estado gasoso não apresenta forma nem volume definidos. </a:t>
            </a:r>
            <a:endParaRPr sz="20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 </a:t>
            </a:r>
            <a:r>
              <a:rPr lang="pt-B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) O ar apresenta-se na forma sólida.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Google Shape;399;p36">
            <a:extLst>
              <a:ext uri="{FF2B5EF4-FFF2-40B4-BE49-F238E27FC236}">
                <a16:creationId xmlns:a16="http://schemas.microsoft.com/office/drawing/2014/main" id="{EB718160-BDBE-332A-0ADE-AD1BFD680C4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25711" y="722600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ítulo 2">
            <a:extLst>
              <a:ext uri="{FF2B5EF4-FFF2-40B4-BE49-F238E27FC236}">
                <a16:creationId xmlns:a16="http://schemas.microsoft.com/office/drawing/2014/main" id="{F38CBACC-147D-BFA6-6D28-0E34097DB0A6}"/>
              </a:ext>
            </a:extLst>
          </p:cNvPr>
          <p:cNvSpPr txBox="1">
            <a:spLocks/>
          </p:cNvSpPr>
          <p:nvPr/>
        </p:nvSpPr>
        <p:spPr>
          <a:xfrm>
            <a:off x="456450" y="673625"/>
            <a:ext cx="2930806" cy="58474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x-none" sz="2600" b="1" dirty="0"/>
              <a:t>Correçã</a:t>
            </a:r>
            <a:r>
              <a:rPr lang="pt-BR" sz="2600" b="1" dirty="0"/>
              <a:t>o</a:t>
            </a:r>
            <a:endParaRPr lang="x-none" sz="26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6"/>
          <p:cNvSpPr txBox="1"/>
          <p:nvPr/>
        </p:nvSpPr>
        <p:spPr>
          <a:xfrm>
            <a:off x="411480" y="682689"/>
            <a:ext cx="8088086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</a:pPr>
            <a:r>
              <a:rPr lang="pt-BR" sz="20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Explique a </a:t>
            </a:r>
            <a:r>
              <a:rPr lang="pt-BR" sz="2000" dirty="0"/>
              <a:t>diferença entre os estados físicos da matéria: sólido, líquido e gasoso.</a:t>
            </a:r>
            <a:endParaRPr sz="2000" dirty="0"/>
          </a:p>
        </p:txBody>
      </p:sp>
      <p:sp>
        <p:nvSpPr>
          <p:cNvPr id="230" name="Google Shape;230;p16"/>
          <p:cNvSpPr/>
          <p:nvPr/>
        </p:nvSpPr>
        <p:spPr>
          <a:xfrm>
            <a:off x="618309" y="1574839"/>
            <a:ext cx="7881257" cy="2954918"/>
          </a:xfrm>
          <a:prstGeom prst="rect">
            <a:avLst/>
          </a:prstGeom>
          <a:noFill/>
          <a:ln w="3810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337;p5"/>
          <p:cNvSpPr txBox="1"/>
          <p:nvPr/>
        </p:nvSpPr>
        <p:spPr>
          <a:xfrm>
            <a:off x="7134374" y="251832"/>
            <a:ext cx="1682456" cy="430857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MOSTRE-ME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Google Shape;338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06543" y="186414"/>
            <a:ext cx="521436" cy="49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99;p2">
            <a:extLst>
              <a:ext uri="{FF2B5EF4-FFF2-40B4-BE49-F238E27FC236}">
                <a16:creationId xmlns:a16="http://schemas.microsoft.com/office/drawing/2014/main" id="{0DF5EBCA-4C90-70BB-1993-E4A09A50047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56971" y="286083"/>
            <a:ext cx="560974" cy="36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7"/>
          <p:cNvSpPr/>
          <p:nvPr/>
        </p:nvSpPr>
        <p:spPr>
          <a:xfrm>
            <a:off x="618309" y="1550126"/>
            <a:ext cx="7881257" cy="2954918"/>
          </a:xfrm>
          <a:prstGeom prst="rect">
            <a:avLst/>
          </a:prstGeom>
          <a:noFill/>
          <a:ln w="3810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17"/>
          <p:cNvSpPr txBox="1"/>
          <p:nvPr/>
        </p:nvSpPr>
        <p:spPr>
          <a:xfrm>
            <a:off x="644434" y="1828800"/>
            <a:ext cx="7855200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estado sólido, as </a:t>
            </a:r>
            <a:r>
              <a:rPr lang="pt-BR" sz="2000" b="1" dirty="0"/>
              <a:t>partículas que compõem as substâncias estão bem grudadas, quase que “coladas”. No estado líquido, as partículas estão mais soltas e a forma do líquido muda, dependendo do recipiente. Já no estado gasoso, as partículas estão bem soltas e se espalham pelo local em que estão.</a:t>
            </a:r>
            <a:endParaRPr sz="2000" b="1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ACED7C7A-9CD2-720B-203B-F88220007FCB}"/>
              </a:ext>
            </a:extLst>
          </p:cNvPr>
          <p:cNvSpPr txBox="1">
            <a:spLocks/>
          </p:cNvSpPr>
          <p:nvPr/>
        </p:nvSpPr>
        <p:spPr>
          <a:xfrm>
            <a:off x="1889378" y="198986"/>
            <a:ext cx="2930806" cy="58474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x-none" sz="2600" b="1" dirty="0"/>
              <a:t>Correçã</a:t>
            </a:r>
            <a:r>
              <a:rPr lang="pt-BR" sz="2600" b="1" dirty="0"/>
              <a:t>o</a:t>
            </a:r>
            <a:endParaRPr lang="x-none" sz="2600" b="1" dirty="0"/>
          </a:p>
        </p:txBody>
      </p:sp>
      <p:sp>
        <p:nvSpPr>
          <p:cNvPr id="6" name="Google Shape;229;p16"/>
          <p:cNvSpPr txBox="1"/>
          <p:nvPr/>
        </p:nvSpPr>
        <p:spPr>
          <a:xfrm>
            <a:off x="514894" y="710202"/>
            <a:ext cx="8088086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</a:pPr>
            <a:r>
              <a:rPr lang="pt-BR" sz="20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Explique a </a:t>
            </a:r>
            <a:r>
              <a:rPr lang="pt-BR" sz="2000" dirty="0"/>
              <a:t>diferença entre os estados físicos da matéria: sólido, líquido e gasoso.</a:t>
            </a:r>
            <a:endParaRPr sz="2000" dirty="0"/>
          </a:p>
        </p:txBody>
      </p:sp>
      <p:pic>
        <p:nvPicPr>
          <p:cNvPr id="2" name="Google Shape;178;p2">
            <a:extLst>
              <a:ext uri="{FF2B5EF4-FFF2-40B4-BE49-F238E27FC236}">
                <a16:creationId xmlns:a16="http://schemas.microsoft.com/office/drawing/2014/main" id="{93E06777-B581-3A53-4220-A097E507AA4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79188" y="274473"/>
            <a:ext cx="488012" cy="5092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8"/>
          <p:cNvSpPr txBox="1"/>
          <p:nvPr/>
        </p:nvSpPr>
        <p:spPr>
          <a:xfrm>
            <a:off x="428023" y="674050"/>
            <a:ext cx="8211000" cy="1415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</a:pPr>
            <a:r>
              <a:rPr lang="pt-BR" sz="2000" b="1" dirty="0">
                <a:solidFill>
                  <a:srgbClr val="7030A0"/>
                </a:solidFill>
              </a:rPr>
              <a:t>3. </a:t>
            </a:r>
            <a:r>
              <a:rPr lang="pt-BR" sz="2000" dirty="0"/>
              <a:t>Identifique nas imagens a seguir o estado físico dos componentes de cada mistura:</a:t>
            </a:r>
            <a:br>
              <a:rPr lang="pt-BR" sz="2000" dirty="0"/>
            </a:br>
            <a:endParaRPr lang="pt-BR" sz="2000" dirty="0"/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</a:pPr>
            <a:r>
              <a:rPr lang="pt-BR" sz="2000" dirty="0">
                <a:solidFill>
                  <a:srgbClr val="7030A0"/>
                </a:solidFill>
              </a:rPr>
              <a:t>A.   </a:t>
            </a:r>
            <a:r>
              <a:rPr lang="pt-BR" sz="2000" dirty="0"/>
              <a:t>Café</a:t>
            </a:r>
            <a:endParaRPr sz="2000" dirty="0"/>
          </a:p>
        </p:txBody>
      </p:sp>
      <p:sp>
        <p:nvSpPr>
          <p:cNvPr id="247" name="Google Shape;247;p18"/>
          <p:cNvSpPr/>
          <p:nvPr/>
        </p:nvSpPr>
        <p:spPr>
          <a:xfrm>
            <a:off x="5377344" y="2172749"/>
            <a:ext cx="3095538" cy="2498924"/>
          </a:xfrm>
          <a:prstGeom prst="rect">
            <a:avLst/>
          </a:prstGeom>
          <a:noFill/>
          <a:ln w="3810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8" name="Google Shape;248;p18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11" y="2172749"/>
            <a:ext cx="3729115" cy="249892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28;p5"/>
          <p:cNvSpPr txBox="1"/>
          <p:nvPr/>
        </p:nvSpPr>
        <p:spPr>
          <a:xfrm>
            <a:off x="6508073" y="243193"/>
            <a:ext cx="2396305" cy="430857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TODOS ESCREVEM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Google Shape;329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6200000">
            <a:off x="6370357" y="223389"/>
            <a:ext cx="456404" cy="361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99;p2">
            <a:extLst>
              <a:ext uri="{FF2B5EF4-FFF2-40B4-BE49-F238E27FC236}">
                <a16:creationId xmlns:a16="http://schemas.microsoft.com/office/drawing/2014/main" id="{1C3A2557-37A5-61D1-915D-BE316738374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56971" y="286083"/>
            <a:ext cx="560974" cy="36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9"/>
          <p:cNvSpPr/>
          <p:nvPr/>
        </p:nvSpPr>
        <p:spPr>
          <a:xfrm>
            <a:off x="5027028" y="2039945"/>
            <a:ext cx="3311796" cy="2564233"/>
          </a:xfrm>
          <a:prstGeom prst="rect">
            <a:avLst/>
          </a:prstGeom>
          <a:noFill/>
          <a:ln w="3810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19"/>
          <p:cNvSpPr txBox="1"/>
          <p:nvPr/>
        </p:nvSpPr>
        <p:spPr>
          <a:xfrm>
            <a:off x="5132999" y="2039945"/>
            <a:ext cx="3172102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Líquido e sólido, porque a água está no estado líquido e o pó de café está no estado sólido, embora moído.</a:t>
            </a:r>
            <a:endParaRPr sz="12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ítulo 2">
            <a:extLst>
              <a:ext uri="{FF2B5EF4-FFF2-40B4-BE49-F238E27FC236}">
                <a16:creationId xmlns:a16="http://schemas.microsoft.com/office/drawing/2014/main" id="{DF4D9A43-2F43-8CA3-2D9D-10826D1E7A24}"/>
              </a:ext>
            </a:extLst>
          </p:cNvPr>
          <p:cNvSpPr txBox="1">
            <a:spLocks/>
          </p:cNvSpPr>
          <p:nvPr/>
        </p:nvSpPr>
        <p:spPr>
          <a:xfrm>
            <a:off x="2188334" y="176334"/>
            <a:ext cx="2930806" cy="58474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x-none" sz="2600" b="1" dirty="0"/>
              <a:t>Correçã</a:t>
            </a:r>
            <a:r>
              <a:rPr lang="pt-BR" sz="2600" b="1" dirty="0"/>
              <a:t>o</a:t>
            </a:r>
            <a:endParaRPr lang="x-none" sz="2600" b="1" dirty="0"/>
          </a:p>
        </p:txBody>
      </p:sp>
      <p:pic>
        <p:nvPicPr>
          <p:cNvPr id="7" name="Google Shape;248;p18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434" y="2039945"/>
            <a:ext cx="3508221" cy="2521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245;p18"/>
          <p:cNvSpPr txBox="1"/>
          <p:nvPr/>
        </p:nvSpPr>
        <p:spPr>
          <a:xfrm>
            <a:off x="386155" y="624203"/>
            <a:ext cx="8211000" cy="1415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  <a:buFont typeface="+mj-lt"/>
              <a:buAutoNum type="arabicPeriod" startAt="3"/>
            </a:pPr>
            <a:r>
              <a:rPr lang="pt-BR" sz="2000" dirty="0"/>
              <a:t>Identifique nas imagens a seguir o estado físico dos componentes de cada mistura:</a:t>
            </a:r>
            <a:br>
              <a:rPr lang="pt-BR" sz="2000" dirty="0"/>
            </a:br>
            <a:endParaRPr lang="pt-BR" sz="2000" dirty="0"/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</a:pPr>
            <a:r>
              <a:rPr lang="pt-BR" sz="2000" dirty="0">
                <a:solidFill>
                  <a:srgbClr val="7030A0"/>
                </a:solidFill>
              </a:rPr>
              <a:t>A.   </a:t>
            </a:r>
            <a:r>
              <a:rPr lang="pt-BR" sz="2000" dirty="0"/>
              <a:t>Café</a:t>
            </a:r>
            <a:endParaRPr sz="2000" dirty="0"/>
          </a:p>
        </p:txBody>
      </p:sp>
      <p:pic>
        <p:nvPicPr>
          <p:cNvPr id="2" name="Google Shape;178;p2">
            <a:extLst>
              <a:ext uri="{FF2B5EF4-FFF2-40B4-BE49-F238E27FC236}">
                <a16:creationId xmlns:a16="http://schemas.microsoft.com/office/drawing/2014/main" id="{AC9C5668-AA82-BE5E-3BEB-48865DDD4EF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34456" y="308717"/>
            <a:ext cx="329116" cy="319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6D09438-3435-4A04-CCC3-2C8D914F98DD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pt-BR" dirty="0"/>
              <a:t>As misturas e os estados físicos da matéria.</a:t>
            </a:r>
            <a:endParaRPr lang="pt-BR" sz="1800" dirty="0"/>
          </a:p>
          <a:p>
            <a:endParaRPr lang="pt-BR" dirty="0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27488C9-8432-3BAA-FCEB-41B905EC81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33812" y="740314"/>
            <a:ext cx="3888300" cy="37200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pt-BR" dirty="0"/>
              <a:t>Conhecer os estados físicos da matéria;</a:t>
            </a:r>
          </a:p>
          <a:p>
            <a:pPr>
              <a:spcAft>
                <a:spcPts val="600"/>
              </a:spcAft>
            </a:pPr>
            <a:r>
              <a:rPr lang="pt-BR" dirty="0"/>
              <a:t>Reconhecer que as misturas podem ser feitas com componentes em diferentes estados;</a:t>
            </a:r>
          </a:p>
          <a:p>
            <a:pPr>
              <a:spcAft>
                <a:spcPts val="600"/>
              </a:spcAft>
            </a:pPr>
            <a:r>
              <a:rPr lang="pt-BR" dirty="0"/>
              <a:t>Identificar o estado dos componentes de diferentes misturas.</a:t>
            </a:r>
          </a:p>
          <a:p>
            <a:pPr>
              <a:spcAft>
                <a:spcPts val="600"/>
              </a:spcAft>
            </a:pPr>
            <a:endParaRPr lang="pt-BR" dirty="0"/>
          </a:p>
          <a:p>
            <a:pPr>
              <a:spcAft>
                <a:spcPts val="600"/>
              </a:spcAft>
            </a:pPr>
            <a:endParaRPr lang="pt-B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9"/>
          <p:cNvSpPr/>
          <p:nvPr/>
        </p:nvSpPr>
        <p:spPr>
          <a:xfrm>
            <a:off x="5119140" y="1533793"/>
            <a:ext cx="3526465" cy="3027511"/>
          </a:xfrm>
          <a:prstGeom prst="rect">
            <a:avLst/>
          </a:prstGeom>
          <a:noFill/>
          <a:ln w="3810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245;p18"/>
          <p:cNvSpPr txBox="1"/>
          <p:nvPr/>
        </p:nvSpPr>
        <p:spPr>
          <a:xfrm>
            <a:off x="434605" y="641286"/>
            <a:ext cx="82110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</a:pPr>
            <a:r>
              <a:rPr lang="pt-BR" sz="2000" dirty="0">
                <a:solidFill>
                  <a:srgbClr val="7030A0"/>
                </a:solidFill>
              </a:rPr>
              <a:t>B. </a:t>
            </a:r>
            <a:r>
              <a:rPr lang="pt-BR" sz="2000" dirty="0">
                <a:solidFill>
                  <a:schemeClr val="tx1"/>
                </a:solidFill>
              </a:rPr>
              <a:t>Refrigerante com gelo</a:t>
            </a:r>
            <a:endParaRPr sz="2000" dirty="0">
              <a:solidFill>
                <a:schemeClr val="tx1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/>
        </p:blipFill>
        <p:spPr>
          <a:xfrm>
            <a:off x="1559487" y="1371900"/>
            <a:ext cx="2340864" cy="3121152"/>
          </a:xfrm>
          <a:prstGeom prst="rect">
            <a:avLst/>
          </a:prstGeom>
        </p:spPr>
      </p:pic>
      <p:sp>
        <p:nvSpPr>
          <p:cNvPr id="9" name="Google Shape;328;p5"/>
          <p:cNvSpPr txBox="1"/>
          <p:nvPr/>
        </p:nvSpPr>
        <p:spPr>
          <a:xfrm>
            <a:off x="6508073" y="243193"/>
            <a:ext cx="2396305" cy="430857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TODOS ESCREVEM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Google Shape;329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6200000">
            <a:off x="6370357" y="223389"/>
            <a:ext cx="456404" cy="361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99;p2">
            <a:extLst>
              <a:ext uri="{FF2B5EF4-FFF2-40B4-BE49-F238E27FC236}">
                <a16:creationId xmlns:a16="http://schemas.microsoft.com/office/drawing/2014/main" id="{BCBB1195-DE31-8E10-26A2-278AC1A482A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56971" y="286083"/>
            <a:ext cx="560974" cy="366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69282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9"/>
          <p:cNvSpPr/>
          <p:nvPr/>
        </p:nvSpPr>
        <p:spPr>
          <a:xfrm>
            <a:off x="5119140" y="1533793"/>
            <a:ext cx="3526465" cy="3027511"/>
          </a:xfrm>
          <a:prstGeom prst="rect">
            <a:avLst/>
          </a:prstGeom>
          <a:noFill/>
          <a:ln w="3810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19"/>
          <p:cNvSpPr txBox="1"/>
          <p:nvPr/>
        </p:nvSpPr>
        <p:spPr>
          <a:xfrm>
            <a:off x="5215855" y="1718431"/>
            <a:ext cx="3381300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Líquido, gasoso e sólido, porque o refrigerante é líquido, possui gás (estado gasoso) e cubos de gelo (estado sólido).</a:t>
            </a:r>
            <a:endParaRPr sz="12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ítulo 2">
            <a:extLst>
              <a:ext uri="{FF2B5EF4-FFF2-40B4-BE49-F238E27FC236}">
                <a16:creationId xmlns:a16="http://schemas.microsoft.com/office/drawing/2014/main" id="{DF4D9A43-2F43-8CA3-2D9D-10826D1E7A24}"/>
              </a:ext>
            </a:extLst>
          </p:cNvPr>
          <p:cNvSpPr txBox="1">
            <a:spLocks/>
          </p:cNvSpPr>
          <p:nvPr/>
        </p:nvSpPr>
        <p:spPr>
          <a:xfrm>
            <a:off x="2188334" y="176334"/>
            <a:ext cx="2930806" cy="58474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x-none" sz="2600" b="1" dirty="0"/>
              <a:t>Correçã</a:t>
            </a:r>
            <a:r>
              <a:rPr lang="pt-BR" sz="2600" b="1" dirty="0"/>
              <a:t>o</a:t>
            </a:r>
            <a:endParaRPr lang="x-none" sz="2600" b="1" dirty="0"/>
          </a:p>
        </p:txBody>
      </p:sp>
      <p:sp>
        <p:nvSpPr>
          <p:cNvPr id="7" name="Google Shape;245;p18"/>
          <p:cNvSpPr txBox="1"/>
          <p:nvPr/>
        </p:nvSpPr>
        <p:spPr>
          <a:xfrm>
            <a:off x="434605" y="641286"/>
            <a:ext cx="82110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</a:pPr>
            <a:r>
              <a:rPr lang="pt-BR" sz="2000" dirty="0">
                <a:solidFill>
                  <a:srgbClr val="7030A0"/>
                </a:solidFill>
              </a:rPr>
              <a:t>B. </a:t>
            </a:r>
            <a:r>
              <a:rPr lang="pt-BR" sz="2000" dirty="0">
                <a:solidFill>
                  <a:schemeClr val="tx1"/>
                </a:solidFill>
              </a:rPr>
              <a:t>Refrigerante com gelo</a:t>
            </a:r>
            <a:endParaRPr sz="2000" dirty="0">
              <a:solidFill>
                <a:schemeClr val="tx1"/>
              </a:solidFill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20A6E104-6EDD-0E26-094C-24C04ED895D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/>
        </p:blipFill>
        <p:spPr>
          <a:xfrm>
            <a:off x="1559487" y="1371900"/>
            <a:ext cx="2340864" cy="3121152"/>
          </a:xfrm>
          <a:prstGeom prst="rect">
            <a:avLst/>
          </a:prstGeom>
        </p:spPr>
      </p:pic>
      <p:pic>
        <p:nvPicPr>
          <p:cNvPr id="3" name="Google Shape;178;p2">
            <a:extLst>
              <a:ext uri="{FF2B5EF4-FFF2-40B4-BE49-F238E27FC236}">
                <a16:creationId xmlns:a16="http://schemas.microsoft.com/office/drawing/2014/main" id="{2C593AC2-8CDC-7D06-AA5F-3C441BDBB63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62695" y="292331"/>
            <a:ext cx="321048" cy="352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65219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p20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685" y="271939"/>
            <a:ext cx="3453455" cy="460900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70;p21">
            <a:extLst>
              <a:ext uri="{FF2B5EF4-FFF2-40B4-BE49-F238E27FC236}">
                <a16:creationId xmlns:a16="http://schemas.microsoft.com/office/drawing/2014/main" id="{436F0AB3-543D-B97E-6D0D-1857880AD210}"/>
              </a:ext>
            </a:extLst>
          </p:cNvPr>
          <p:cNvSpPr txBox="1"/>
          <p:nvPr/>
        </p:nvSpPr>
        <p:spPr>
          <a:xfrm>
            <a:off x="456449" y="1050041"/>
            <a:ext cx="4779369" cy="3323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 o auxílio do seu professor e dos seus colegas, reflita e responda: 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ts val="2000"/>
            </a:pPr>
            <a:r>
              <a:rPr lang="pt-BR" sz="2000" b="1" dirty="0">
                <a:solidFill>
                  <a:srgbClr val="7030A0"/>
                </a:solidFill>
              </a:rPr>
              <a:t>A</a:t>
            </a:r>
            <a:r>
              <a:rPr lang="pt-BR" sz="2000" dirty="0"/>
              <a:t>. 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nosso sangue é uma mistura?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ts val="2000"/>
            </a:pPr>
            <a:endParaRPr lang="pt-BR" sz="2000" dirty="0"/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ts val="2000"/>
            </a:pPr>
            <a:r>
              <a:rPr lang="pt-BR" sz="2000" b="1" dirty="0">
                <a:solidFill>
                  <a:srgbClr val="7030A0"/>
                </a:solidFill>
              </a:rPr>
              <a:t>B.  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 é uma mistura de </a:t>
            </a:r>
            <a:r>
              <a:rPr lang="pt-BR" sz="2000" dirty="0"/>
              <a:t>componentes em qual ou quais estados? </a:t>
            </a:r>
            <a:endParaRPr sz="20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Pesquise e escreva uma curiosidade sobre a composição do nosso sangue.</a:t>
            </a:r>
            <a:endParaRPr sz="2000" dirty="0"/>
          </a:p>
        </p:txBody>
      </p:sp>
      <p:pic>
        <p:nvPicPr>
          <p:cNvPr id="3" name="Google Shape;199;p2">
            <a:extLst>
              <a:ext uri="{FF2B5EF4-FFF2-40B4-BE49-F238E27FC236}">
                <a16:creationId xmlns:a16="http://schemas.microsoft.com/office/drawing/2014/main" id="{B67FD262-2DEC-13A8-D317-53E8F881498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22600" y="336177"/>
            <a:ext cx="471076" cy="3364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1"/>
          <p:cNvSpPr txBox="1"/>
          <p:nvPr/>
        </p:nvSpPr>
        <p:spPr>
          <a:xfrm>
            <a:off x="456449" y="1165370"/>
            <a:ext cx="4779369" cy="3708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 o auxílio do seu professor e dos seus colegas, reflita e responda: 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ts val="2000"/>
              <a:buFont typeface="+mj-lt"/>
              <a:buAutoNum type="alphaUcPeriod"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nosso sangue é uma mistura?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ts val="2000"/>
              <a:buFont typeface="+mj-lt"/>
              <a:buAutoNum type="alphaUcPeriod"/>
            </a:pPr>
            <a:endParaRPr lang="pt-BR" sz="2000" dirty="0"/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ts val="2000"/>
              <a:buFont typeface="+mj-lt"/>
              <a:buAutoNum type="alphaUcPeriod"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 é uma mistura de </a:t>
            </a:r>
            <a:r>
              <a:rPr lang="pt-BR" sz="2000" dirty="0"/>
              <a:t>componentes em qual ou quais estados? </a:t>
            </a:r>
            <a:endParaRPr sz="20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Pesquise e escreva uma curiosidade sobre a composição do nosso sangue.</a:t>
            </a:r>
            <a:endParaRPr sz="20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0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Resposta pessoal.</a:t>
            </a:r>
            <a:endParaRPr sz="2000" b="1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ítulo 2">
            <a:extLst>
              <a:ext uri="{FF2B5EF4-FFF2-40B4-BE49-F238E27FC236}">
                <a16:creationId xmlns:a16="http://schemas.microsoft.com/office/drawing/2014/main" id="{0CC78DB6-A06D-9FC2-DAF8-632581DF1778}"/>
              </a:ext>
            </a:extLst>
          </p:cNvPr>
          <p:cNvSpPr txBox="1">
            <a:spLocks/>
          </p:cNvSpPr>
          <p:nvPr/>
        </p:nvSpPr>
        <p:spPr>
          <a:xfrm>
            <a:off x="456450" y="673625"/>
            <a:ext cx="2930806" cy="58474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x-none" sz="2600" b="1" noProof="0" dirty="0"/>
              <a:t>Correçã</a:t>
            </a:r>
            <a:r>
              <a:rPr lang="pt-BR" sz="2600" b="1" noProof="0" dirty="0"/>
              <a:t>o</a:t>
            </a:r>
            <a:endParaRPr lang="x-none" sz="2600" b="1" noProof="0" dirty="0"/>
          </a:p>
        </p:txBody>
      </p:sp>
      <p:pic>
        <p:nvPicPr>
          <p:cNvPr id="6" name="Google Shape;265;p20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685" y="271939"/>
            <a:ext cx="3453455" cy="4609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78;p2">
            <a:extLst>
              <a:ext uri="{FF2B5EF4-FFF2-40B4-BE49-F238E27FC236}">
                <a16:creationId xmlns:a16="http://schemas.microsoft.com/office/drawing/2014/main" id="{E4B4396D-261A-EE50-6DD7-DE8A8736F72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48195" y="743123"/>
            <a:ext cx="321048" cy="352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2"/>
          <p:cNvSpPr txBox="1"/>
          <p:nvPr/>
        </p:nvSpPr>
        <p:spPr>
          <a:xfrm>
            <a:off x="3631200" y="948249"/>
            <a:ext cx="4886724" cy="3247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ct val="1300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Conhecemos os estados físicos da matéria; </a:t>
            </a:r>
            <a:endParaRPr sz="2000" dirty="0"/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ct val="1300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Reconhecemos que as misturas podem ser feitas com componentes em diferentes estados;</a:t>
            </a:r>
            <a:endParaRPr sz="2000" dirty="0"/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ct val="1300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Identificamos o estado dos componentes de diferentes misturas do cotidiano, como água com gás, vinagre, ar, café, granito etc.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3"/>
          <p:cNvSpPr txBox="1">
            <a:spLocks noGrp="1"/>
          </p:cNvSpPr>
          <p:nvPr>
            <p:ph type="subTitle" idx="2"/>
          </p:nvPr>
        </p:nvSpPr>
        <p:spPr>
          <a:xfrm rot="-60000">
            <a:off x="131799" y="170746"/>
            <a:ext cx="2786884" cy="367500"/>
          </a:xfr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pt-BR" dirty="0"/>
              <a:t>AGORA É COM VOCÊ!</a:t>
            </a:r>
          </a:p>
        </p:txBody>
      </p:sp>
      <p:sp>
        <p:nvSpPr>
          <p:cNvPr id="284" name="Google Shape;284;p23"/>
          <p:cNvSpPr txBox="1"/>
          <p:nvPr/>
        </p:nvSpPr>
        <p:spPr>
          <a:xfrm>
            <a:off x="395170" y="773791"/>
            <a:ext cx="8484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23"/>
          <p:cNvSpPr txBox="1"/>
          <p:nvPr/>
        </p:nvSpPr>
        <p:spPr>
          <a:xfrm>
            <a:off x="456450" y="720339"/>
            <a:ext cx="8221206" cy="4468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dirty="0"/>
              <a:t>P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esquise e </a:t>
            </a:r>
            <a:r>
              <a:rPr lang="pt-BR" sz="2000" dirty="0"/>
              <a:t>anote para divulgar 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mural da escola: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ts val="2000"/>
              <a:buFont typeface="+mj-lt"/>
              <a:buAutoNum type="arabicPeriod"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aço é uma mistura de substâncias que se encontram em qual estado?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ts val="2000"/>
              <a:buFont typeface="+mj-lt"/>
              <a:buAutoNum type="arabicPeriod"/>
            </a:pPr>
            <a:endParaRPr lang="pt-BR" sz="16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ts val="2000"/>
              <a:buFont typeface="+mj-lt"/>
              <a:buAutoNum type="arabicPeriod"/>
            </a:pPr>
            <a:endParaRPr lang="pt-BR"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ts val="2000"/>
              <a:buFont typeface="+mj-lt"/>
              <a:buAutoNum type="arabicPeriod"/>
            </a:pPr>
            <a:endParaRPr lang="pt-BR" sz="2000" dirty="0"/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ts val="2000"/>
              <a:buFont typeface="+mj-lt"/>
              <a:buAutoNum type="arabicPeriod"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gasolina é uma mistura? Se sim, em qual estado se encontram as substâncias que a </a:t>
            </a:r>
            <a:r>
              <a:rPr lang="pt-BR" sz="2000" dirty="0"/>
              <a:t>compõem?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ts val="2000"/>
            </a:pPr>
            <a:endParaRPr lang="pt-BR" sz="20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89" name="Google Shape;289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38573" y="303879"/>
            <a:ext cx="488774" cy="36428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Conector reto 25">
            <a:extLst>
              <a:ext uri="{FF2B5EF4-FFF2-40B4-BE49-F238E27FC236}">
                <a16:creationId xmlns:a16="http://schemas.microsoft.com/office/drawing/2014/main" id="{913D1E40-4DF2-1BA6-6D67-2A4AD9EE489C}"/>
              </a:ext>
            </a:extLst>
          </p:cNvPr>
          <p:cNvCxnSpPr>
            <a:cxnSpLocks/>
          </p:cNvCxnSpPr>
          <p:nvPr/>
        </p:nvCxnSpPr>
        <p:spPr>
          <a:xfrm>
            <a:off x="1013479" y="2568921"/>
            <a:ext cx="7325094" cy="0"/>
          </a:xfrm>
          <a:prstGeom prst="line">
            <a:avLst/>
          </a:prstGeom>
          <a:ln w="12700">
            <a:solidFill>
              <a:schemeClr val="accent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25">
            <a:extLst>
              <a:ext uri="{FF2B5EF4-FFF2-40B4-BE49-F238E27FC236}">
                <a16:creationId xmlns:a16="http://schemas.microsoft.com/office/drawing/2014/main" id="{5EAF9D6D-D972-AD0E-8323-55F4BB795594}"/>
              </a:ext>
            </a:extLst>
          </p:cNvPr>
          <p:cNvCxnSpPr>
            <a:cxnSpLocks/>
          </p:cNvCxnSpPr>
          <p:nvPr/>
        </p:nvCxnSpPr>
        <p:spPr>
          <a:xfrm>
            <a:off x="929589" y="4315257"/>
            <a:ext cx="7325094" cy="0"/>
          </a:xfrm>
          <a:prstGeom prst="line">
            <a:avLst/>
          </a:prstGeom>
          <a:ln w="12700">
            <a:solidFill>
              <a:schemeClr val="accent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25">
            <a:extLst>
              <a:ext uri="{FF2B5EF4-FFF2-40B4-BE49-F238E27FC236}">
                <a16:creationId xmlns:a16="http://schemas.microsoft.com/office/drawing/2014/main" id="{913D1E40-4DF2-1BA6-6D67-2A4AD9EE489C}"/>
              </a:ext>
            </a:extLst>
          </p:cNvPr>
          <p:cNvCxnSpPr>
            <a:cxnSpLocks/>
          </p:cNvCxnSpPr>
          <p:nvPr/>
        </p:nvCxnSpPr>
        <p:spPr>
          <a:xfrm>
            <a:off x="1013479" y="2939435"/>
            <a:ext cx="7325094" cy="0"/>
          </a:xfrm>
          <a:prstGeom prst="line">
            <a:avLst/>
          </a:prstGeom>
          <a:ln w="12700">
            <a:solidFill>
              <a:schemeClr val="accent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25">
            <a:extLst>
              <a:ext uri="{FF2B5EF4-FFF2-40B4-BE49-F238E27FC236}">
                <a16:creationId xmlns:a16="http://schemas.microsoft.com/office/drawing/2014/main" id="{913D1E40-4DF2-1BA6-6D67-2A4AD9EE489C}"/>
              </a:ext>
            </a:extLst>
          </p:cNvPr>
          <p:cNvCxnSpPr>
            <a:cxnSpLocks/>
          </p:cNvCxnSpPr>
          <p:nvPr/>
        </p:nvCxnSpPr>
        <p:spPr>
          <a:xfrm>
            <a:off x="929589" y="4675956"/>
            <a:ext cx="7325094" cy="0"/>
          </a:xfrm>
          <a:prstGeom prst="line">
            <a:avLst/>
          </a:prstGeom>
          <a:ln w="12700">
            <a:solidFill>
              <a:schemeClr val="accent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4"/>
          <p:cNvSpPr txBox="1"/>
          <p:nvPr/>
        </p:nvSpPr>
        <p:spPr>
          <a:xfrm>
            <a:off x="459300" y="797675"/>
            <a:ext cx="8490900" cy="1495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dirty="0">
                <a:solidFill>
                  <a:schemeClr val="dk1"/>
                </a:solidFill>
              </a:rPr>
              <a:t>NOVA ESCOLA. Misturas homogêneas e heterogêneas. Disponível em:</a:t>
            </a:r>
            <a:r>
              <a:rPr lang="pt-BR" sz="1600" dirty="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sz="1600" u="sng" dirty="0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https://novaescola.org.br/planos-de-aula/fundamental/4ano/ciencias/misturas-homogeneas-e-heterogeneas/2197</a:t>
            </a:r>
            <a:r>
              <a:rPr lang="pt-BR" sz="1600" dirty="0">
                <a:solidFill>
                  <a:schemeClr val="dk1"/>
                </a:solidFill>
              </a:rPr>
              <a:t>. Acesso em: 4 set. 2024.</a:t>
            </a:r>
            <a:endParaRPr sz="1600" b="1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60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1600" b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224749428cc_3_6"/>
          <p:cNvSpPr txBox="1"/>
          <p:nvPr/>
        </p:nvSpPr>
        <p:spPr>
          <a:xfrm>
            <a:off x="459300" y="797675"/>
            <a:ext cx="8490900" cy="3247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Aft>
                <a:spcPts val="6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Lista de imagens e vídeos</a:t>
            </a:r>
            <a:br>
              <a:rPr lang="pt-BR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pt-BR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Slide 1 </a:t>
            </a:r>
            <a:r>
              <a:rPr lang="pt-BR" sz="1600" dirty="0"/>
              <a:t>– Imagem de capa: SEDUC.</a:t>
            </a:r>
            <a:endParaRPr sz="1600" dirty="0"/>
          </a:p>
          <a:p>
            <a:pPr>
              <a:spcAft>
                <a:spcPts val="600"/>
              </a:spcAft>
              <a:buSzPts val="2400"/>
            </a:pPr>
            <a:r>
              <a:rPr lang="pt-BR" sz="1600" b="1" dirty="0"/>
              <a:t>Slides 3, 4, 5, 6, 7, 9, 10, 11, 12, 13, 14, 19, 20, 21 e 22 – </a:t>
            </a:r>
            <a:r>
              <a:rPr lang="de-DE" sz="1600" dirty="0"/>
              <a:t>© Getty Images</a:t>
            </a:r>
            <a:r>
              <a:rPr lang="pt-BR" sz="1600" dirty="0"/>
              <a:t>. </a:t>
            </a:r>
          </a:p>
          <a:p>
            <a:pPr>
              <a:spcAft>
                <a:spcPts val="600"/>
              </a:spcAft>
              <a:buSzPts val="2400"/>
            </a:pPr>
            <a:r>
              <a:rPr lang="pt-BR" sz="1600" b="1" dirty="0"/>
              <a:t>Slide 8 – </a:t>
            </a:r>
            <a:r>
              <a:rPr lang="pt-BR" sz="1600" dirty="0"/>
              <a:t>Vídeo “Estados físicos da matéria”. Disponível em: </a:t>
            </a:r>
            <a:r>
              <a:rPr lang="pt-BR" sz="1600" dirty="0">
                <a:hlinkClick r:id="rId3"/>
              </a:rPr>
              <a:t>https://www.youtube.com/watch?v=cau91c3_wQc</a:t>
            </a:r>
            <a:r>
              <a:rPr lang="pt-BR" sz="1600" dirty="0"/>
              <a:t>. Acesso em: 18 set. 2024.</a:t>
            </a:r>
          </a:p>
          <a:p>
            <a:pPr>
              <a:spcAft>
                <a:spcPts val="600"/>
              </a:spcAft>
              <a:buSzPts val="2400"/>
            </a:pPr>
            <a:endParaRPr sz="1600" dirty="0"/>
          </a:p>
          <a:p>
            <a:pPr marL="0" marR="0" lvl="0" indent="0" algn="l" rtl="0">
              <a:lnSpc>
                <a:spcPct val="100000"/>
              </a:lnSpc>
              <a:spcAft>
                <a:spcPts val="600"/>
              </a:spcAft>
              <a:buClr>
                <a:schemeClr val="dk1"/>
              </a:buClr>
              <a:buSzPts val="2400"/>
              <a:buFont typeface="Arial"/>
              <a:buNone/>
            </a:pPr>
            <a:endParaRPr sz="1600" dirty="0"/>
          </a:p>
          <a:p>
            <a:pPr marL="0" marR="0" lvl="0" indent="0" algn="l" rtl="0">
              <a:lnSpc>
                <a:spcPct val="100000"/>
              </a:lnSpc>
              <a:spcAft>
                <a:spcPts val="60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60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"/>
          <p:cNvSpPr txBox="1"/>
          <p:nvPr/>
        </p:nvSpPr>
        <p:spPr>
          <a:xfrm>
            <a:off x="1914125" y="3643325"/>
            <a:ext cx="2202000" cy="3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FFFCF8"/>
                </a:solidFill>
                <a:latin typeface="Lato"/>
                <a:ea typeface="Lato"/>
                <a:cs typeface="Lato"/>
                <a:sym typeface="Lato"/>
              </a:rPr>
              <a:t>Jacarés no Pantanal</a:t>
            </a:r>
            <a:endParaRPr sz="1600" b="1" i="0" u="none" strike="noStrike" cap="none" dirty="0">
              <a:solidFill>
                <a:srgbClr val="FFFCF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6" name="Google Shape;126;p3"/>
          <p:cNvSpPr txBox="1"/>
          <p:nvPr/>
        </p:nvSpPr>
        <p:spPr>
          <a:xfrm>
            <a:off x="466410" y="933304"/>
            <a:ext cx="4386944" cy="3690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marR="0" lvl="0" indent="-342900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ct val="1300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Você já ouviu falar em estados físicos da matéria?</a:t>
            </a:r>
            <a:endParaRPr sz="2000" b="0" i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342900" marR="0" lvl="0" indent="-342900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ct val="1300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Já observou a água que bebe? Em que estado ela está? Sólido, líquido ou gasoso?</a:t>
            </a:r>
            <a:endParaRPr sz="2000" b="0" i="0" u="none" strike="noStrike" cap="none" dirty="0">
              <a:solidFill>
                <a:schemeClr val="dk1"/>
              </a:solidFill>
              <a:latin typeface="+mj-lt"/>
              <a:ea typeface="Lato"/>
              <a:cs typeface="Lato"/>
              <a:sym typeface="Lato"/>
            </a:endParaRPr>
          </a:p>
          <a:p>
            <a:pPr marL="342900" marR="0" lvl="0" indent="-342900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ct val="1300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E o ar que respiramos, em que estado está? </a:t>
            </a:r>
          </a:p>
          <a:p>
            <a:pPr marR="0" lvl="0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ct val="130000"/>
            </a:pPr>
            <a:endParaRPr sz="2000" b="0" i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ct val="130000"/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Converse com sua turma e seu professor.</a:t>
            </a:r>
            <a:endParaRPr sz="1600" b="0" i="0" u="none" strike="noStrike" cap="none" dirty="0">
              <a:solidFill>
                <a:schemeClr val="dk1"/>
              </a:solidFill>
              <a:latin typeface="+mj-lt"/>
              <a:ea typeface="Lato"/>
              <a:cs typeface="Lato"/>
              <a:sym typeface="Lato"/>
            </a:endParaRPr>
          </a:p>
        </p:txBody>
      </p:sp>
      <p:sp>
        <p:nvSpPr>
          <p:cNvPr id="128" name="Google Shape;128;p3"/>
          <p:cNvSpPr txBox="1"/>
          <p:nvPr/>
        </p:nvSpPr>
        <p:spPr>
          <a:xfrm>
            <a:off x="6436050" y="3866950"/>
            <a:ext cx="2082300" cy="3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FFFCF8"/>
                </a:solidFill>
                <a:latin typeface="Lato"/>
                <a:ea typeface="Lato"/>
                <a:cs typeface="Lato"/>
                <a:sym typeface="Lato"/>
              </a:rPr>
              <a:t>Oceano Atlântico</a:t>
            </a:r>
            <a:endParaRPr sz="1600" b="1" i="0" u="none" strike="noStrike" cap="none" dirty="0">
              <a:solidFill>
                <a:srgbClr val="FFFCF8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29" name="Google Shape;129;p3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491" y="1100049"/>
            <a:ext cx="3626280" cy="2720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"/>
          <p:cNvSpPr txBox="1"/>
          <p:nvPr/>
        </p:nvSpPr>
        <p:spPr>
          <a:xfrm>
            <a:off x="456450" y="673625"/>
            <a:ext cx="7278415" cy="725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Para começo de conversa, vamos definir o que é matéria. </a:t>
            </a:r>
            <a:endParaRPr sz="1600" b="1" i="0" u="none" strike="noStrike" cap="none" dirty="0">
              <a:solidFill>
                <a:srgbClr val="74489D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5" name="Google Shape;135;p4"/>
          <p:cNvSpPr txBox="1"/>
          <p:nvPr/>
        </p:nvSpPr>
        <p:spPr>
          <a:xfrm>
            <a:off x="456450" y="1172280"/>
            <a:ext cx="8419800" cy="183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pt-BR" sz="2000" dirty="0"/>
              <a:t>Matéria é tudo aquilo que ocupa espaço e tem massa. Ela é formada por partículas microscópicas, ou seja, que não podem ser vistas a olho nu. Essas partículas podem estar mais próximas ou menos próximas umas das outras. </a:t>
            </a:r>
            <a:endParaRPr sz="2000" b="1" i="0" u="none" strike="noStrike" cap="none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36" name="Google Shape;136;p4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76" y="2763415"/>
            <a:ext cx="7576648" cy="17476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"/>
          <p:cNvSpPr txBox="1"/>
          <p:nvPr/>
        </p:nvSpPr>
        <p:spPr>
          <a:xfrm>
            <a:off x="362100" y="852325"/>
            <a:ext cx="72783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i="0" u="none" strike="noStrike" cap="none" dirty="0">
              <a:solidFill>
                <a:srgbClr val="74489D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2" name="Google Shape;142;p5"/>
          <p:cNvSpPr txBox="1"/>
          <p:nvPr/>
        </p:nvSpPr>
        <p:spPr>
          <a:xfrm>
            <a:off x="468253" y="1258370"/>
            <a:ext cx="5127150" cy="19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Quando uma substância está no estado sólido, as partículas estão bem juntinhas, presas umas às outras, como se estivessem “coladas”.</a:t>
            </a:r>
            <a:endParaRPr sz="900" b="1" i="0" u="none" strike="noStrike" cap="none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43" name="Google Shape;143;p5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567" y="654942"/>
            <a:ext cx="3093988" cy="383361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1D5B213-FF26-86AD-C14D-6E316ADC8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</p:spPr>
        <p:txBody>
          <a:bodyPr/>
          <a:lstStyle/>
          <a:p>
            <a:r>
              <a:rPr lang="pt-BR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Sólido</a:t>
            </a:r>
            <a:endParaRPr lang="pt-B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fe8a828f8c_0_0"/>
          <p:cNvSpPr txBox="1"/>
          <p:nvPr/>
        </p:nvSpPr>
        <p:spPr>
          <a:xfrm>
            <a:off x="456450" y="1322504"/>
            <a:ext cx="5021712" cy="19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dirty="0"/>
              <a:t>	Quando uma substância está no estado líquido, as partículas estão mais dispersas e a forma dos líquidos varia de acordo com os recipientes em que eles estão. </a:t>
            </a:r>
            <a:endParaRPr sz="900" b="1" i="0" u="none" strike="noStrike" cap="none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50" name="Google Shape;150;g2fe8a828f8c_0_0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255" y="538850"/>
            <a:ext cx="3045153" cy="43862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ABD0676-A4EA-59F9-5A2A-E9CD2079E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</a:rPr>
              <a:t>Líquido</a:t>
            </a:r>
            <a:endParaRPr lang="pt-B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6"/>
          <p:cNvSpPr txBox="1"/>
          <p:nvPr/>
        </p:nvSpPr>
        <p:spPr>
          <a:xfrm>
            <a:off x="456450" y="1258370"/>
            <a:ext cx="5127150" cy="19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Quando </a:t>
            </a:r>
            <a:r>
              <a:rPr lang="pt-BR" sz="2000" dirty="0"/>
              <a:t>uma substância está no estado gasoso, as partículas estão mais dispersas, agitadas, e se espalham pelo espaço em que estão. </a:t>
            </a:r>
            <a:endParaRPr sz="2000" dirty="0">
              <a:sym typeface="Lato"/>
            </a:endParaRPr>
          </a:p>
        </p:txBody>
      </p:sp>
      <p:pic>
        <p:nvPicPr>
          <p:cNvPr id="157" name="Google Shape;157;p6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6173" y="673625"/>
            <a:ext cx="2903704" cy="40160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9464E47-F727-6257-2329-6C0A24205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</p:spPr>
        <p:txBody>
          <a:bodyPr/>
          <a:lstStyle/>
          <a:p>
            <a:r>
              <a:rPr lang="pt-BR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Gasoso</a:t>
            </a:r>
            <a:endParaRPr lang="pt-B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8"/>
          <p:cNvSpPr txBox="1"/>
          <p:nvPr/>
        </p:nvSpPr>
        <p:spPr>
          <a:xfrm>
            <a:off x="438911" y="965325"/>
            <a:ext cx="5203207" cy="3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Como já vimos, o termo mistura refere-se à união de duas ou mais substâncias.</a:t>
            </a:r>
          </a:p>
          <a:p>
            <a:pPr marL="0" marR="0" lvl="0" indent="0" rtl="0"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Essas substâncias podem estar em estados físicos iguais ou diferentes.</a:t>
            </a:r>
          </a:p>
          <a:p>
            <a:pPr marL="0" marR="0" lvl="0" indent="0" rtl="0"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Você consegue pensar em uma mistura em que as substâncias estejam em estados físicos iguais? E diferentes? </a:t>
            </a:r>
          </a:p>
          <a:p>
            <a:pPr marL="0" marR="0" lvl="0" indent="0" rtl="0"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pt-BR" sz="2000" dirty="0"/>
            </a:br>
            <a:r>
              <a:rPr lang="pt-BR" sz="2000" dirty="0"/>
              <a:t>	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Observe as imagens e converse com seu colega.</a:t>
            </a:r>
            <a:endParaRPr sz="500" b="1" i="0" u="none" strike="noStrike" cap="none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614397" y="349110"/>
            <a:ext cx="2886147" cy="2167753"/>
            <a:chOff x="5614397" y="349110"/>
            <a:chExt cx="2886147" cy="2167753"/>
          </a:xfrm>
        </p:grpSpPr>
        <p:pic>
          <p:nvPicPr>
            <p:cNvPr id="172" name="Google Shape;172;p8"/>
            <p:cNvPicPr preferRelativeResize="0"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4397" y="349110"/>
              <a:ext cx="2886147" cy="216775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" name="TextBox 1"/>
            <p:cNvSpPr txBox="1"/>
            <p:nvPr/>
          </p:nvSpPr>
          <p:spPr>
            <a:xfrm>
              <a:off x="6270472" y="376272"/>
              <a:ext cx="16209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ÁGUA COM GÁS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614397" y="2773175"/>
            <a:ext cx="2886148" cy="1926855"/>
            <a:chOff x="5614397" y="2773175"/>
            <a:chExt cx="2886148" cy="1926855"/>
          </a:xfrm>
        </p:grpSpPr>
        <p:pic>
          <p:nvPicPr>
            <p:cNvPr id="173" name="Google Shape;173;p8"/>
            <p:cNvPicPr preferRelativeResize="0"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4397" y="2773175"/>
              <a:ext cx="2886148" cy="19268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TextBox 5"/>
            <p:cNvSpPr txBox="1"/>
            <p:nvPr/>
          </p:nvSpPr>
          <p:spPr>
            <a:xfrm>
              <a:off x="6849156" y="2807325"/>
              <a:ext cx="4443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AR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9"/>
          <p:cNvSpPr txBox="1"/>
          <p:nvPr/>
        </p:nvSpPr>
        <p:spPr>
          <a:xfrm>
            <a:off x="466344" y="1774360"/>
            <a:ext cx="3962356" cy="1371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A água com gás é uma mistura de substâncias em estado </a:t>
            </a:r>
            <a:r>
              <a:rPr lang="pt-B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líquido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 estado </a:t>
            </a:r>
            <a:r>
              <a:rPr lang="pt-B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gasoso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300" b="1" i="0" u="none" strike="noStrike" cap="none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744016" y="1218243"/>
            <a:ext cx="3765582" cy="2692854"/>
            <a:chOff x="5614397" y="349110"/>
            <a:chExt cx="2886147" cy="2167753"/>
          </a:xfrm>
        </p:grpSpPr>
        <p:pic>
          <p:nvPicPr>
            <p:cNvPr id="5" name="Google Shape;172;p8"/>
            <p:cNvPicPr preferRelativeResize="0"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4397" y="349110"/>
              <a:ext cx="2886147" cy="216775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TextBox 5"/>
            <p:cNvSpPr txBox="1"/>
            <p:nvPr/>
          </p:nvSpPr>
          <p:spPr>
            <a:xfrm>
              <a:off x="6152508" y="413193"/>
              <a:ext cx="1714183" cy="3220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ÁGUA COM GÁS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5" ma:contentTypeDescription="Crie um novo documento." ma:contentTypeScope="" ma:versionID="8be0c53f8159811f2ebfb5b8c4e5c077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5a24e8a8d305135857aa5cc5cf0c6ecb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Props1.xml><?xml version="1.0" encoding="utf-8"?>
<ds:datastoreItem xmlns:ds="http://schemas.openxmlformats.org/officeDocument/2006/customXml" ds:itemID="{5DED1E3A-B36F-489D-A1AA-CF2E43F1215D}"/>
</file>

<file path=customXml/itemProps2.xml><?xml version="1.0" encoding="utf-8"?>
<ds:datastoreItem xmlns:ds="http://schemas.openxmlformats.org/officeDocument/2006/customXml" ds:itemID="{0818A222-5E94-4ADE-8199-F182A3CD4C5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B244558-C1C3-486A-A2C5-ECBFB8C2ABBD}">
  <ds:schemaRefs>
    <ds:schemaRef ds:uri="9107e5d7-11fb-4fc5-a87e-036300f47142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schemas.microsoft.com/office/infopath/2007/PartnerControls"/>
    <ds:schemaRef ds:uri="daee7dba-315e-4e15-9bf0-9209d8ae9fd2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2130</Words>
  <Application>Microsoft Office PowerPoint</Application>
  <PresentationFormat>Apresentação na tela (16:9)</PresentationFormat>
  <Paragraphs>131</Paragraphs>
  <Slides>28</Slides>
  <Notes>28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35" baseType="lpstr">
      <vt:lpstr>Arial</vt:lpstr>
      <vt:lpstr>Grandstander</vt:lpstr>
      <vt:lpstr>Grandstander Medium</vt:lpstr>
      <vt:lpstr>Grandstander SemiBold</vt:lpstr>
      <vt:lpstr>Lato</vt:lpstr>
      <vt:lpstr>Montserrat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Sólido</vt:lpstr>
      <vt:lpstr>Líquido</vt:lpstr>
      <vt:lpstr>Gasoso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Barbara Celeste Messa</dc:creator>
  <cp:keywords/>
  <dc:description/>
  <cp:lastModifiedBy>Lucelia Queiroz Calvo</cp:lastModifiedBy>
  <cp:revision>32</cp:revision>
  <dcterms:modified xsi:type="dcterms:W3CDTF">2025-01-08T19:10:15Z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