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64" r:id="rId7"/>
    <p:sldId id="297" r:id="rId8"/>
    <p:sldId id="266" r:id="rId9"/>
    <p:sldId id="290" r:id="rId10"/>
    <p:sldId id="267" r:id="rId11"/>
    <p:sldId id="291" r:id="rId12"/>
    <p:sldId id="272" r:id="rId13"/>
    <p:sldId id="292" r:id="rId14"/>
    <p:sldId id="278" r:id="rId15"/>
    <p:sldId id="280" r:id="rId16"/>
    <p:sldId id="293" r:id="rId17"/>
    <p:sldId id="281" r:id="rId18"/>
    <p:sldId id="294" r:id="rId19"/>
    <p:sldId id="282" r:id="rId20"/>
    <p:sldId id="295" r:id="rId21"/>
    <p:sldId id="258" r:id="rId22"/>
    <p:sldId id="270" r:id="rId23"/>
    <p:sldId id="298" r:id="rId24"/>
    <p:sldId id="271" r:id="rId25"/>
    <p:sldId id="259" r:id="rId26"/>
  </p:sldIdLst>
  <p:sldSz cx="9144000" cy="5143500" type="screen16x9"/>
  <p:notesSz cx="6858000" cy="9144000"/>
  <p:embeddedFontLst>
    <p:embeddedFont>
      <p:font typeface="Aharoni" panose="02010803020104030203" pitchFamily="2" charset="-79"/>
      <p:bold r:id="rId28"/>
    </p:embeddedFont>
    <p:embeddedFont>
      <p:font typeface="Grandstander" panose="020B0604020202020204" charset="0"/>
      <p:regular r:id="rId29"/>
      <p:bold r:id="rId30"/>
      <p:italic r:id="rId31"/>
      <p:boldItalic r:id="rId32"/>
    </p:embeddedFont>
    <p:embeddedFont>
      <p:font typeface="Grandstander Medium" panose="020B0604020202020204" charset="0"/>
      <p:regular r:id="rId33"/>
      <p:bold r:id="rId34"/>
      <p:italic r:id="rId35"/>
      <p:boldItalic r:id="rId36"/>
    </p:embeddedFont>
    <p:embeddedFont>
      <p:font typeface="Grandstander SemiBold" panose="020B0604020202020204" charset="0"/>
      <p:regular r:id="rId37"/>
      <p:bold r:id="rId38"/>
      <p:italic r:id="rId39"/>
      <p:boldItalic r:id="rId40"/>
    </p:embeddedFont>
    <p:embeddedFont>
      <p:font typeface="Lato" panose="020F050202020403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hYoyX2dQEPd3CuaBX33QJFH6TX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781A9-2699-44B3-B39B-A0C831730B04}" v="9" dt="2024-10-10T15:26:52.1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58637" autoAdjust="0"/>
  </p:normalViewPr>
  <p:slideViewPr>
    <p:cSldViewPr snapToGrid="0">
      <p:cViewPr varScale="1">
        <p:scale>
          <a:sx n="88" d="100"/>
          <a:sy n="88" d="100"/>
        </p:scale>
        <p:origin x="223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54" d="100"/>
          <a:sy n="154" d="100"/>
        </p:scale>
        <p:origin x="2400" y="-21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A83781A9-2699-44B3-B39B-A0C831730B04}"/>
    <pc:docChg chg="undo custSel modSld">
      <pc:chgData name="Joyce Andrade Souza De Aguiar" userId="6e2b048a-bead-44fd-9e92-f86f28b9ace1" providerId="ADAL" clId="{A83781A9-2699-44B3-B39B-A0C831730B04}" dt="2024-11-21T12:14:57.886" v="125" actId="5793"/>
      <pc:docMkLst>
        <pc:docMk/>
      </pc:docMkLst>
      <pc:sldChg chg="modSp mod modNotesTx">
        <pc:chgData name="Joyce Andrade Souza De Aguiar" userId="6e2b048a-bead-44fd-9e92-f86f28b9ace1" providerId="ADAL" clId="{A83781A9-2699-44B3-B39B-A0C831730B04}" dt="2024-10-25T19:06:01.556" v="67" actId="6549"/>
        <pc:sldMkLst>
          <pc:docMk/>
          <pc:sldMk cId="0" sldId="256"/>
        </pc:sldMkLst>
        <pc:spChg chg="mod">
          <ac:chgData name="Joyce Andrade Souza De Aguiar" userId="6e2b048a-bead-44fd-9e92-f86f28b9ace1" providerId="ADAL" clId="{A83781A9-2699-44B3-B39B-A0C831730B04}" dt="2024-10-10T15:16:36.248" v="2" actId="20577"/>
          <ac:spMkLst>
            <pc:docMk/>
            <pc:sldMk cId="0" sldId="256"/>
            <ac:spMk id="167" creationId="{00000000-0000-0000-0000-000000000000}"/>
          </ac:spMkLst>
        </pc:spChg>
      </pc:sldChg>
      <pc:sldChg chg="modNotesTx">
        <pc:chgData name="Joyce Andrade Souza De Aguiar" userId="6e2b048a-bead-44fd-9e92-f86f28b9ace1" providerId="ADAL" clId="{A83781A9-2699-44B3-B39B-A0C831730B04}" dt="2024-11-21T12:13:15.714" v="68" actId="113"/>
        <pc:sldMkLst>
          <pc:docMk/>
          <pc:sldMk cId="0" sldId="257"/>
        </pc:sldMkLst>
      </pc:sldChg>
      <pc:sldChg chg="modSp mod">
        <pc:chgData name="Joyce Andrade Souza De Aguiar" userId="6e2b048a-bead-44fd-9e92-f86f28b9ace1" providerId="ADAL" clId="{A83781A9-2699-44B3-B39B-A0C831730B04}" dt="2024-10-10T15:17:05.231" v="4" actId="1076"/>
        <pc:sldMkLst>
          <pc:docMk/>
          <pc:sldMk cId="1020211114" sldId="264"/>
        </pc:sldMkLst>
        <pc:spChg chg="mod">
          <ac:chgData name="Joyce Andrade Souza De Aguiar" userId="6e2b048a-bead-44fd-9e92-f86f28b9ace1" providerId="ADAL" clId="{A83781A9-2699-44B3-B39B-A0C831730B04}" dt="2024-10-10T15:17:05.231" v="4" actId="1076"/>
          <ac:spMkLst>
            <pc:docMk/>
            <pc:sldMk cId="1020211114" sldId="264"/>
            <ac:spMk id="6" creationId="{7C5A98F9-EB8A-85D5-482A-41B8774C87A6}"/>
          </ac:spMkLst>
        </pc:spChg>
      </pc:sldChg>
      <pc:sldChg chg="modSp mod modNotesTx">
        <pc:chgData name="Joyce Andrade Souza De Aguiar" userId="6e2b048a-bead-44fd-9e92-f86f28b9ace1" providerId="ADAL" clId="{A83781A9-2699-44B3-B39B-A0C831730B04}" dt="2024-11-21T12:14:31.514" v="119" actId="6549"/>
        <pc:sldMkLst>
          <pc:docMk/>
          <pc:sldMk cId="2072635928" sldId="266"/>
        </pc:sldMkLst>
        <pc:spChg chg="mod">
          <ac:chgData name="Joyce Andrade Souza De Aguiar" userId="6e2b048a-bead-44fd-9e92-f86f28b9ace1" providerId="ADAL" clId="{A83781A9-2699-44B3-B39B-A0C831730B04}" dt="2024-10-10T15:19:07.569" v="5" actId="14100"/>
          <ac:spMkLst>
            <pc:docMk/>
            <pc:sldMk cId="2072635928" sldId="266"/>
            <ac:spMk id="2" creationId="{61D8071C-AB6D-4F37-01B1-6870D8E9F368}"/>
          </ac:spMkLst>
        </pc:spChg>
        <pc:spChg chg="mod">
          <ac:chgData name="Joyce Andrade Souza De Aguiar" userId="6e2b048a-bead-44fd-9e92-f86f28b9ace1" providerId="ADAL" clId="{A83781A9-2699-44B3-B39B-A0C831730B04}" dt="2024-11-21T12:14:31.514" v="119" actId="6549"/>
          <ac:spMkLst>
            <pc:docMk/>
            <pc:sldMk cId="2072635928" sldId="266"/>
            <ac:spMk id="11" creationId="{0E974D91-16C5-83B4-8C7E-5FA06568AA5B}"/>
          </ac:spMkLst>
        </pc:spChg>
      </pc:sldChg>
      <pc:sldChg chg="modSp mod modNotesTx">
        <pc:chgData name="Joyce Andrade Souza De Aguiar" userId="6e2b048a-bead-44fd-9e92-f86f28b9ace1" providerId="ADAL" clId="{A83781A9-2699-44B3-B39B-A0C831730B04}" dt="2024-11-21T12:14:43.848" v="122" actId="6549"/>
        <pc:sldMkLst>
          <pc:docMk/>
          <pc:sldMk cId="3376031284" sldId="267"/>
        </pc:sldMkLst>
        <pc:spChg chg="mod">
          <ac:chgData name="Joyce Andrade Souza De Aguiar" userId="6e2b048a-bead-44fd-9e92-f86f28b9ace1" providerId="ADAL" clId="{A83781A9-2699-44B3-B39B-A0C831730B04}" dt="2024-10-10T15:21:07.084" v="10" actId="20577"/>
          <ac:spMkLst>
            <pc:docMk/>
            <pc:sldMk cId="3376031284" sldId="267"/>
            <ac:spMk id="7" creationId="{00000000-0000-0000-0000-000000000000}"/>
          </ac:spMkLst>
        </pc:spChg>
      </pc:sldChg>
      <pc:sldChg chg="modSp mod modNotesTx">
        <pc:chgData name="Joyce Andrade Souza De Aguiar" userId="6e2b048a-bead-44fd-9e92-f86f28b9ace1" providerId="ADAL" clId="{A83781A9-2699-44B3-B39B-A0C831730B04}" dt="2024-11-21T12:14:57.886" v="125" actId="5793"/>
        <pc:sldMkLst>
          <pc:docMk/>
          <pc:sldMk cId="2925049676" sldId="272"/>
        </pc:sldMkLst>
        <pc:spChg chg="mod">
          <ac:chgData name="Joyce Andrade Souza De Aguiar" userId="6e2b048a-bead-44fd-9e92-f86f28b9ace1" providerId="ADAL" clId="{A83781A9-2699-44B3-B39B-A0C831730B04}" dt="2024-10-10T15:21:49.059" v="17" actId="2085"/>
          <ac:spMkLst>
            <pc:docMk/>
            <pc:sldMk cId="2925049676" sldId="272"/>
            <ac:spMk id="12" creationId="{31E66500-8F38-C3E7-783B-8A683E8392E5}"/>
          </ac:spMkLst>
        </pc:spChg>
        <pc:spChg chg="mod">
          <ac:chgData name="Joyce Andrade Souza De Aguiar" userId="6e2b048a-bead-44fd-9e92-f86f28b9ace1" providerId="ADAL" clId="{A83781A9-2699-44B3-B39B-A0C831730B04}" dt="2024-10-10T15:21:56.460" v="19" actId="2085"/>
          <ac:spMkLst>
            <pc:docMk/>
            <pc:sldMk cId="2925049676" sldId="272"/>
            <ac:spMk id="16" creationId="{1A32CA87-C5CF-91A3-DAFB-4692A7F9F6E3}"/>
          </ac:spMkLst>
        </pc:spChg>
        <pc:spChg chg="mod">
          <ac:chgData name="Joyce Andrade Souza De Aguiar" userId="6e2b048a-bead-44fd-9e92-f86f28b9ace1" providerId="ADAL" clId="{A83781A9-2699-44B3-B39B-A0C831730B04}" dt="2024-10-10T15:21:46.025" v="16" actId="2085"/>
          <ac:spMkLst>
            <pc:docMk/>
            <pc:sldMk cId="2925049676" sldId="272"/>
            <ac:spMk id="17" creationId="{75D20569-6AE9-07D7-9F21-7E09CC3F2C35}"/>
          </ac:spMkLst>
        </pc:spChg>
        <pc:spChg chg="mod">
          <ac:chgData name="Joyce Andrade Souza De Aguiar" userId="6e2b048a-bead-44fd-9e92-f86f28b9ace1" providerId="ADAL" clId="{A83781A9-2699-44B3-B39B-A0C831730B04}" dt="2024-10-10T15:22:00.379" v="21" actId="207"/>
          <ac:spMkLst>
            <pc:docMk/>
            <pc:sldMk cId="2925049676" sldId="272"/>
            <ac:spMk id="20" creationId="{7DA7FD0A-0007-72B5-637E-C9398E246085}"/>
          </ac:spMkLst>
        </pc:spChg>
      </pc:sldChg>
      <pc:sldChg chg="addSp modSp mod">
        <pc:chgData name="Joyce Andrade Souza De Aguiar" userId="6e2b048a-bead-44fd-9e92-f86f28b9ace1" providerId="ADAL" clId="{A83781A9-2699-44B3-B39B-A0C831730B04}" dt="2024-10-10T15:28:31.158" v="66" actId="208"/>
        <pc:sldMkLst>
          <pc:docMk/>
          <pc:sldMk cId="1872929856" sldId="278"/>
        </pc:sldMkLst>
        <pc:spChg chg="add mod">
          <ac:chgData name="Joyce Andrade Souza De Aguiar" userId="6e2b048a-bead-44fd-9e92-f86f28b9ace1" providerId="ADAL" clId="{A83781A9-2699-44B3-B39B-A0C831730B04}" dt="2024-10-10T15:28:31.158" v="66" actId="208"/>
          <ac:spMkLst>
            <pc:docMk/>
            <pc:sldMk cId="1872929856" sldId="278"/>
            <ac:spMk id="3" creationId="{10ED7016-DAAC-A52F-C50A-34E863291DB4}"/>
          </ac:spMkLst>
        </pc:spChg>
        <pc:spChg chg="mod">
          <ac:chgData name="Joyce Andrade Souza De Aguiar" userId="6e2b048a-bead-44fd-9e92-f86f28b9ace1" providerId="ADAL" clId="{A83781A9-2699-44B3-B39B-A0C831730B04}" dt="2024-10-10T15:27:46.872" v="55" actId="14100"/>
          <ac:spMkLst>
            <pc:docMk/>
            <pc:sldMk cId="1872929856" sldId="278"/>
            <ac:spMk id="4" creationId="{00000000-0000-0000-0000-000000000000}"/>
          </ac:spMkLst>
        </pc:spChg>
        <pc:spChg chg="mod">
          <ac:chgData name="Joyce Andrade Souza De Aguiar" userId="6e2b048a-bead-44fd-9e92-f86f28b9ace1" providerId="ADAL" clId="{A83781A9-2699-44B3-B39B-A0C831730B04}" dt="2024-10-10T15:27:49.693" v="56" actId="14100"/>
          <ac:spMkLst>
            <pc:docMk/>
            <pc:sldMk cId="1872929856" sldId="278"/>
            <ac:spMk id="5" creationId="{82755916-1A26-A360-89A0-3BBB254418C9}"/>
          </ac:spMkLst>
        </pc:spChg>
        <pc:picChg chg="mod">
          <ac:chgData name="Joyce Andrade Souza De Aguiar" userId="6e2b048a-bead-44fd-9e92-f86f28b9ace1" providerId="ADAL" clId="{A83781A9-2699-44B3-B39B-A0C831730B04}" dt="2024-10-10T15:27:58.782" v="59" actId="1076"/>
          <ac:picMkLst>
            <pc:docMk/>
            <pc:sldMk cId="1872929856" sldId="278"/>
            <ac:picMk id="2" creationId="{2E41BDF7-F7A8-E2AC-55A4-4FEA60AB5D1E}"/>
          </ac:picMkLst>
        </pc:picChg>
      </pc:sldChg>
      <pc:sldChg chg="modSp mod">
        <pc:chgData name="Joyce Andrade Souza De Aguiar" userId="6e2b048a-bead-44fd-9e92-f86f28b9ace1" providerId="ADAL" clId="{A83781A9-2699-44B3-B39B-A0C831730B04}" dt="2024-10-10T15:25:54.414" v="45" actId="207"/>
        <pc:sldMkLst>
          <pc:docMk/>
          <pc:sldMk cId="4283296804" sldId="281"/>
        </pc:sldMkLst>
        <pc:graphicFrameChg chg="mod modGraphic">
          <ac:chgData name="Joyce Andrade Souza De Aguiar" userId="6e2b048a-bead-44fd-9e92-f86f28b9ace1" providerId="ADAL" clId="{A83781A9-2699-44B3-B39B-A0C831730B04}" dt="2024-10-10T15:25:54.414" v="45" actId="207"/>
          <ac:graphicFrameMkLst>
            <pc:docMk/>
            <pc:sldMk cId="4283296804" sldId="281"/>
            <ac:graphicFrameMk id="5" creationId="{00000000-0000-0000-0000-000000000000}"/>
          </ac:graphicFrameMkLst>
        </pc:graphicFrameChg>
      </pc:sldChg>
      <pc:sldChg chg="modSp mod">
        <pc:chgData name="Joyce Andrade Souza De Aguiar" userId="6e2b048a-bead-44fd-9e92-f86f28b9ace1" providerId="ADAL" clId="{A83781A9-2699-44B3-B39B-A0C831730B04}" dt="2024-10-10T15:26:40.908" v="51" actId="207"/>
        <pc:sldMkLst>
          <pc:docMk/>
          <pc:sldMk cId="88983387" sldId="282"/>
        </pc:sldMkLst>
        <pc:graphicFrameChg chg="mod modGraphic">
          <ac:chgData name="Joyce Andrade Souza De Aguiar" userId="6e2b048a-bead-44fd-9e92-f86f28b9ace1" providerId="ADAL" clId="{A83781A9-2699-44B3-B39B-A0C831730B04}" dt="2024-10-10T15:26:40.908" v="51" actId="207"/>
          <ac:graphicFrameMkLst>
            <pc:docMk/>
            <pc:sldMk cId="88983387" sldId="282"/>
            <ac:graphicFrameMk id="5" creationId="{00000000-0000-0000-0000-000000000000}"/>
          </ac:graphicFrameMkLst>
        </pc:graphicFrameChg>
      </pc:sldChg>
      <pc:sldChg chg="modSp mod modNotesTx">
        <pc:chgData name="Joyce Andrade Souza De Aguiar" userId="6e2b048a-bead-44fd-9e92-f86f28b9ace1" providerId="ADAL" clId="{A83781A9-2699-44B3-B39B-A0C831730B04}" dt="2024-11-21T12:14:39.868" v="121" actId="6549"/>
        <pc:sldMkLst>
          <pc:docMk/>
          <pc:sldMk cId="1381946956" sldId="290"/>
        </pc:sldMkLst>
        <pc:spChg chg="mod">
          <ac:chgData name="Joyce Andrade Souza De Aguiar" userId="6e2b048a-bead-44fd-9e92-f86f28b9ace1" providerId="ADAL" clId="{A83781A9-2699-44B3-B39B-A0C831730B04}" dt="2024-10-10T15:19:25.876" v="9" actId="5793"/>
          <ac:spMkLst>
            <pc:docMk/>
            <pc:sldMk cId="1381946956" sldId="290"/>
            <ac:spMk id="2" creationId="{61D8071C-AB6D-4F37-01B1-6870D8E9F368}"/>
          </ac:spMkLst>
        </pc:spChg>
        <pc:spChg chg="mod">
          <ac:chgData name="Joyce Andrade Souza De Aguiar" userId="6e2b048a-bead-44fd-9e92-f86f28b9ace1" providerId="ADAL" clId="{A83781A9-2699-44B3-B39B-A0C831730B04}" dt="2024-11-21T12:14:39.868" v="121" actId="6549"/>
          <ac:spMkLst>
            <pc:docMk/>
            <pc:sldMk cId="1381946956" sldId="290"/>
            <ac:spMk id="15" creationId="{4A266E39-00CE-A283-B3A8-169A417A7CC0}"/>
          </ac:spMkLst>
        </pc:spChg>
      </pc:sldChg>
      <pc:sldChg chg="modSp mod modNotesTx">
        <pc:chgData name="Joyce Andrade Souza De Aguiar" userId="6e2b048a-bead-44fd-9e92-f86f28b9ace1" providerId="ADAL" clId="{A83781A9-2699-44B3-B39B-A0C831730B04}" dt="2024-11-21T12:14:49.880" v="123" actId="6549"/>
        <pc:sldMkLst>
          <pc:docMk/>
          <pc:sldMk cId="1382535386" sldId="291"/>
        </pc:sldMkLst>
        <pc:spChg chg="mod">
          <ac:chgData name="Joyce Andrade Souza De Aguiar" userId="6e2b048a-bead-44fd-9e92-f86f28b9ace1" providerId="ADAL" clId="{A83781A9-2699-44B3-B39B-A0C831730B04}" dt="2024-10-10T15:21:18.683" v="12" actId="20577"/>
          <ac:spMkLst>
            <pc:docMk/>
            <pc:sldMk cId="1382535386" sldId="291"/>
            <ac:spMk id="7" creationId="{00000000-0000-0000-0000-000000000000}"/>
          </ac:spMkLst>
        </pc:spChg>
      </pc:sldChg>
      <pc:sldChg chg="addSp delSp modSp mod">
        <pc:chgData name="Joyce Andrade Souza De Aguiar" userId="6e2b048a-bead-44fd-9e92-f86f28b9ace1" providerId="ADAL" clId="{A83781A9-2699-44B3-B39B-A0C831730B04}" dt="2024-10-10T15:22:39.705" v="27" actId="6549"/>
        <pc:sldMkLst>
          <pc:docMk/>
          <pc:sldMk cId="2912273736" sldId="292"/>
        </pc:sldMkLst>
        <pc:spChg chg="mod">
          <ac:chgData name="Joyce Andrade Souza De Aguiar" userId="6e2b048a-bead-44fd-9e92-f86f28b9ace1" providerId="ADAL" clId="{A83781A9-2699-44B3-B39B-A0C831730B04}" dt="2024-10-10T15:22:39.705" v="27" actId="6549"/>
          <ac:spMkLst>
            <pc:docMk/>
            <pc:sldMk cId="2912273736" sldId="292"/>
            <ac:spMk id="4" creationId="{00000000-0000-0000-0000-000000000000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7" creationId="{F6576DF5-BA38-7300-0504-D8D2DA768B6D}"/>
          </ac:spMkLst>
        </pc:spChg>
        <pc:spChg chg="mod">
          <ac:chgData name="Joyce Andrade Souza De Aguiar" userId="6e2b048a-bead-44fd-9e92-f86f28b9ace1" providerId="ADAL" clId="{A83781A9-2699-44B3-B39B-A0C831730B04}" dt="2024-10-10T15:22:29.724" v="24" actId="1076"/>
          <ac:spMkLst>
            <pc:docMk/>
            <pc:sldMk cId="2912273736" sldId="292"/>
            <ac:spMk id="8" creationId="{9D94E77C-7494-4E37-AE0B-604C519C28C0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11" creationId="{B6F68940-E987-39F0-9874-3F305894C9A5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13" creationId="{BE58B874-F619-D75E-B72F-D147A3030BEE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22" creationId="{EB65600E-A2DE-03F1-EA50-21BB5B793C84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24" creationId="{FAE90D92-E62A-E762-E606-CA49556AFFC2}"/>
          </ac:spMkLst>
        </pc:spChg>
        <pc:spChg chg="mod">
          <ac:chgData name="Joyce Andrade Souza De Aguiar" userId="6e2b048a-bead-44fd-9e92-f86f28b9ace1" providerId="ADAL" clId="{A83781A9-2699-44B3-B39B-A0C831730B04}" dt="2024-10-10T15:22:24.460" v="23"/>
          <ac:spMkLst>
            <pc:docMk/>
            <pc:sldMk cId="2912273736" sldId="292"/>
            <ac:spMk id="25" creationId="{A153C4C1-0BFF-3286-B960-ADFAE871AF20}"/>
          </ac:spMkLst>
        </pc:spChg>
        <pc:grpChg chg="del">
          <ac:chgData name="Joyce Andrade Souza De Aguiar" userId="6e2b048a-bead-44fd-9e92-f86f28b9ace1" providerId="ADAL" clId="{A83781A9-2699-44B3-B39B-A0C831730B04}" dt="2024-10-10T15:22:23.845" v="22" actId="478"/>
          <ac:grpSpMkLst>
            <pc:docMk/>
            <pc:sldMk cId="2912273736" sldId="292"/>
            <ac:grpSpMk id="3" creationId="{5A7B6778-6A49-890C-A855-D5E28664242F}"/>
          </ac:grpSpMkLst>
        </pc:grpChg>
        <pc:grpChg chg="add mod">
          <ac:chgData name="Joyce Andrade Souza De Aguiar" userId="6e2b048a-bead-44fd-9e92-f86f28b9ace1" providerId="ADAL" clId="{A83781A9-2699-44B3-B39B-A0C831730B04}" dt="2024-10-10T15:22:24.460" v="23"/>
          <ac:grpSpMkLst>
            <pc:docMk/>
            <pc:sldMk cId="2912273736" sldId="292"/>
            <ac:grpSpMk id="5" creationId="{46248FBA-BC3F-F559-8631-C5FBA7477D66}"/>
          </ac:grpSpMkLst>
        </pc:grpChg>
        <pc:picChg chg="mod">
          <ac:chgData name="Joyce Andrade Souza De Aguiar" userId="6e2b048a-bead-44fd-9e92-f86f28b9ace1" providerId="ADAL" clId="{A83781A9-2699-44B3-B39B-A0C831730B04}" dt="2024-10-10T15:22:24.460" v="23"/>
          <ac:picMkLst>
            <pc:docMk/>
            <pc:sldMk cId="2912273736" sldId="292"/>
            <ac:picMk id="9" creationId="{D597FCD4-480D-5227-8CBB-2BD5244D06D0}"/>
          </ac:picMkLst>
        </pc:picChg>
        <pc:picChg chg="mod">
          <ac:chgData name="Joyce Andrade Souza De Aguiar" userId="6e2b048a-bead-44fd-9e92-f86f28b9ace1" providerId="ADAL" clId="{A83781A9-2699-44B3-B39B-A0C831730B04}" dt="2024-10-10T15:22:24.460" v="23"/>
          <ac:picMkLst>
            <pc:docMk/>
            <pc:sldMk cId="2912273736" sldId="292"/>
            <ac:picMk id="10" creationId="{8359D961-DBFF-BD77-1B68-399864EDF9B5}"/>
          </ac:picMkLst>
        </pc:picChg>
        <pc:picChg chg="mod">
          <ac:chgData name="Joyce Andrade Souza De Aguiar" userId="6e2b048a-bead-44fd-9e92-f86f28b9ace1" providerId="ADAL" clId="{A83781A9-2699-44B3-B39B-A0C831730B04}" dt="2024-10-10T15:22:24.460" v="23"/>
          <ac:picMkLst>
            <pc:docMk/>
            <pc:sldMk cId="2912273736" sldId="292"/>
            <ac:picMk id="23" creationId="{9E8984A7-3BC4-FDDC-7F20-60FD772B372B}"/>
          </ac:picMkLst>
        </pc:picChg>
      </pc:sldChg>
      <pc:sldChg chg="modSp mod">
        <pc:chgData name="Joyce Andrade Souza De Aguiar" userId="6e2b048a-bead-44fd-9e92-f86f28b9ace1" providerId="ADAL" clId="{A83781A9-2699-44B3-B39B-A0C831730B04}" dt="2024-10-10T15:25:14.373" v="39" actId="14100"/>
        <pc:sldMkLst>
          <pc:docMk/>
          <pc:sldMk cId="763070961" sldId="293"/>
        </pc:sldMkLst>
        <pc:spChg chg="mod">
          <ac:chgData name="Joyce Andrade Souza De Aguiar" userId="6e2b048a-bead-44fd-9e92-f86f28b9ace1" providerId="ADAL" clId="{A83781A9-2699-44B3-B39B-A0C831730B04}" dt="2024-10-10T15:25:14.373" v="39" actId="14100"/>
          <ac:spMkLst>
            <pc:docMk/>
            <pc:sldMk cId="763070961" sldId="293"/>
            <ac:spMk id="4" creationId="{61D8071C-AB6D-4F37-01B1-6870D8E9F368}"/>
          </ac:spMkLst>
        </pc:spChg>
      </pc:sldChg>
      <pc:sldChg chg="modSp mod">
        <pc:chgData name="Joyce Andrade Souza De Aguiar" userId="6e2b048a-bead-44fd-9e92-f86f28b9ace1" providerId="ADAL" clId="{A83781A9-2699-44B3-B39B-A0C831730B04}" dt="2024-10-10T15:26:11.414" v="47" actId="207"/>
        <pc:sldMkLst>
          <pc:docMk/>
          <pc:sldMk cId="4254847149" sldId="294"/>
        </pc:sldMkLst>
        <pc:graphicFrameChg chg="mod modGraphic">
          <ac:chgData name="Joyce Andrade Souza De Aguiar" userId="6e2b048a-bead-44fd-9e92-f86f28b9ace1" providerId="ADAL" clId="{A83781A9-2699-44B3-B39B-A0C831730B04}" dt="2024-10-10T15:26:11.414" v="47" actId="207"/>
          <ac:graphicFrameMkLst>
            <pc:docMk/>
            <pc:sldMk cId="4254847149" sldId="294"/>
            <ac:graphicFrameMk id="5" creationId="{00000000-0000-0000-0000-000000000000}"/>
          </ac:graphicFrameMkLst>
        </pc:graphicFrameChg>
      </pc:sldChg>
      <pc:sldChg chg="modSp mod">
        <pc:chgData name="Joyce Andrade Souza De Aguiar" userId="6e2b048a-bead-44fd-9e92-f86f28b9ace1" providerId="ADAL" clId="{A83781A9-2699-44B3-B39B-A0C831730B04}" dt="2024-10-10T15:26:57.014" v="53" actId="207"/>
        <pc:sldMkLst>
          <pc:docMk/>
          <pc:sldMk cId="1030903068" sldId="295"/>
        </pc:sldMkLst>
        <pc:graphicFrameChg chg="mod modGraphic">
          <ac:chgData name="Joyce Andrade Souza De Aguiar" userId="6e2b048a-bead-44fd-9e92-f86f28b9ace1" providerId="ADAL" clId="{A83781A9-2699-44B3-B39B-A0C831730B04}" dt="2024-10-10T15:26:57.014" v="53" actId="207"/>
          <ac:graphicFrameMkLst>
            <pc:docMk/>
            <pc:sldMk cId="1030903068" sldId="295"/>
            <ac:graphicFrameMk id="5" creationId="{00000000-0000-0000-0000-000000000000}"/>
          </ac:graphicFrameMkLst>
        </pc:graphicFrameChg>
      </pc:sldChg>
      <pc:sldChg chg="modNotesTx">
        <pc:chgData name="Joyce Andrade Souza De Aguiar" userId="6e2b048a-bead-44fd-9e92-f86f28b9ace1" providerId="ADAL" clId="{A83781A9-2699-44B3-B39B-A0C831730B04}" dt="2024-11-21T12:13:48.673" v="116" actId="20577"/>
        <pc:sldMkLst>
          <pc:docMk/>
          <pc:sldMk cId="893697261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3972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7905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1206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3891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8279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b="1" dirty="0"/>
              <a:t>CARO PROFESSOR,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Espera-se que o estudante</a:t>
            </a:r>
            <a:r>
              <a:rPr lang="pt-BR" baseline="0" dirty="0"/>
              <a:t> chegue às possíveis respostas:</a:t>
            </a:r>
          </a:p>
          <a:p>
            <a:pPr marL="158750" indent="0">
              <a:buNone/>
            </a:pPr>
            <a:r>
              <a:rPr lang="pt-BR" baseline="0" dirty="0"/>
              <a:t>2ª possibilidade: 8 cédulas de R$ 5,00 + 10 moedas de R$ 1,00.</a:t>
            </a:r>
          </a:p>
          <a:p>
            <a:pPr marL="158750" indent="0">
              <a:buNone/>
            </a:pPr>
            <a:r>
              <a:rPr lang="pt-BR" baseline="0" dirty="0"/>
              <a:t>3ª possibilidade: 4 cédulas de R$ 5,00 + 10 cédulas de R$ 2,00 + 10 moedas de R$ 1,00.</a:t>
            </a:r>
          </a:p>
          <a:p>
            <a:pPr marL="158750" indent="0">
              <a:buNone/>
            </a:pPr>
            <a:r>
              <a:rPr lang="pt-BR" baseline="0" dirty="0"/>
              <a:t>4ª possibilidade: 15 cédulas de R$ 2,00 + 10 moedas de R$ 1,00 + 20 moedas de R$ 0,50.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0564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4463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877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10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/>
              <a:t>(EF04MA25) </a:t>
            </a:r>
            <a:r>
              <a:rPr lang="pt-BR" dirty="0"/>
              <a:t>Resolver e elaborar situações-problema que envolvam compra e venda e formas de pagamento, utilizando termos como troco e desconto, enfatizando o consumo ético, consciente e responsável.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8718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319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b="1" dirty="0"/>
              <a:t>CARO</a:t>
            </a:r>
            <a:r>
              <a:rPr lang="pt-BR" b="1" baseline="0" dirty="0"/>
              <a:t> PROFESSOR,</a:t>
            </a:r>
          </a:p>
          <a:p>
            <a:endParaRPr lang="pt-BR" baseline="0" dirty="0"/>
          </a:p>
          <a:p>
            <a:pPr marL="457200" indent="-298450"/>
            <a:r>
              <a:rPr lang="pt-BR" baseline="0" dirty="0"/>
              <a:t>Inicie a aula fazendo os questionamentos sugeridos acima. O objetivo é discutir se </a:t>
            </a:r>
            <a:r>
              <a:rPr lang="pt-PT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q</a:t>
            </a:r>
            <a:r>
              <a:rPr lang="pt-P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uando sua família faz uma compra, ela faz o pagamento à vista ou a prazo? No cartão de crédito ou débito? </a:t>
            </a:r>
          </a:p>
          <a:p>
            <a:pPr marL="457200" indent="-298450"/>
            <a:r>
              <a:rPr lang="pt-P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Converse com os estudantes sobre esses termos.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234301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b="1" dirty="0"/>
              <a:t>CARO PROFESSOR,</a:t>
            </a:r>
          </a:p>
          <a:p>
            <a:pPr marL="158750" indent="0">
              <a:buNone/>
            </a:pPr>
            <a:endParaRPr lang="pt-BR" dirty="0"/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Realize a leitura coletiva situação apresentada.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Comente sobre as diversas formas de pagamento: cartão de crédito, cheque e dinheiro.</a:t>
            </a: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Organize a turma em pequenos grupos e informe que a forma de pagamento de alguns grupos será com cédulas e moedas. Para os outros grupos, a forma de pagamento será cartão de crédito. Em seguida, solicite que respondam às perguntas a</a:t>
            </a:r>
            <a:r>
              <a:rPr lang="pt-BR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seguir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Qual é a opção mais vantajosa de compra para você e por quê?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 acordo com a opção 01, qual é o valor dessa compra? E a diferença de valores em relação à opção 02?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Considere que você pagou a opção 02 com uma cédula de R$ 50,00 e uma moeda de R$ 1,00 para facilitar o seu troco.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Qual é o valor de seu troco?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Explique de que forma isso facilitou o troco.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614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7756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6529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0285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9012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9662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1F6A5D5C-D421-175B-C379-669750CA33C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429483FA-255C-B828-6AB2-7DB62D36CFF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3DCA3E69-49AE-FC9B-C03B-9E59007E652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8CA91260-F2AA-EE51-3983-B161DCC0AEE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AAC4CAED-8C85-4631-DAC5-EA8F34B2A62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780509D7-A80B-6A7B-E865-B3E264730F3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419B80D1-4376-C99D-73B0-8DA8DAFA519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3ED34B27-8E20-2D65-F223-BDAD5362065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0B026A27-1632-2D41-B97A-7386A545A43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26;p9">
            <a:extLst>
              <a:ext uri="{FF2B5EF4-FFF2-40B4-BE49-F238E27FC236}">
                <a16:creationId xmlns:a16="http://schemas.microsoft.com/office/drawing/2014/main" id="{30DED7AF-6C63-0B41-E11C-F32FDF888DB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ircus-arena-with-a-round-stage-for-the-show-ilustra%C3%A7%C3%A3o-royalty-free/1497482388?phrase=circo&amp;adppopup=true" TargetMode="External"/><Relationship Id="rId7" Type="http://schemas.openxmlformats.org/officeDocument/2006/relationships/hyperlink" Target="https://www.gettyimages.com.br/detail/ilustra%C3%A7%C3%A3o/falling-credit-cards-3d-fly-money-bank-ilustra%C3%A7%C3%A3o-royalty-free/1408624170?phrase=CART%C3%95E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ilustra%C3%A7%C3%A3o/hand-holding-brazilian-real-currency-ilustra%C3%A7%C3%A3o-royalty-free/2149966154?phrase=real+e+moedas&amp;adppopup=true" TargetMode="External"/><Relationship Id="rId5" Type="http://schemas.openxmlformats.org/officeDocument/2006/relationships/hyperlink" Target="https://www.gettyimages.com.br/detail/ilustra%C3%A7%C3%A3o/isolated-golden-cover-template-ilustra%C3%A7%C3%A3o-royalty-free/2024736512?phrase=ticket+pre%C3%A7o" TargetMode="External"/><Relationship Id="rId4" Type="http://schemas.openxmlformats.org/officeDocument/2006/relationships/hyperlink" Target="https://www.gettyimages.com.br/detail/ilustra%C3%A7%C3%A3o/set-of-cinema-icons-signs-and-symbols-ilustra%C3%A7%C3%A3o-royalty-free/1279676644?phrase=ingressso+pipoca+refrigerant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microwave-oven-on-background-imagem-royalty-free/184770417?phrase=MICROONDAS%2BELETRODOMESTICO" TargetMode="External"/><Relationship Id="rId7" Type="http://schemas.openxmlformats.org/officeDocument/2006/relationships/hyperlink" Target="https://www.gettyimages.com.br/detail/ilustra%C3%A7%C3%A3o/vector-glass-with-orange-juice-with-orange-ilustra%C3%A7%C3%A3o-royalty-free/1455063885?phrase=suc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ilustra%C3%A7%C3%A3o/different-kind-of-fastfood-ilustra%C3%A7%C3%A3o-royalty-free/509844628?phrase=hamburguer+sanduiche" TargetMode="External"/><Relationship Id="rId5" Type="http://schemas.openxmlformats.org/officeDocument/2006/relationships/hyperlink" Target="https://www.gettyimages.com.br/detail/ilustra%C3%A7%C3%A3o/choosing-fridge-2d-vector-isolated-ilustra%C3%A7%C3%A3o-royalty-free/1457682513?phrase=mulher+comprar+geladeira" TargetMode="External"/><Relationship Id="rId4" Type="http://schemas.openxmlformats.org/officeDocument/2006/relationships/hyperlink" Target="https://www.gettyimages.com.br/detail/foto/red-price-tag-imagem-royalty-free/186839394?phrase=ticket+pre%C3%A7o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microsoft.com/office/2007/relationships/hdphoto" Target="../media/hdphoto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O</a:t>
            </a: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pções de compra e venda</a:t>
            </a: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06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168;p1">
            <a:extLst>
              <a:ext uri="{FF2B5EF4-FFF2-40B4-BE49-F238E27FC236}">
                <a16:creationId xmlns:a16="http://schemas.microsoft.com/office/drawing/2014/main" id="{8E8AFD10-61ED-C8B3-8B08-3F09DA0FB97F}"/>
              </a:ext>
            </a:extLst>
          </p:cNvPr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295" y="896539"/>
            <a:ext cx="8269861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  <a:latin typeface="+mj-lt"/>
              </a:rPr>
              <a:t>3.</a:t>
            </a:r>
            <a:r>
              <a:rPr lang="pt-PT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Observe, a seguir, a</a:t>
            </a:r>
            <a:r>
              <a:rPr lang="pt-PT" spc="-2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tabela</a:t>
            </a:r>
            <a:r>
              <a:rPr lang="pt-PT" spc="-1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preços</a:t>
            </a:r>
            <a:r>
              <a:rPr lang="pt-PT" spc="-2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uma</a:t>
            </a:r>
            <a:r>
              <a:rPr lang="pt-PT" spc="-1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lanchonete.</a:t>
            </a:r>
          </a:p>
          <a:p>
            <a:pPr lvl="0"/>
            <a:r>
              <a:rPr lang="pt-BR" dirty="0"/>
              <a:t> </a:t>
            </a:r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71509" y="1354945"/>
            <a:ext cx="47484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00" lvl="2"/>
            <a:r>
              <a:rPr lang="pt-PT" sz="2000" dirty="0">
                <a:solidFill>
                  <a:srgbClr val="7030A0"/>
                </a:solidFill>
              </a:rPr>
              <a:t>a) </a:t>
            </a:r>
            <a:r>
              <a:rPr lang="pt-PT" sz="2000" dirty="0"/>
              <a:t>João tem R$ 10,00. Ele resolveu comprar um cachorro-quente e um suco de melão. Quanto sobrou do seu dinheiro? </a:t>
            </a:r>
            <a:r>
              <a:rPr lang="pt-BR" sz="2000" b="1" dirty="0">
                <a:solidFill>
                  <a:schemeClr val="tx1"/>
                </a:solidFill>
              </a:rPr>
              <a:t>Sobrou R$ 1,00.</a:t>
            </a:r>
          </a:p>
          <a:p>
            <a:pPr marL="101600" lvl="2"/>
            <a:endParaRPr lang="pt-PT" sz="2000" dirty="0"/>
          </a:p>
          <a:p>
            <a:pPr marL="101600" lvl="2"/>
            <a:r>
              <a:rPr lang="pt-PT" sz="2000" dirty="0">
                <a:solidFill>
                  <a:srgbClr val="7030A0"/>
                </a:solidFill>
              </a:rPr>
              <a:t>b) </a:t>
            </a:r>
            <a:r>
              <a:rPr lang="pt-PT" sz="2000" dirty="0"/>
              <a:t>Sua irmã Maria escolheu o lanche e o suco mais caros, e pagou com duas cédulas de R$ 10,00. Quanto Maria gastou? Qual foi o troco? </a:t>
            </a:r>
            <a:r>
              <a:rPr lang="pt-BR" sz="2000" b="1" dirty="0"/>
              <a:t>Maria gastou R$ 12,00. Seu troco foi de </a:t>
            </a:r>
          </a:p>
          <a:p>
            <a:pPr marL="101600" lvl="2"/>
            <a:r>
              <a:rPr lang="pt-BR" sz="2000" b="1" dirty="0"/>
              <a:t>R$ 8,00.</a:t>
            </a:r>
            <a:endParaRPr lang="pt-BR" sz="2000" dirty="0"/>
          </a:p>
        </p:txBody>
      </p:sp>
      <p:pic>
        <p:nvPicPr>
          <p:cNvPr id="6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5613" y="417567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ítulo 2">
            <a:extLst>
              <a:ext uri="{FF2B5EF4-FFF2-40B4-BE49-F238E27FC236}">
                <a16:creationId xmlns:a16="http://schemas.microsoft.com/office/drawing/2014/main" id="{9D94E77C-7494-4E37-AE0B-604C519C28C0}"/>
              </a:ext>
            </a:extLst>
          </p:cNvPr>
          <p:cNvSpPr txBox="1">
            <a:spLocks/>
          </p:cNvSpPr>
          <p:nvPr/>
        </p:nvSpPr>
        <p:spPr>
          <a:xfrm>
            <a:off x="444103" y="426700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6248FBA-BC3F-F559-8631-C5FBA7477D66}"/>
              </a:ext>
            </a:extLst>
          </p:cNvPr>
          <p:cNvGrpSpPr/>
          <p:nvPr/>
        </p:nvGrpSpPr>
        <p:grpSpPr>
          <a:xfrm>
            <a:off x="654757" y="1457616"/>
            <a:ext cx="3325938" cy="3064293"/>
            <a:chOff x="4713586" y="1505742"/>
            <a:chExt cx="3325938" cy="3064293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6576DF5-BA38-7300-0504-D8D2DA768B6D}"/>
                </a:ext>
              </a:extLst>
            </p:cNvPr>
            <p:cNvSpPr/>
            <p:nvPr/>
          </p:nvSpPr>
          <p:spPr>
            <a:xfrm>
              <a:off x="5454317" y="1636295"/>
              <a:ext cx="1763058" cy="425116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LANCHES</a:t>
              </a:r>
            </a:p>
          </p:txBody>
        </p:sp>
        <p:pic>
          <p:nvPicPr>
            <p:cNvPr id="9" name="Imagem 8" descr="Sanduíche com recheios diversos&#10;&#10;Descrição gerada automaticamente">
              <a:extLst>
                <a:ext uri="{FF2B5EF4-FFF2-40B4-BE49-F238E27FC236}">
                  <a16:creationId xmlns:a16="http://schemas.microsoft.com/office/drawing/2014/main" id="{D597FCD4-480D-5227-8CBB-2BD5244D0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724" b="94253" l="72700" r="97134">
                          <a14:foregroundMark x1="74208" y1="70881" x2="72700" y2="76628"/>
                          <a14:foregroundMark x1="96531" y1="85824" x2="97285" y2="63218"/>
                          <a14:foregroundMark x1="96380" y1="82375" x2="95626" y2="85441"/>
                          <a14:foregroundMark x1="81626" y1="94370" x2="89291" y2="95019"/>
                          <a14:foregroundMark x1="89291" y1="95019" x2="97134" y2="75096"/>
                          <a14:foregroundMark x1="97134" y1="75096" x2="91252" y2="55172"/>
                          <a14:foregroundMark x1="91252" y1="55172" x2="84260" y2="53041"/>
                          <a14:foregroundMark x1="78269" y1="57991" x2="73605" y2="75479"/>
                          <a14:foregroundMark x1="74032" y1="78161" x2="76169" y2="91571"/>
                          <a14:foregroundMark x1="73971" y1="77778" x2="74032" y2="78161"/>
                          <a14:foregroundMark x1="73849" y1="77011" x2="73971" y2="77778"/>
                          <a14:foregroundMark x1="73605" y1="75479" x2="73849" y2="77011"/>
                          <a14:backgroundMark x1="73605" y1="77778" x2="73605" y2="77778"/>
                          <a14:backgroundMark x1="73906" y1="78161" x2="73906" y2="78161"/>
                          <a14:backgroundMark x1="73906" y1="77011" x2="73906" y2="77011"/>
                          <a14:backgroundMark x1="75566" y1="93103" x2="80392" y2="98084"/>
                          <a14:backgroundMark x1="79789" y1="52490" x2="79789" y2="52490"/>
                          <a14:backgroundMark x1="80392" y1="52107" x2="74208" y2="52874"/>
                          <a14:backgroundMark x1="78733" y1="52490" x2="85219" y2="48659"/>
                        </a14:backgroundRemoval>
                      </a14:imgEffect>
                    </a14:imgLayer>
                  </a14:imgProps>
                </a:ext>
              </a:extLst>
            </a:blip>
            <a:srcRect l="71175" t="50636"/>
            <a:stretch/>
          </p:blipFill>
          <p:spPr>
            <a:xfrm>
              <a:off x="4904179" y="1505742"/>
              <a:ext cx="954507" cy="643504"/>
            </a:xfrm>
            <a:prstGeom prst="rect">
              <a:avLst/>
            </a:prstGeom>
          </p:spPr>
        </p:pic>
        <p:pic>
          <p:nvPicPr>
            <p:cNvPr id="10" name="Imagem 9" descr="Sanduíche com recheios diversos&#10;&#10;Descrição gerada automaticamente">
              <a:extLst>
                <a:ext uri="{FF2B5EF4-FFF2-40B4-BE49-F238E27FC236}">
                  <a16:creationId xmlns:a16="http://schemas.microsoft.com/office/drawing/2014/main" id="{8359D961-DBFF-BD77-1B68-399864EDF9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215" b="40996" l="39517" r="70136">
                          <a14:foregroundMark x1="42534" y1="13793" x2="45701" y2="37548"/>
                          <a14:foregroundMark x1="45701" y1="37548" x2="55656" y2="39080"/>
                          <a14:foregroundMark x1="55656" y1="39080" x2="67270" y2="27969"/>
                          <a14:foregroundMark x1="67270" y1="27969" x2="63801" y2="14559"/>
                          <a14:foregroundMark x1="67873" y1="28736" x2="69683" y2="18391"/>
                          <a14:foregroundMark x1="42383" y1="19923" x2="40121" y2="35249"/>
                          <a14:foregroundMark x1="40724" y1="22989" x2="39819" y2="36398"/>
                          <a14:foregroundMark x1="41931" y1="32184" x2="40271" y2="20690"/>
                          <a14:foregroundMark x1="43439" y1="41379" x2="53092" y2="41379"/>
                          <a14:foregroundMark x1="53092" y1="41379" x2="61538" y2="38314"/>
                          <a14:foregroundMark x1="61538" y1="38314" x2="68326" y2="26054"/>
                          <a14:foregroundMark x1="68326" y1="26054" x2="68326" y2="24904"/>
                          <a14:foregroundMark x1="70136" y1="23755" x2="67119" y2="21456"/>
                        </a14:backgroundRemoval>
                      </a14:imgEffect>
                    </a14:imgLayer>
                  </a14:imgProps>
                </a:ext>
              </a:extLst>
            </a:blip>
            <a:srcRect l="38807" r="29112" b="54811"/>
            <a:stretch/>
          </p:blipFill>
          <p:spPr>
            <a:xfrm rot="1658586">
              <a:off x="6813583" y="1527102"/>
              <a:ext cx="1160510" cy="643504"/>
            </a:xfrm>
            <a:prstGeom prst="rect">
              <a:avLst/>
            </a:prstGeom>
          </p:spPr>
        </p:pic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B6F68940-E987-39F0-9874-3F305894C9A5}"/>
                </a:ext>
              </a:extLst>
            </p:cNvPr>
            <p:cNvSpPr/>
            <p:nvPr/>
          </p:nvSpPr>
          <p:spPr>
            <a:xfrm>
              <a:off x="4716913" y="2135271"/>
              <a:ext cx="2420786" cy="954107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BE58B874-F619-D75E-B72F-D147A3030BEE}"/>
                </a:ext>
              </a:extLst>
            </p:cNvPr>
            <p:cNvSpPr txBox="1"/>
            <p:nvPr/>
          </p:nvSpPr>
          <p:spPr>
            <a:xfrm flipH="1">
              <a:off x="4713586" y="2159784"/>
              <a:ext cx="2606281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Mortadela ................R$ 2,00</a:t>
              </a:r>
            </a:p>
            <a:p>
              <a:r>
                <a:rPr lang="pt-BR" b="1" dirty="0"/>
                <a:t>Queijo.......................R$ 6,00</a:t>
              </a:r>
            </a:p>
            <a:p>
              <a:r>
                <a:rPr lang="pt-BR" b="1" dirty="0"/>
                <a:t>Cachorro-quente.....R$ 4,00</a:t>
              </a:r>
            </a:p>
            <a:p>
              <a:r>
                <a:rPr lang="pt-BR" b="1" dirty="0"/>
                <a:t>Hambúrguer............ R$ 5,00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B65600E-A2DE-03F1-EA50-21BB5B793C84}"/>
                </a:ext>
              </a:extLst>
            </p:cNvPr>
            <p:cNvSpPr/>
            <p:nvPr/>
          </p:nvSpPr>
          <p:spPr>
            <a:xfrm>
              <a:off x="5282547" y="3135527"/>
              <a:ext cx="2279723" cy="425116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SUCOS</a:t>
              </a:r>
            </a:p>
          </p:txBody>
        </p:sp>
        <p:pic>
          <p:nvPicPr>
            <p:cNvPr id="23" name="Imagem 22" descr="Gráfico, Gráfico de funil&#10;&#10;Descrição gerada automaticamente">
              <a:extLst>
                <a:ext uri="{FF2B5EF4-FFF2-40B4-BE49-F238E27FC236}">
                  <a16:creationId xmlns:a16="http://schemas.microsoft.com/office/drawing/2014/main" id="{9E8984A7-3BC4-FDDC-7F20-60FD772B37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62376" y1="44000" x2="65594" y2="26118"/>
                          <a14:foregroundMark x1="57178" y1="87294" x2="65594" y2="37882"/>
                          <a14:foregroundMark x1="60396" y1="89176" x2="65099" y2="37882"/>
                          <a14:foregroundMark x1="63119" y1="81882" x2="67574" y2="36471"/>
                          <a14:foregroundMark x1="33168" y1="34118" x2="21287" y2="27294"/>
                          <a14:foregroundMark x1="79208" y1="11294" x2="69554" y2="16706"/>
                        </a14:backgroundRemoval>
                      </a14:imgEffect>
                    </a14:imgLayer>
                  </a14:imgProps>
                </a:ext>
              </a:extLst>
            </a:blip>
            <a:srcRect l="5706" r="16779"/>
            <a:stretch/>
          </p:blipFill>
          <p:spPr>
            <a:xfrm>
              <a:off x="7085017" y="2368727"/>
              <a:ext cx="954507" cy="1295400"/>
            </a:xfrm>
            <a:prstGeom prst="rect">
              <a:avLst/>
            </a:prstGeom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FAE90D92-E62A-E762-E606-CA49556AFFC2}"/>
                </a:ext>
              </a:extLst>
            </p:cNvPr>
            <p:cNvSpPr/>
            <p:nvPr/>
          </p:nvSpPr>
          <p:spPr>
            <a:xfrm>
              <a:off x="5016474" y="3615928"/>
              <a:ext cx="2606281" cy="954107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A153C4C1-0BFF-3286-B960-ADFAE871AF20}"/>
                </a:ext>
              </a:extLst>
            </p:cNvPr>
            <p:cNvSpPr txBox="1"/>
            <p:nvPr/>
          </p:nvSpPr>
          <p:spPr>
            <a:xfrm flipH="1">
              <a:off x="4998857" y="3602469"/>
              <a:ext cx="2599482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Laranja.......................R$ 2,00</a:t>
              </a:r>
            </a:p>
            <a:p>
              <a:r>
                <a:rPr lang="pt-BR" b="1" dirty="0"/>
                <a:t>Maracujá....................R$ 6,00</a:t>
              </a:r>
            </a:p>
            <a:p>
              <a:r>
                <a:rPr lang="pt-BR" b="1" dirty="0"/>
                <a:t>Caju........................... R$ 4,00</a:t>
              </a:r>
            </a:p>
            <a:p>
              <a:r>
                <a:rPr lang="pt-BR" b="1" dirty="0"/>
                <a:t>Melão..........................R$ 5,00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22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3453480" y="2004028"/>
            <a:ext cx="4482206" cy="1612990"/>
          </a:xfrm>
        </p:spPr>
        <p:txBody>
          <a:bodyPr/>
          <a:lstStyle/>
          <a:p>
            <a:r>
              <a:rPr lang="pt-PT" dirty="0"/>
              <a:t>O cartão de crédito é muito utilizado para efetuar compras e pagamentos. Ele tem a mesma utilidade que o cheque. O banco oferece um limite de crédito ao consumidor.</a:t>
            </a:r>
            <a:endParaRPr lang="pt-BR" dirty="0"/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82755916-1A26-A360-89A0-3BBB2544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711" y="1084421"/>
            <a:ext cx="3367032" cy="572700"/>
          </a:xfrm>
        </p:spPr>
        <p:txBody>
          <a:bodyPr/>
          <a:lstStyle/>
          <a:p>
            <a:r>
              <a:rPr lang="pt-BR" dirty="0"/>
              <a:t>Cartão de crédito</a:t>
            </a:r>
          </a:p>
        </p:txBody>
      </p:sp>
      <p:sp>
        <p:nvSpPr>
          <p:cNvPr id="13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327966" y="45368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2" name="Imagem 1" descr="Uma imagem contendo cartão de visita, texto, mesa&#10;&#10;Descrição gerada automaticamente">
            <a:extLst>
              <a:ext uri="{FF2B5EF4-FFF2-40B4-BE49-F238E27FC236}">
                <a16:creationId xmlns:a16="http://schemas.microsoft.com/office/drawing/2014/main" id="{2E41BDF7-F7A8-E2AC-55A4-4FEA60AB5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35" b="89904" l="9856" r="89904">
                        <a14:foregroundMark x1="29808" y1="9135" x2="29808" y2="9135"/>
                        <a14:foregroundMark x1="30048" y1="9135" x2="30048" y2="9135"/>
                      </a14:backgroundRemoval>
                    </a14:imgEffect>
                  </a14:imgLayer>
                </a14:imgProps>
              </a:ext>
            </a:extLst>
          </a:blip>
          <a:srcRect l="22781" t="6553" r="23241" b="12069"/>
          <a:stretch/>
        </p:blipFill>
        <p:spPr>
          <a:xfrm>
            <a:off x="1615007" y="1084421"/>
            <a:ext cx="1838473" cy="277170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B7B98CF-B86A-A3A3-D9F2-8E225490F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534" y="355536"/>
            <a:ext cx="775793" cy="53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0ED7016-DAAC-A52F-C50A-34E863291DB4}"/>
              </a:ext>
            </a:extLst>
          </p:cNvPr>
          <p:cNvSpPr/>
          <p:nvPr/>
        </p:nvSpPr>
        <p:spPr>
          <a:xfrm>
            <a:off x="1273629" y="789214"/>
            <a:ext cx="6836228" cy="3358243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92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134" y="834736"/>
            <a:ext cx="8377149" cy="4108808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4.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Alberto foi a um posto de abastecimento e colocou R$ 160,00 de gasolina em seu automóvel. Ele pagou com o cartão de crédito. Quando chegou a fatura do cartão no mês seguinte, percebeu um erro nessa compra. Observe:</a:t>
            </a:r>
            <a:endParaRPr lang="pt-BR" dirty="0"/>
          </a:p>
          <a:p>
            <a:pPr lvl="0"/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pPr marL="101600" lvl="1" indent="0">
              <a:buNone/>
            </a:pPr>
            <a:endParaRPr lang="pt-PT" dirty="0"/>
          </a:p>
          <a:p>
            <a:pPr marL="101600" lvl="1" indent="0">
              <a:buNone/>
            </a:pPr>
            <a:endParaRPr lang="pt-BR" dirty="0"/>
          </a:p>
        </p:txBody>
      </p:sp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 txBox="1">
            <a:spLocks/>
          </p:cNvSpPr>
          <p:nvPr/>
        </p:nvSpPr>
        <p:spPr>
          <a:xfrm>
            <a:off x="4558109" y="1846500"/>
            <a:ext cx="4353022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01600" lvl="1" indent="0">
              <a:buFont typeface="Lato"/>
              <a:buNone/>
            </a:pPr>
            <a:r>
              <a:rPr lang="pt-PT" dirty="0">
                <a:solidFill>
                  <a:srgbClr val="7030A0"/>
                </a:solidFill>
                <a:latin typeface="+mj-lt"/>
              </a:rPr>
              <a:t>a) </a:t>
            </a:r>
            <a:r>
              <a:rPr lang="pt-PT" dirty="0">
                <a:latin typeface="+mj-lt"/>
              </a:rPr>
              <a:t>Qual foi o valor cobrado pelo Posto Petrogás? Escreva por extenso esse valor: ___________________</a:t>
            </a:r>
          </a:p>
          <a:p>
            <a:pPr marL="101600" lvl="1" indent="0">
              <a:buFont typeface="Lato"/>
              <a:buNone/>
            </a:pPr>
            <a:endParaRPr lang="pt-PT" dirty="0">
              <a:latin typeface="+mj-lt"/>
            </a:endParaRPr>
          </a:p>
          <a:p>
            <a:pPr marL="101600" lvl="1" indent="0">
              <a:buFont typeface="Lato"/>
              <a:buNone/>
            </a:pPr>
            <a:r>
              <a:rPr lang="pt-PT" dirty="0">
                <a:solidFill>
                  <a:srgbClr val="7030A0"/>
                </a:solidFill>
                <a:latin typeface="+mj-lt"/>
              </a:rPr>
              <a:t>b) </a:t>
            </a:r>
            <a:r>
              <a:rPr lang="pt-PT" dirty="0">
                <a:latin typeface="+mj-lt"/>
              </a:rPr>
              <a:t>Quanto foi cobrado a mais na fatura do cartão? Escreva o valor por extenso:__________________</a:t>
            </a:r>
            <a:endParaRPr lang="pt-BR" sz="1600" dirty="0">
              <a:latin typeface="+mj-lt"/>
            </a:endParaRPr>
          </a:p>
          <a:p>
            <a:endParaRPr lang="pt-BR" sz="1600" dirty="0">
              <a:latin typeface="+mj-lt"/>
            </a:endParaRP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638566"/>
              </p:ext>
            </p:extLst>
          </p:nvPr>
        </p:nvGraphicFramePr>
        <p:xfrm>
          <a:off x="430217" y="2165358"/>
          <a:ext cx="4127892" cy="241356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12350">
                  <a:extLst>
                    <a:ext uri="{9D8B030D-6E8A-4147-A177-3AD203B41FA5}">
                      <a16:colId xmlns:a16="http://schemas.microsoft.com/office/drawing/2014/main" val="1414567295"/>
                    </a:ext>
                  </a:extLst>
                </a:gridCol>
                <a:gridCol w="1852727">
                  <a:extLst>
                    <a:ext uri="{9D8B030D-6E8A-4147-A177-3AD203B41FA5}">
                      <a16:colId xmlns:a16="http://schemas.microsoft.com/office/drawing/2014/main" val="2296563425"/>
                    </a:ext>
                  </a:extLst>
                </a:gridCol>
                <a:gridCol w="1262815">
                  <a:extLst>
                    <a:ext uri="{9D8B030D-6E8A-4147-A177-3AD203B41FA5}">
                      <a16:colId xmlns:a16="http://schemas.microsoft.com/office/drawing/2014/main" val="3355440121"/>
                    </a:ext>
                  </a:extLst>
                </a:gridCol>
              </a:tblGrid>
              <a:tr h="298592">
                <a:tc>
                  <a:txBody>
                    <a:bodyPr/>
                    <a:lstStyle/>
                    <a:p>
                      <a:r>
                        <a:rPr lang="pt-BR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LOJA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94105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04/01/2018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PERFUMARIA</a:t>
                      </a:r>
                      <a:r>
                        <a:rPr lang="pt-BR" sz="1200" baseline="0" dirty="0"/>
                        <a:t> MD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 R$ 80,00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059007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09/01/2018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POSTO PETROGÁS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rgbClr val="FF0000"/>
                          </a:solidFill>
                        </a:rPr>
                        <a:t>R$ 180,00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30348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10/01/2018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RESTAURANTE COMIDA BOA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 R$ 50,00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301353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dirty="0"/>
                        <a:t>20/01/2018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ELETRO</a:t>
                      </a:r>
                      <a:r>
                        <a:rPr lang="pt-BR" sz="1200" baseline="0" dirty="0"/>
                        <a:t> LTDA.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R$ 200,00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56247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dirty="0"/>
                        <a:t>22/01/2018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AUTOPEÇAS CARDOSO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286941"/>
                  </a:ext>
                </a:extLst>
              </a:tr>
              <a:tr h="29859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dirty="0"/>
                        <a:t>Total desta fatura................................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R$ 610,00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37694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5424580-A08B-89AA-4379-E0A4A448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413" y="386295"/>
            <a:ext cx="622563" cy="4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26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331" y="849953"/>
            <a:ext cx="8377149" cy="4108808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4.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Alberto foi a um posto de abastecimento e colocou R$ 160,00 de gasolina em seu automóvel. Ele pagou com o cartão de crédito. Quando chegou a fatura do cartão no mês seguinte, percebeu um erro nessa compra. Observe:</a:t>
            </a:r>
            <a:endParaRPr lang="pt-BR" dirty="0"/>
          </a:p>
          <a:p>
            <a:pPr lvl="0"/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pPr marL="101600" lvl="1" indent="0">
              <a:buNone/>
            </a:pPr>
            <a:endParaRPr lang="pt-PT" dirty="0"/>
          </a:p>
          <a:p>
            <a:pPr marL="101600" lvl="1" indent="0">
              <a:buNone/>
            </a:pPr>
            <a:endParaRPr lang="pt-BR" dirty="0"/>
          </a:p>
        </p:txBody>
      </p:sp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 txBox="1">
            <a:spLocks/>
          </p:cNvSpPr>
          <p:nvPr/>
        </p:nvSpPr>
        <p:spPr>
          <a:xfrm>
            <a:off x="4711852" y="2032031"/>
            <a:ext cx="4353022" cy="267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01600" lvl="1" indent="0">
              <a:buNone/>
            </a:pPr>
            <a:r>
              <a:rPr lang="pt-PT" dirty="0">
                <a:solidFill>
                  <a:srgbClr val="7030A0"/>
                </a:solidFill>
                <a:latin typeface="+mj-lt"/>
              </a:rPr>
              <a:t>a) </a:t>
            </a:r>
            <a:r>
              <a:rPr lang="pt-PT" dirty="0">
                <a:latin typeface="+mj-lt"/>
              </a:rPr>
              <a:t>Qual foi o valor cobrado pelo Posto Petrogás? Escreva por extenso esse valor: </a:t>
            </a:r>
          </a:p>
          <a:p>
            <a:pPr marL="101600" lvl="1" indent="0">
              <a:buNone/>
            </a:pPr>
            <a:r>
              <a:rPr lang="pt-BR" b="1" dirty="0"/>
              <a:t>Cento e oitenta reais</a:t>
            </a:r>
            <a:r>
              <a:rPr lang="pt-BR" dirty="0"/>
              <a:t>.</a:t>
            </a:r>
          </a:p>
          <a:p>
            <a:pPr marL="101600" lvl="1" indent="0">
              <a:buFont typeface="Lato"/>
              <a:buNone/>
            </a:pPr>
            <a:endParaRPr lang="pt-PT" dirty="0">
              <a:latin typeface="+mj-lt"/>
            </a:endParaRPr>
          </a:p>
          <a:p>
            <a:r>
              <a:rPr lang="pt-PT" dirty="0">
                <a:solidFill>
                  <a:srgbClr val="7030A0"/>
                </a:solidFill>
                <a:latin typeface="+mj-lt"/>
              </a:rPr>
              <a:t>b) </a:t>
            </a:r>
            <a:r>
              <a:rPr lang="pt-PT" dirty="0">
                <a:latin typeface="+mj-lt"/>
              </a:rPr>
              <a:t>Quanto foi cobrado a mais na fatura do cartão? Escreva o valor por extenso: </a:t>
            </a:r>
            <a:r>
              <a:rPr lang="pt-BR" b="1" dirty="0"/>
              <a:t>Vinte reais.</a:t>
            </a:r>
            <a:endParaRPr lang="pt-BR" dirty="0"/>
          </a:p>
        </p:txBody>
      </p:sp>
      <p:pic>
        <p:nvPicPr>
          <p:cNvPr id="6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0504" y="434481"/>
            <a:ext cx="424543" cy="4789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151687"/>
              </p:ext>
            </p:extLst>
          </p:nvPr>
        </p:nvGraphicFramePr>
        <p:xfrm>
          <a:off x="471393" y="2251622"/>
          <a:ext cx="4127892" cy="241356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12350">
                  <a:extLst>
                    <a:ext uri="{9D8B030D-6E8A-4147-A177-3AD203B41FA5}">
                      <a16:colId xmlns:a16="http://schemas.microsoft.com/office/drawing/2014/main" val="1414567295"/>
                    </a:ext>
                  </a:extLst>
                </a:gridCol>
                <a:gridCol w="1852727">
                  <a:extLst>
                    <a:ext uri="{9D8B030D-6E8A-4147-A177-3AD203B41FA5}">
                      <a16:colId xmlns:a16="http://schemas.microsoft.com/office/drawing/2014/main" val="2296563425"/>
                    </a:ext>
                  </a:extLst>
                </a:gridCol>
                <a:gridCol w="1262815">
                  <a:extLst>
                    <a:ext uri="{9D8B030D-6E8A-4147-A177-3AD203B41FA5}">
                      <a16:colId xmlns:a16="http://schemas.microsoft.com/office/drawing/2014/main" val="3355440121"/>
                    </a:ext>
                  </a:extLst>
                </a:gridCol>
              </a:tblGrid>
              <a:tr h="298592">
                <a:tc>
                  <a:txBody>
                    <a:bodyPr/>
                    <a:lstStyle/>
                    <a:p>
                      <a:r>
                        <a:rPr lang="pt-BR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LOJA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94105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04/01/2018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PERFUMARIA</a:t>
                      </a:r>
                      <a:r>
                        <a:rPr lang="pt-BR" sz="1200" baseline="0" dirty="0"/>
                        <a:t> MD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 R$ 80,00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059007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09/01/2018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POSTO PETROGÁS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rgbClr val="FF0000"/>
                          </a:solidFill>
                        </a:rPr>
                        <a:t>R$ 180,00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30348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r>
                        <a:rPr lang="pt-BR" sz="1200" dirty="0"/>
                        <a:t>10/01/2018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RESTAURANTE COMIDA BOA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 R$ 50,00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301353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dirty="0"/>
                        <a:t>20/01/2018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ELETRO</a:t>
                      </a:r>
                      <a:r>
                        <a:rPr lang="pt-BR" sz="1200" baseline="0" dirty="0"/>
                        <a:t> LTDA.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R$ 200,00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56247"/>
                  </a:ext>
                </a:extLst>
              </a:tr>
              <a:tr h="298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dirty="0"/>
                        <a:t>22/01/2018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AUTOPEÇAS CARDOSO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286941"/>
                  </a:ext>
                </a:extLst>
              </a:tr>
              <a:tr h="29859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dirty="0"/>
                        <a:t>Total desta fatura................................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R$ 610,00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376948"/>
                  </a:ext>
                </a:extLst>
              </a:tr>
            </a:tbl>
          </a:graphicData>
        </a:graphic>
      </p:graphicFrame>
      <p:sp>
        <p:nvSpPr>
          <p:cNvPr id="8" name="Título 2">
            <a:extLst>
              <a:ext uri="{FF2B5EF4-FFF2-40B4-BE49-F238E27FC236}">
                <a16:creationId xmlns:a16="http://schemas.microsoft.com/office/drawing/2014/main" id="{A4B0BDCA-5E82-EB90-9404-60ACA4B584C1}"/>
              </a:ext>
            </a:extLst>
          </p:cNvPr>
          <p:cNvSpPr txBox="1">
            <a:spLocks/>
          </p:cNvSpPr>
          <p:nvPr/>
        </p:nvSpPr>
        <p:spPr>
          <a:xfrm>
            <a:off x="420353" y="473136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763070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046" y="734125"/>
            <a:ext cx="7641220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5.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Marta tem uma cédula de R$ 50,00 e quer trocar por cédulas e moedas para facilitar o seu trabalho com as vendas de frutas na feira. Escreva quatro possibilidades de trocas:</a:t>
            </a:r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963677"/>
              </p:ext>
            </p:extLst>
          </p:nvPr>
        </p:nvGraphicFramePr>
        <p:xfrm>
          <a:off x="878957" y="2054647"/>
          <a:ext cx="7260771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6515">
                  <a:extLst>
                    <a:ext uri="{9D8B030D-6E8A-4147-A177-3AD203B41FA5}">
                      <a16:colId xmlns:a16="http://schemas.microsoft.com/office/drawing/2014/main" val="2592548245"/>
                    </a:ext>
                  </a:extLst>
                </a:gridCol>
                <a:gridCol w="5214256">
                  <a:extLst>
                    <a:ext uri="{9D8B030D-6E8A-4147-A177-3AD203B41FA5}">
                      <a16:colId xmlns:a16="http://schemas.microsoft.com/office/drawing/2014/main" val="29398959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1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858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2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54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3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101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4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12838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0EE5C68-82A7-BCA5-1349-D4665CA12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728" y="303168"/>
            <a:ext cx="742227" cy="58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296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706" y="923777"/>
            <a:ext cx="7443408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5.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Marta tem uma cédula de R$ 50,00 e quer trocar por cédulas e moedas para facilitar o seu trabalho com as vendas de frutas na feira. Escreva quatro possibilidades de trocas:</a:t>
            </a:r>
          </a:p>
          <a:p>
            <a:r>
              <a:rPr lang="pt-BR" b="1" dirty="0">
                <a:solidFill>
                  <a:schemeClr val="tx1"/>
                </a:solidFill>
              </a:rPr>
              <a:t>Resposta pessoal. Segue um exemplo:</a:t>
            </a:r>
          </a:p>
          <a:p>
            <a:pPr lvl="0"/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542233"/>
              </p:ext>
            </p:extLst>
          </p:nvPr>
        </p:nvGraphicFramePr>
        <p:xfrm>
          <a:off x="781743" y="2437980"/>
          <a:ext cx="7260771" cy="2255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6515">
                  <a:extLst>
                    <a:ext uri="{9D8B030D-6E8A-4147-A177-3AD203B41FA5}">
                      <a16:colId xmlns:a16="http://schemas.microsoft.com/office/drawing/2014/main" val="2592548245"/>
                    </a:ext>
                  </a:extLst>
                </a:gridCol>
                <a:gridCol w="5214256">
                  <a:extLst>
                    <a:ext uri="{9D8B030D-6E8A-4147-A177-3AD203B41FA5}">
                      <a16:colId xmlns:a16="http://schemas.microsoft.com/office/drawing/2014/main" val="29398959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1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000" b="1" dirty="0"/>
                        <a:t>3 cédulas de R$ 10,00 + 2 cédulas de R$ 5,00 + 10 moedas de R$ 1,00.</a:t>
                      </a:r>
                      <a:endParaRPr lang="pt-BR" sz="2000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858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2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154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3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101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/>
                        <a:t>4</a:t>
                      </a:r>
                      <a:r>
                        <a:rPr lang="pt-BR" sz="2000" u="sng" baseline="30000" dirty="0"/>
                        <a:t>a</a:t>
                      </a:r>
                      <a:r>
                        <a:rPr lang="pt-BR" sz="2000" dirty="0"/>
                        <a:t> possibilidade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128382"/>
                  </a:ext>
                </a:extLst>
              </a:tr>
            </a:tbl>
          </a:graphicData>
        </a:graphic>
      </p:graphicFrame>
      <p:pic>
        <p:nvPicPr>
          <p:cNvPr id="6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2514" y="444805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49CE84B8-53FB-EB9A-82DB-40B151919A89}"/>
              </a:ext>
            </a:extLst>
          </p:cNvPr>
          <p:cNvSpPr txBox="1">
            <a:spLocks/>
          </p:cNvSpPr>
          <p:nvPr/>
        </p:nvSpPr>
        <p:spPr>
          <a:xfrm>
            <a:off x="420353" y="473136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4254847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233" y="746825"/>
            <a:ext cx="7726018" cy="3297000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6.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Observe, na tabela, os preços de alguns produtos a prazo e à vista, e descubra o valor do desconto para quem comprar o produto à vista:</a:t>
            </a:r>
            <a:endParaRPr lang="pt-BR" dirty="0"/>
          </a:p>
          <a:p>
            <a:pPr lvl="0"/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805676"/>
              </p:ext>
            </p:extLst>
          </p:nvPr>
        </p:nvGraphicFramePr>
        <p:xfrm>
          <a:off x="847494" y="2025873"/>
          <a:ext cx="6907618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6101">
                  <a:extLst>
                    <a:ext uri="{9D8B030D-6E8A-4147-A177-3AD203B41FA5}">
                      <a16:colId xmlns:a16="http://schemas.microsoft.com/office/drawing/2014/main" val="3655208185"/>
                    </a:ext>
                  </a:extLst>
                </a:gridCol>
                <a:gridCol w="1734936">
                  <a:extLst>
                    <a:ext uri="{9D8B030D-6E8A-4147-A177-3AD203B41FA5}">
                      <a16:colId xmlns:a16="http://schemas.microsoft.com/office/drawing/2014/main" val="3320496576"/>
                    </a:ext>
                  </a:extLst>
                </a:gridCol>
                <a:gridCol w="1710840">
                  <a:extLst>
                    <a:ext uri="{9D8B030D-6E8A-4147-A177-3AD203B41FA5}">
                      <a16:colId xmlns:a16="http://schemas.microsoft.com/office/drawing/2014/main" val="1412966749"/>
                    </a:ext>
                  </a:extLst>
                </a:gridCol>
                <a:gridCol w="1935741">
                  <a:extLst>
                    <a:ext uri="{9D8B030D-6E8A-4147-A177-3AD203B41FA5}">
                      <a16:colId xmlns:a16="http://schemas.microsoft.com/office/drawing/2014/main" val="1711870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Produto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Valor</a:t>
                      </a:r>
                      <a:r>
                        <a:rPr lang="pt-BR" sz="2000" baseline="0" dirty="0">
                          <a:latin typeface="+mj-lt"/>
                        </a:rPr>
                        <a:t> a prazo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Valor à vista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Desconto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693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Calça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10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Camisa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56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Sapato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85077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998F7BA-F439-710C-6849-5799A1742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728" y="303168"/>
            <a:ext cx="742227" cy="58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3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444" y="913111"/>
            <a:ext cx="7726018" cy="3297000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6.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Observe, na tabela, os preços de alguns produtos a prazo e à vista, e descubra o valor do desconto para quem comprar o produto à vista:</a:t>
            </a:r>
            <a:endParaRPr lang="pt-BR" dirty="0"/>
          </a:p>
          <a:p>
            <a:pPr lvl="0"/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039519"/>
              </p:ext>
            </p:extLst>
          </p:nvPr>
        </p:nvGraphicFramePr>
        <p:xfrm>
          <a:off x="992295" y="2608969"/>
          <a:ext cx="6907618" cy="1508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6101">
                  <a:extLst>
                    <a:ext uri="{9D8B030D-6E8A-4147-A177-3AD203B41FA5}">
                      <a16:colId xmlns:a16="http://schemas.microsoft.com/office/drawing/2014/main" val="3655208185"/>
                    </a:ext>
                  </a:extLst>
                </a:gridCol>
                <a:gridCol w="1734936">
                  <a:extLst>
                    <a:ext uri="{9D8B030D-6E8A-4147-A177-3AD203B41FA5}">
                      <a16:colId xmlns:a16="http://schemas.microsoft.com/office/drawing/2014/main" val="3320496576"/>
                    </a:ext>
                  </a:extLst>
                </a:gridCol>
                <a:gridCol w="1710840">
                  <a:extLst>
                    <a:ext uri="{9D8B030D-6E8A-4147-A177-3AD203B41FA5}">
                      <a16:colId xmlns:a16="http://schemas.microsoft.com/office/drawing/2014/main" val="1412966749"/>
                    </a:ext>
                  </a:extLst>
                </a:gridCol>
                <a:gridCol w="1935741">
                  <a:extLst>
                    <a:ext uri="{9D8B030D-6E8A-4147-A177-3AD203B41FA5}">
                      <a16:colId xmlns:a16="http://schemas.microsoft.com/office/drawing/2014/main" val="1711870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Produto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Valor</a:t>
                      </a:r>
                      <a:r>
                        <a:rPr lang="pt-BR" sz="2000" baseline="0" dirty="0">
                          <a:latin typeface="+mj-lt"/>
                        </a:rPr>
                        <a:t> a prazo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Valor à vista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+mj-lt"/>
                        </a:rPr>
                        <a:t>Desconto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693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Calça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marR="412750" algn="ctr" eaLnBrk="0" hangingPunct="0">
                        <a:lnSpc>
                          <a:spcPct val="107000"/>
                        </a:lnSpc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pt-BR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10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Camisa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marR="412750" algn="ctr" eaLnBrk="0" hangingPunct="0">
                        <a:lnSpc>
                          <a:spcPct val="107000"/>
                        </a:lnSpc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15,00</a:t>
                      </a:r>
                      <a:endParaRPr lang="pt-BR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56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4465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Sapato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8750" algn="ctr"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t-PT" sz="2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pt-BR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marR="412750" algn="ctr" eaLnBrk="0" hangingPunct="0">
                        <a:lnSpc>
                          <a:spcPct val="107000"/>
                        </a:lnSpc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2000" b="1" spc="-1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t-BR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850773"/>
                  </a:ext>
                </a:extLst>
              </a:tr>
            </a:tbl>
          </a:graphicData>
        </a:graphic>
      </p:graphicFrame>
      <p:pic>
        <p:nvPicPr>
          <p:cNvPr id="6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9113" y="434139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FCD799-7E41-9F60-51A1-B2FE126A4978}"/>
              </a:ext>
            </a:extLst>
          </p:cNvPr>
          <p:cNvSpPr txBox="1">
            <a:spLocks/>
          </p:cNvSpPr>
          <p:nvPr/>
        </p:nvSpPr>
        <p:spPr>
          <a:xfrm>
            <a:off x="420353" y="473136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030903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eaLnBrk="0" hangingPunct="0">
              <a:spcAft>
                <a:spcPts val="600"/>
              </a:spcAft>
            </a:pPr>
            <a:r>
              <a:rPr lang="pt-BR" dirty="0"/>
              <a:t>Resolvemos problemas relacionados ao sistema monetário brasileiro, em situações de compra e venda e formas de pagamento;</a:t>
            </a:r>
          </a:p>
          <a:p>
            <a:pPr lvl="0" eaLnBrk="0" hangingPunct="0">
              <a:spcAft>
                <a:spcPts val="600"/>
              </a:spcAft>
            </a:pPr>
            <a:r>
              <a:rPr lang="pt-BR" dirty="0"/>
              <a:t>Reconhecemos diferentes formas de pagamento: à vista e a prazo, com entrada e à prestação.</a:t>
            </a:r>
          </a:p>
          <a:p>
            <a:pPr marL="342900" indent="-342900">
              <a:spcAft>
                <a:spcPts val="600"/>
              </a:spcAft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584687" y="731322"/>
            <a:ext cx="829627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1600" dirty="0">
                <a:latin typeface="+mj-lt"/>
              </a:rPr>
              <a:t>LEMOV, D. </a:t>
            </a:r>
            <a:r>
              <a:rPr lang="pt-BR" sz="1600" i="1" dirty="0">
                <a:latin typeface="+mj-lt"/>
              </a:rPr>
              <a:t>Aula nota 10 3.0</a:t>
            </a:r>
            <a:r>
              <a:rPr lang="pt-BR" sz="1600" dirty="0">
                <a:latin typeface="+mj-lt"/>
              </a:rPr>
              <a:t>: 63 técnicas para melhorar a gestão da sala de aula. Porto Alegre: Penso, 2023.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1600" dirty="0">
                <a:latin typeface="+mj-lt"/>
              </a:rPr>
              <a:t>OLIVEIRA, J. E. de; ROSSI, J. R. D. (org.). </a:t>
            </a:r>
            <a:r>
              <a:rPr lang="pt-BR" sz="1600" i="1" dirty="0">
                <a:latin typeface="+mj-lt"/>
              </a:rPr>
              <a:t>Matemática – 4</a:t>
            </a:r>
            <a:r>
              <a:rPr lang="pt-BR" sz="1600" i="1" u="sng" baseline="30000" dirty="0">
                <a:latin typeface="+mj-lt"/>
              </a:rPr>
              <a:t>o</a:t>
            </a:r>
            <a:r>
              <a:rPr lang="pt-BR" sz="1600" i="1" dirty="0">
                <a:latin typeface="+mj-lt"/>
              </a:rPr>
              <a:t> ano – Caderno 1</a:t>
            </a:r>
            <a:r>
              <a:rPr lang="pt-BR" sz="1600" dirty="0">
                <a:latin typeface="+mj-lt"/>
              </a:rPr>
              <a:t>. Sobral: Lyceum – Consultoria Educacional Ltda., 2021.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Font typeface="Arial"/>
              <a:buNone/>
            </a:pPr>
            <a:r>
              <a:rPr lang="pt-BR" sz="1600" dirty="0">
                <a:solidFill>
                  <a:schemeClr val="tx1"/>
                </a:solidFill>
                <a:latin typeface="+mj-lt"/>
              </a:rPr>
              <a:t>SÃO PAULO (Estado). Secretaria da Educação. </a:t>
            </a:r>
            <a:r>
              <a:rPr lang="pt-BR" sz="1600" i="1" dirty="0">
                <a:solidFill>
                  <a:schemeClr val="tx1"/>
                </a:solidFill>
                <a:latin typeface="+mj-lt"/>
              </a:rPr>
              <a:t>Currículo Paulista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, 2019.</a:t>
            </a: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eaLnBrk="0" hangingPunct="0"/>
            <a:r>
              <a:rPr lang="pt-BR" dirty="0"/>
              <a:t>Resolver problemas relacionados ao sistema monetário brasileiro em situações de compra e venda e formas de pagamento;</a:t>
            </a:r>
          </a:p>
          <a:p>
            <a:pPr lvl="0" eaLnBrk="0" hangingPunct="0"/>
            <a:endParaRPr lang="pt-BR" dirty="0"/>
          </a:p>
          <a:p>
            <a:pPr lvl="0" eaLnBrk="0" hangingPunct="0"/>
            <a:r>
              <a:rPr lang="pt-BR" dirty="0"/>
              <a:t>Reconhecer diferentes formas de pagamento: à vista e a prazo, com entrada e à prestação.</a:t>
            </a:r>
          </a:p>
          <a:p>
            <a:pPr marL="342900" indent="-342900"/>
            <a:endParaRPr dirty="0"/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/>
              <a:t>Sistema monetário brasileiro.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3 </a:t>
            </a:r>
            <a:r>
              <a:rPr lang="pt-BR" sz="1400" b="1" dirty="0">
                <a:latin typeface="+mj-lt"/>
              </a:rPr>
              <a:t>–</a:t>
            </a: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 (a</a:t>
            </a:r>
            <a:r>
              <a:rPr lang="pt-BR" sz="1400" dirty="0">
                <a:latin typeface="+mj-lt"/>
              </a:rPr>
              <a:t>daptada). Disponível em: </a:t>
            </a:r>
            <a:r>
              <a:rPr lang="pt-BR" sz="1400" dirty="0">
                <a:latin typeface="+mj-lt"/>
                <a:hlinkClick r:id="rId3"/>
              </a:rPr>
              <a:t>https://www.gettyimages.com.br/detail/ilustra%C3%A7%C3%A3o/circus-arena-with-a-round-stage-for-the-show-ilustra%C3%A7%C3%A3o-royalty-free/1497482388?phrase=circo&amp;adppopup=true</a:t>
            </a:r>
            <a:r>
              <a:rPr lang="pt-BR" sz="1400" dirty="0"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4 </a:t>
            </a:r>
            <a:r>
              <a:rPr lang="pt-BR" sz="1400" b="1" dirty="0">
                <a:latin typeface="+mj-lt"/>
              </a:rPr>
              <a:t>–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</a:t>
            </a:r>
            <a:r>
              <a:rPr lang="pt-BR" sz="1400" dirty="0">
                <a:latin typeface="+mj-lt"/>
              </a:rPr>
              <a:t>. Disponível em: </a:t>
            </a:r>
            <a:r>
              <a:rPr lang="pt-BR" sz="1400" dirty="0">
                <a:latin typeface="+mj-lt"/>
                <a:hlinkClick r:id="rId4"/>
              </a:rPr>
              <a:t>https://www.gettyimages.com.br/detail/ilustra%C3%A7%C3%A3o/set-of-cinema-icons-signs-and-symbols-ilustra%C3%A7%C3%A3o-royalty-free/1279676644?phrase=ingressso+pipoca+refrigerante</a:t>
            </a:r>
            <a:r>
              <a:rPr lang="pt-BR" sz="1400" dirty="0">
                <a:latin typeface="+mj-lt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latin typeface="+mj-lt"/>
                <a:hlinkClick r:id="rId5"/>
              </a:rPr>
              <a:t>https://www.gettyimages.com.br/detail/ilustra%C3%A7%C3%A3o/isolated-golden-cover-template-ilustra%C3%A7%C3%A3o-royalty-free/2024736512?phrase=ticket+pre%C3%A7o</a:t>
            </a:r>
            <a:endParaRPr lang="pt-BR" sz="14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BR" sz="1400" b="1" dirty="0">
                <a:ea typeface="Lato" panose="020F0502020204030203" pitchFamily="34" charset="0"/>
                <a:cs typeface="Lato" panose="020F0502020204030203" pitchFamily="34" charset="0"/>
              </a:rPr>
              <a:t>Slide 5</a:t>
            </a:r>
            <a:r>
              <a:rPr lang="pt-BR" sz="1400" b="1" dirty="0">
                <a:latin typeface="+mj-lt"/>
              </a:rPr>
              <a:t> –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</a:t>
            </a:r>
            <a:r>
              <a:rPr lang="pt-BR" sz="1400" dirty="0">
                <a:latin typeface="+mj-lt"/>
              </a:rPr>
              <a:t>. Disponível em: </a:t>
            </a:r>
            <a:r>
              <a:rPr lang="pt-BR" sz="1400" dirty="0">
                <a:hlinkClick r:id="rId6"/>
              </a:rPr>
              <a:t>https://www.gettyimages.com.br/detail/ilustra%C3%A7%C3%A3o/hand-holding-brazilian-real-currency-ilustra%C3%A7%C3%A3o-royalty-free/2149966154?phrase=real+e+moedas&amp;adppopup=</a:t>
            </a:r>
            <a:r>
              <a:rPr lang="pt-BR" sz="1400" dirty="0" err="1">
                <a:hlinkClick r:id="rId6"/>
              </a:rPr>
              <a:t>true</a:t>
            </a:r>
            <a:r>
              <a:rPr lang="pt-BR" sz="1400" dirty="0"/>
              <a:t>.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5 e 12 </a:t>
            </a:r>
            <a:r>
              <a:rPr lang="pt-BR" sz="1400" b="1" dirty="0">
                <a:latin typeface="+mj-lt"/>
              </a:rPr>
              <a:t>–</a:t>
            </a: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</a:t>
            </a:r>
            <a:r>
              <a:rPr lang="pt-BR" sz="1400" dirty="0">
                <a:latin typeface="+mj-lt"/>
              </a:rPr>
              <a:t>. Disponível em: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  <a:hlinkClick r:id="rId7"/>
              </a:rPr>
              <a:t>https://www.gettyimages.com.br/</a:t>
            </a:r>
            <a:r>
              <a:rPr lang="pt-BR" sz="1400" dirty="0" err="1">
                <a:latin typeface="+mj-lt"/>
                <a:ea typeface="Lato" panose="020F0502020204030203" pitchFamily="34" charset="0"/>
                <a:cs typeface="Lato" panose="020F0502020204030203" pitchFamily="34" charset="0"/>
                <a:hlinkClick r:id="rId7"/>
              </a:rPr>
              <a:t>detail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  <a:hlinkClick r:id="rId7"/>
              </a:rPr>
              <a:t>/ilustra%C3%A7%C3%A3o/falling-credit-cards-3d-fly-money-bank-ilustra%C3%A7%C3%A3o-royalty-free/1408624170?phrase=CART%C3%95ES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t-BR" sz="1400" dirty="0"/>
          </a:p>
          <a:p>
            <a:pPr>
              <a:spcAft>
                <a:spcPts val="600"/>
              </a:spcAft>
            </a:pP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2961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050" y="639000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6 e 7</a:t>
            </a:r>
            <a:r>
              <a:rPr lang="pt-BR" sz="1400" b="1" dirty="0">
                <a:latin typeface="+mj-lt"/>
              </a:rPr>
              <a:t> –</a:t>
            </a: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 (a</a:t>
            </a:r>
            <a:r>
              <a:rPr lang="pt-BR" sz="1400" dirty="0">
                <a:latin typeface="+mj-lt"/>
              </a:rPr>
              <a:t>daptada). Disponível em: </a:t>
            </a:r>
            <a:r>
              <a:rPr lang="pt-BR" sz="1400" dirty="0">
                <a:latin typeface="+mj-lt"/>
                <a:hlinkClick r:id="rId3"/>
              </a:rPr>
              <a:t>https://www.gettyimages.com.br/detail/foto/microwave-oven-on-background-imagem-royalty-free/184770417?phrase=MICROONDAS%2BELETRODOMESTICO</a:t>
            </a:r>
            <a:r>
              <a:rPr lang="pt-BR" sz="1400" dirty="0">
                <a:latin typeface="+mj-lt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latin typeface="+mj-lt"/>
                <a:hlinkClick r:id="rId4"/>
              </a:rPr>
              <a:t>https://www.gettyimages.com.br/detail/foto/red-price-tag-imagem-royalty-free/186839394?phrase=ticket+pre%C3%A7o</a:t>
            </a:r>
            <a:r>
              <a:rPr lang="pt-BR" sz="1400" dirty="0"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8 e 9</a:t>
            </a:r>
            <a:r>
              <a:rPr lang="pt-BR" sz="1400" b="1" dirty="0">
                <a:latin typeface="+mj-lt"/>
              </a:rPr>
              <a:t> –</a:t>
            </a: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</a:t>
            </a:r>
            <a:r>
              <a:rPr lang="pt-BR" sz="1400" dirty="0">
                <a:latin typeface="+mj-lt"/>
              </a:rPr>
              <a:t>. Disponível em: </a:t>
            </a:r>
            <a:r>
              <a:rPr lang="pt-BR" sz="1400" dirty="0">
                <a:latin typeface="+mj-lt"/>
                <a:hlinkClick r:id="rId5"/>
              </a:rPr>
              <a:t>https://www.gettyimages.com.br/detail/ilustra%C3%A7%C3%A3o/choosing-fridge-2d-vector-isolated-ilustra%C3%A7%C3%A3o-royalty-free/1457682513?phrase=mulher+comprar+geladeira</a:t>
            </a:r>
            <a:r>
              <a:rPr lang="pt-BR" sz="1400" dirty="0"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10 e 11</a:t>
            </a:r>
            <a:r>
              <a:rPr lang="pt-BR" sz="1400" b="1" dirty="0">
                <a:latin typeface="+mj-lt"/>
              </a:rPr>
              <a:t> –</a:t>
            </a:r>
            <a:r>
              <a:rPr lang="pt-BR" sz="1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sz="140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Getty Images</a:t>
            </a:r>
            <a:r>
              <a:rPr lang="pt-BR" sz="1400" dirty="0">
                <a:latin typeface="+mj-lt"/>
              </a:rPr>
              <a:t>. Disponível em: </a:t>
            </a:r>
            <a:r>
              <a:rPr lang="pt-BR" sz="1400" dirty="0">
                <a:latin typeface="+mj-lt"/>
                <a:hlinkClick r:id="rId6"/>
              </a:rPr>
              <a:t>https://www.gettyimages.com.br/detail/ilustra%C3%A7%C3%A3o/different-kind-of-fastfood-ilustra%C3%A7%C3%A3o-royalty-free/509844628?phrase=hamburguer+sanduiche</a:t>
            </a:r>
            <a:r>
              <a:rPr lang="pt-BR" sz="1400" dirty="0">
                <a:latin typeface="+mj-lt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latin typeface="+mj-lt"/>
                <a:hlinkClick r:id="rId7"/>
              </a:rPr>
              <a:t>https://www.gettyimages.com.br/detail/ilustra%C3%A7%C3%A3o/vector-glass-with-orange-juice-with-orange-ilustra%C3%A7%C3%A3o-royalty-free/1455063885?phrase=suco</a:t>
            </a:r>
            <a:r>
              <a:rPr lang="pt-BR" sz="1400" dirty="0"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endParaRPr lang="pt-BR" sz="1400" b="1" dirty="0">
              <a:latin typeface="+mj-lt"/>
            </a:endParaRPr>
          </a:p>
          <a:p>
            <a:pPr>
              <a:spcAft>
                <a:spcPts val="600"/>
              </a:spcAft>
            </a:pPr>
            <a:endParaRPr lang="pt-BR" sz="1400" b="1" dirty="0">
              <a:latin typeface="+mj-lt"/>
            </a:endParaRPr>
          </a:p>
          <a:p>
            <a:pPr>
              <a:spcAft>
                <a:spcPts val="600"/>
              </a:spcAft>
            </a:pPr>
            <a:endParaRPr lang="pt-BR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9334399-3BD9-FF0C-B04F-A10545857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93" y="1437019"/>
            <a:ext cx="3280558" cy="3297000"/>
          </a:xfrm>
        </p:spPr>
        <p:txBody>
          <a:bodyPr/>
          <a:lstStyle/>
          <a:p>
            <a:pPr marL="444500" lvl="0" indent="-342900" eaLnBrk="0" hangingPunct="0">
              <a:buFont typeface="Arial" panose="020B0604020202020204" pitchFamily="34" charset="0"/>
              <a:buChar char="•"/>
            </a:pPr>
            <a:r>
              <a:rPr lang="pt-BR" dirty="0"/>
              <a:t>Quem já foi ao circo? Lembram-se do preço do ingresso? E o preço da pipoca?</a:t>
            </a:r>
          </a:p>
          <a:p>
            <a:pPr lvl="0" eaLnBrk="0" hangingPunct="0"/>
            <a:endParaRPr lang="pt-BR" dirty="0"/>
          </a:p>
          <a:p>
            <a:pPr marL="444500" lvl="0" indent="-342900" eaLnBrk="0" hangingPunct="0">
              <a:buFont typeface="Arial" panose="020B0604020202020204" pitchFamily="34" charset="0"/>
              <a:buChar char="•"/>
            </a:pPr>
            <a:r>
              <a:rPr lang="pt-BR" dirty="0"/>
              <a:t>Recordam-se de como foi o pagamento: com dinheiro ou cartão de crédito?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4C14EB2-DC94-69A2-BB6D-02CB2BAB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123" y="622770"/>
            <a:ext cx="4437668" cy="923299"/>
          </a:xfrm>
        </p:spPr>
        <p:txBody>
          <a:bodyPr/>
          <a:lstStyle/>
          <a:p>
            <a:r>
              <a:rPr lang="pt-BR" dirty="0"/>
              <a:t>CONVERSE COM A TURMA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979" y="1246325"/>
            <a:ext cx="4800600" cy="3095625"/>
          </a:xfrm>
          <a:prstGeom prst="rect">
            <a:avLst/>
          </a:prstGeom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610948" y="460442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pSp>
        <p:nvGrpSpPr>
          <p:cNvPr id="8" name="Google Shape;220;p5"/>
          <p:cNvGrpSpPr/>
          <p:nvPr/>
        </p:nvGrpSpPr>
        <p:grpSpPr>
          <a:xfrm>
            <a:off x="5416237" y="226771"/>
            <a:ext cx="3380294" cy="574779"/>
            <a:chOff x="3298724" y="4150116"/>
            <a:chExt cx="3380294" cy="574779"/>
          </a:xfrm>
        </p:grpSpPr>
        <p:sp>
          <p:nvSpPr>
            <p:cNvPr id="9" name="Google Shape;221;p5"/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HÁBITOS DE DISCUSSÃO</a:t>
              </a:r>
            </a:p>
          </p:txBody>
        </p:sp>
        <p:pic>
          <p:nvPicPr>
            <p:cNvPr id="10" name="Google Shape;222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744E4FE3-7D1A-17E9-88C1-E5A30A1E6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93" y="642318"/>
            <a:ext cx="574530" cy="58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E742435-196F-3AE7-25AF-4C85150051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4" t="-3446" r="6458" b="5263"/>
          <a:stretch/>
        </p:blipFill>
        <p:spPr>
          <a:xfrm rot="19068074">
            <a:off x="7237597" y="2650181"/>
            <a:ext cx="1403598" cy="1642997"/>
          </a:xfrm>
          <a:prstGeom prst="roundRect">
            <a:avLst/>
          </a:prstGeom>
        </p:spPr>
      </p:pic>
      <p:sp>
        <p:nvSpPr>
          <p:cNvPr id="5" name="Subtítulo 3">
            <a:extLst>
              <a:ext uri="{FF2B5EF4-FFF2-40B4-BE49-F238E27FC236}">
                <a16:creationId xmlns:a16="http://schemas.microsoft.com/office/drawing/2014/main" id="{023A5CC7-DAE0-A803-7D8A-CE52BB56CEC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77" y="179635"/>
            <a:ext cx="1768210" cy="367500"/>
          </a:xfrm>
        </p:spPr>
        <p:txBody>
          <a:bodyPr/>
          <a:lstStyle/>
          <a:p>
            <a:r>
              <a:rPr lang="pt-BR" dirty="0"/>
              <a:t>VIVENCIANDO</a:t>
            </a:r>
          </a:p>
        </p:txBody>
      </p:sp>
      <p:sp>
        <p:nvSpPr>
          <p:cNvPr id="3" name="Retângulo 2"/>
          <p:cNvSpPr/>
          <p:nvPr/>
        </p:nvSpPr>
        <p:spPr>
          <a:xfrm>
            <a:off x="397955" y="745540"/>
            <a:ext cx="83480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Vamos organizar a turma em pequenos grupos nos quais alguns irão utilizar a forma de pagamento com cédulas e moedas; outros grupos, a forma de pagamento será cartão de crédito.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294536" y="1818826"/>
            <a:ext cx="3023585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000" b="1" dirty="0"/>
              <a:t>OPÇÕES DE VALORES</a:t>
            </a:r>
          </a:p>
        </p:txBody>
      </p: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7D1981F0-52F1-1E61-2904-4465DABDB53B}"/>
              </a:ext>
            </a:extLst>
          </p:cNvPr>
          <p:cNvGrpSpPr/>
          <p:nvPr/>
        </p:nvGrpSpPr>
        <p:grpSpPr>
          <a:xfrm>
            <a:off x="1642661" y="2393185"/>
            <a:ext cx="2811168" cy="2271106"/>
            <a:chOff x="1460287" y="2245044"/>
            <a:chExt cx="2811168" cy="2271106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412A325B-265F-89C4-48C5-D4A19699B92E}"/>
                </a:ext>
              </a:extLst>
            </p:cNvPr>
            <p:cNvGrpSpPr/>
            <p:nvPr/>
          </p:nvGrpSpPr>
          <p:grpSpPr>
            <a:xfrm>
              <a:off x="1460287" y="2245044"/>
              <a:ext cx="2811168" cy="2271106"/>
              <a:chOff x="1276156" y="2271384"/>
              <a:chExt cx="2811168" cy="2271106"/>
            </a:xfrm>
          </p:grpSpPr>
          <p:sp>
            <p:nvSpPr>
              <p:cNvPr id="27" name="Retângulo: Cantos Arredondados 26">
                <a:extLst>
                  <a:ext uri="{FF2B5EF4-FFF2-40B4-BE49-F238E27FC236}">
                    <a16:creationId xmlns:a16="http://schemas.microsoft.com/office/drawing/2014/main" id="{BF5A9A90-9C14-F0B2-96DA-17311E10EC96}"/>
                  </a:ext>
                </a:extLst>
              </p:cNvPr>
              <p:cNvSpPr/>
              <p:nvPr/>
            </p:nvSpPr>
            <p:spPr>
              <a:xfrm>
                <a:off x="1276156" y="2271384"/>
                <a:ext cx="2811168" cy="2271106"/>
              </a:xfrm>
              <a:prstGeom prst="round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1800942" y="2382512"/>
                <a:ext cx="177958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b="1" u="sng" dirty="0"/>
                  <a:t>OPÇÃO 01</a:t>
                </a:r>
              </a:p>
              <a:p>
                <a:pPr algn="ctr"/>
                <a:r>
                  <a:rPr lang="pt-BR" b="1" dirty="0"/>
                  <a:t>Preço por unidade</a:t>
                </a:r>
              </a:p>
              <a:p>
                <a:pPr algn="ctr"/>
                <a:r>
                  <a:rPr lang="pt-BR" dirty="0"/>
                  <a:t>(Cartão de crédito)</a:t>
                </a:r>
              </a:p>
            </p:txBody>
          </p:sp>
          <p:pic>
            <p:nvPicPr>
              <p:cNvPr id="19" name="Imagem 18" descr="Uma imagem contendo placar&#10;&#10;Descrição gerada automaticamente">
                <a:extLst>
                  <a:ext uri="{FF2B5EF4-FFF2-40B4-BE49-F238E27FC236}">
                    <a16:creationId xmlns:a16="http://schemas.microsoft.com/office/drawing/2014/main" id="{7955BB72-08DC-FA08-6428-BAF02C1163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4163" t="8465" r="55529" b="37000"/>
              <a:stretch/>
            </p:blipFill>
            <p:spPr>
              <a:xfrm>
                <a:off x="2546652" y="3218982"/>
                <a:ext cx="458647" cy="825259"/>
              </a:xfrm>
              <a:prstGeom prst="rect">
                <a:avLst/>
              </a:prstGeom>
            </p:spPr>
          </p:pic>
          <p:pic>
            <p:nvPicPr>
              <p:cNvPr id="21" name="Imagem 20" descr="Uma imagem contendo placar&#10;&#10;Descrição gerada automaticamente">
                <a:extLst>
                  <a:ext uri="{FF2B5EF4-FFF2-40B4-BE49-F238E27FC236}">
                    <a16:creationId xmlns:a16="http://schemas.microsoft.com/office/drawing/2014/main" id="{6DB371FE-77D9-4D6E-126E-D74E880544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7272" t="6287" r="11720" b="36585"/>
              <a:stretch/>
            </p:blipFill>
            <p:spPr>
              <a:xfrm>
                <a:off x="3398400" y="3242217"/>
                <a:ext cx="445169" cy="820139"/>
              </a:xfrm>
              <a:prstGeom prst="rect">
                <a:avLst/>
              </a:prstGeom>
            </p:spPr>
          </p:pic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D1F4DDAC-C90B-46E9-678F-570CC028DA5A}"/>
                  </a:ext>
                </a:extLst>
              </p:cNvPr>
              <p:cNvSpPr txBox="1"/>
              <p:nvPr/>
            </p:nvSpPr>
            <p:spPr>
              <a:xfrm>
                <a:off x="1373043" y="4062356"/>
                <a:ext cx="9108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R$ 12,00</a:t>
                </a:r>
              </a:p>
            </p:txBody>
          </p: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282D0409-A126-403A-9FDC-F96B90727A64}"/>
                  </a:ext>
                </a:extLst>
              </p:cNvPr>
              <p:cNvSpPr txBox="1"/>
              <p:nvPr/>
            </p:nvSpPr>
            <p:spPr>
              <a:xfrm>
                <a:off x="3215263" y="4062356"/>
                <a:ext cx="8114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R$ 8,00</a:t>
                </a:r>
              </a:p>
            </p:txBody>
          </p:sp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2DB479F0-E6F5-A4B9-22FF-DDFF6C1036E9}"/>
                  </a:ext>
                </a:extLst>
              </p:cNvPr>
              <p:cNvSpPr txBox="1"/>
              <p:nvPr/>
            </p:nvSpPr>
            <p:spPr>
              <a:xfrm>
                <a:off x="2370256" y="4064675"/>
                <a:ext cx="8114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R$ 6,00</a:t>
                </a:r>
              </a:p>
            </p:txBody>
          </p:sp>
        </p:grpSp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833990BA-37BD-9C60-7993-852C20D37C34}"/>
                </a:ext>
              </a:extLst>
            </p:cNvPr>
            <p:cNvGrpSpPr/>
            <p:nvPr/>
          </p:nvGrpSpPr>
          <p:grpSpPr>
            <a:xfrm>
              <a:off x="1607389" y="3401251"/>
              <a:ext cx="976292" cy="560810"/>
              <a:chOff x="3858126" y="2436813"/>
              <a:chExt cx="976292" cy="560810"/>
            </a:xfrm>
          </p:grpSpPr>
          <p:pic>
            <p:nvPicPr>
              <p:cNvPr id="43" name="Imagem 42" descr="Forma, Retângulo&#10;&#10;Descrição gerada automaticamente">
                <a:extLst>
                  <a:ext uri="{FF2B5EF4-FFF2-40B4-BE49-F238E27FC236}">
                    <a16:creationId xmlns:a16="http://schemas.microsoft.com/office/drawing/2014/main" id="{881B6690-CC32-28A1-39A2-59E1C9924E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986" t="11843" r="3986" b="8784"/>
              <a:stretch/>
            </p:blipFill>
            <p:spPr>
              <a:xfrm>
                <a:off x="3858126" y="2436813"/>
                <a:ext cx="976292" cy="560810"/>
              </a:xfrm>
              <a:prstGeom prst="rect">
                <a:avLst/>
              </a:prstGeom>
            </p:spPr>
          </p:pic>
          <p:sp>
            <p:nvSpPr>
              <p:cNvPr id="46" name="Retângulo: Cantos Diagonais Arredondados 45">
                <a:extLst>
                  <a:ext uri="{FF2B5EF4-FFF2-40B4-BE49-F238E27FC236}">
                    <a16:creationId xmlns:a16="http://schemas.microsoft.com/office/drawing/2014/main" id="{C1D386C2-1151-7757-B845-38EF01CD014B}"/>
                  </a:ext>
                </a:extLst>
              </p:cNvPr>
              <p:cNvSpPr/>
              <p:nvPr/>
            </p:nvSpPr>
            <p:spPr>
              <a:xfrm>
                <a:off x="3919757" y="2516494"/>
                <a:ext cx="890338" cy="400110"/>
              </a:xfrm>
              <a:prstGeom prst="round2DiagRect">
                <a:avLst>
                  <a:gd name="adj1" fmla="val 0"/>
                  <a:gd name="adj2" fmla="val 0"/>
                </a:avLst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pt-BR" sz="8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INGRESSO</a:t>
                </a:r>
              </a:p>
              <a:p>
                <a:pPr algn="ctr"/>
                <a:r>
                  <a:rPr lang="pt-BR" sz="12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*</a:t>
                </a:r>
                <a:r>
                  <a:rPr lang="pt-BR" sz="8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 CINEMA </a:t>
                </a:r>
                <a:r>
                  <a:rPr lang="pt-BR" sz="12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*</a:t>
                </a:r>
                <a:endParaRPr lang="pt-BR" sz="800" b="1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</p:grp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DD24C7BE-CF74-B8B0-4473-14BB562F9566}"/>
              </a:ext>
            </a:extLst>
          </p:cNvPr>
          <p:cNvGrpSpPr/>
          <p:nvPr/>
        </p:nvGrpSpPr>
        <p:grpSpPr>
          <a:xfrm>
            <a:off x="4639710" y="2393185"/>
            <a:ext cx="2811168" cy="2271106"/>
            <a:chOff x="4603443" y="2271383"/>
            <a:chExt cx="2811168" cy="2271106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ECAFBD9E-5DB5-ED33-A540-C54A582A2184}"/>
                </a:ext>
              </a:extLst>
            </p:cNvPr>
            <p:cNvGrpSpPr/>
            <p:nvPr/>
          </p:nvGrpSpPr>
          <p:grpSpPr>
            <a:xfrm>
              <a:off x="4603443" y="2271383"/>
              <a:ext cx="2811168" cy="2271106"/>
              <a:chOff x="1276156" y="2271384"/>
              <a:chExt cx="2811168" cy="2271106"/>
            </a:xfrm>
          </p:grpSpPr>
          <p:sp>
            <p:nvSpPr>
              <p:cNvPr id="33" name="Retângulo: Cantos Arredondados 32">
                <a:extLst>
                  <a:ext uri="{FF2B5EF4-FFF2-40B4-BE49-F238E27FC236}">
                    <a16:creationId xmlns:a16="http://schemas.microsoft.com/office/drawing/2014/main" id="{B3388C2C-8EA5-B98F-7E45-DB75E9C9217A}"/>
                  </a:ext>
                </a:extLst>
              </p:cNvPr>
              <p:cNvSpPr/>
              <p:nvPr/>
            </p:nvSpPr>
            <p:spPr>
              <a:xfrm>
                <a:off x="1276156" y="2271384"/>
                <a:ext cx="2811168" cy="2271106"/>
              </a:xfrm>
              <a:prstGeom prst="round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C6824EB6-D6E5-EDE6-8FC1-C713FB69AB64}"/>
                  </a:ext>
                </a:extLst>
              </p:cNvPr>
              <p:cNvSpPr txBox="1"/>
              <p:nvPr/>
            </p:nvSpPr>
            <p:spPr>
              <a:xfrm>
                <a:off x="1800942" y="2382512"/>
                <a:ext cx="177958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b="1" u="sng" dirty="0"/>
                  <a:t>OPÇÃO 02</a:t>
                </a:r>
              </a:p>
              <a:p>
                <a:pPr algn="ctr"/>
                <a:r>
                  <a:rPr lang="pt-BR" b="1" dirty="0"/>
                  <a:t>Preço por unidade</a:t>
                </a:r>
              </a:p>
              <a:p>
                <a:pPr algn="ctr"/>
                <a:r>
                  <a:rPr lang="pt-BR" dirty="0"/>
                  <a:t>(Dinheiro)</a:t>
                </a:r>
              </a:p>
            </p:txBody>
          </p:sp>
          <p:pic>
            <p:nvPicPr>
              <p:cNvPr id="35" name="Imagem 34" descr="Uma imagem contendo placar&#10;&#10;Descrição gerada automaticamente">
                <a:extLst>
                  <a:ext uri="{FF2B5EF4-FFF2-40B4-BE49-F238E27FC236}">
                    <a16:creationId xmlns:a16="http://schemas.microsoft.com/office/drawing/2014/main" id="{DF823DD3-AE7A-A8A6-A2DB-BA0BEA16BD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4163" t="8465" r="55529" b="37000"/>
              <a:stretch/>
            </p:blipFill>
            <p:spPr>
              <a:xfrm>
                <a:off x="2546652" y="3218982"/>
                <a:ext cx="458647" cy="825259"/>
              </a:xfrm>
              <a:prstGeom prst="rect">
                <a:avLst/>
              </a:prstGeom>
            </p:spPr>
          </p:pic>
          <p:pic>
            <p:nvPicPr>
              <p:cNvPr id="36" name="Imagem 35" descr="Uma imagem contendo placar&#10;&#10;Descrição gerada automaticamente">
                <a:extLst>
                  <a:ext uri="{FF2B5EF4-FFF2-40B4-BE49-F238E27FC236}">
                    <a16:creationId xmlns:a16="http://schemas.microsoft.com/office/drawing/2014/main" id="{122C5A23-095C-1785-1FE0-96DB2FCC80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7272" t="6287" r="11720" b="36585"/>
              <a:stretch/>
            </p:blipFill>
            <p:spPr>
              <a:xfrm>
                <a:off x="3398400" y="3242217"/>
                <a:ext cx="445169" cy="820139"/>
              </a:xfrm>
              <a:prstGeom prst="rect">
                <a:avLst/>
              </a:prstGeom>
            </p:spPr>
          </p:pic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5AEC6F98-643E-1F74-1AA0-BFD3F062AD66}"/>
                  </a:ext>
                </a:extLst>
              </p:cNvPr>
              <p:cNvSpPr txBox="1"/>
              <p:nvPr/>
            </p:nvSpPr>
            <p:spPr>
              <a:xfrm>
                <a:off x="1373043" y="4062356"/>
                <a:ext cx="9108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R$ 10,00</a:t>
                </a:r>
              </a:p>
            </p:txBody>
          </p: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BD055C4E-BB5C-AB45-041F-BE13A9D48259}"/>
                  </a:ext>
                </a:extLst>
              </p:cNvPr>
              <p:cNvSpPr txBox="1"/>
              <p:nvPr/>
            </p:nvSpPr>
            <p:spPr>
              <a:xfrm>
                <a:off x="3215263" y="4062356"/>
                <a:ext cx="8114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R$ 7,00</a:t>
                </a:r>
              </a:p>
            </p:txBody>
          </p:sp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3452C15F-AB04-8635-5885-32C6A1F20BA4}"/>
                  </a:ext>
                </a:extLst>
              </p:cNvPr>
              <p:cNvSpPr txBox="1"/>
              <p:nvPr/>
            </p:nvSpPr>
            <p:spPr>
              <a:xfrm>
                <a:off x="2370256" y="4064675"/>
                <a:ext cx="8114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R$ 4,00</a:t>
                </a:r>
              </a:p>
            </p:txBody>
          </p:sp>
        </p:grpSp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09A84EC5-1FDC-6498-4E45-E2715B028B79}"/>
                </a:ext>
              </a:extLst>
            </p:cNvPr>
            <p:cNvGrpSpPr/>
            <p:nvPr/>
          </p:nvGrpSpPr>
          <p:grpSpPr>
            <a:xfrm>
              <a:off x="4703984" y="3391998"/>
              <a:ext cx="976292" cy="560810"/>
              <a:chOff x="3858126" y="2436813"/>
              <a:chExt cx="976292" cy="560810"/>
            </a:xfrm>
          </p:grpSpPr>
          <p:pic>
            <p:nvPicPr>
              <p:cNvPr id="49" name="Imagem 48" descr="Forma, Retângulo&#10;&#10;Descrição gerada automaticamente">
                <a:extLst>
                  <a:ext uri="{FF2B5EF4-FFF2-40B4-BE49-F238E27FC236}">
                    <a16:creationId xmlns:a16="http://schemas.microsoft.com/office/drawing/2014/main" id="{0A0CDBE8-1D8A-1601-E4DB-B316356471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986" t="11843" r="3986" b="8784"/>
              <a:stretch/>
            </p:blipFill>
            <p:spPr>
              <a:xfrm>
                <a:off x="3858126" y="2436813"/>
                <a:ext cx="976292" cy="560810"/>
              </a:xfrm>
              <a:prstGeom prst="rect">
                <a:avLst/>
              </a:prstGeom>
            </p:spPr>
          </p:pic>
          <p:sp>
            <p:nvSpPr>
              <p:cNvPr id="50" name="Retângulo: Cantos Diagonais Arredondados 49">
                <a:extLst>
                  <a:ext uri="{FF2B5EF4-FFF2-40B4-BE49-F238E27FC236}">
                    <a16:creationId xmlns:a16="http://schemas.microsoft.com/office/drawing/2014/main" id="{4DD92644-1CD4-2830-5834-8E9CFD30AEA0}"/>
                  </a:ext>
                </a:extLst>
              </p:cNvPr>
              <p:cNvSpPr/>
              <p:nvPr/>
            </p:nvSpPr>
            <p:spPr>
              <a:xfrm>
                <a:off x="3919757" y="2516494"/>
                <a:ext cx="890338" cy="400110"/>
              </a:xfrm>
              <a:prstGeom prst="round2DiagRect">
                <a:avLst>
                  <a:gd name="adj1" fmla="val 0"/>
                  <a:gd name="adj2" fmla="val 0"/>
                </a:avLst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pt-BR" sz="8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INGRESSO</a:t>
                </a:r>
              </a:p>
              <a:p>
                <a:pPr algn="ctr"/>
                <a:r>
                  <a:rPr lang="pt-BR" sz="12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*</a:t>
                </a:r>
                <a:r>
                  <a:rPr lang="pt-BR" sz="8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 CINEMA </a:t>
                </a:r>
                <a:r>
                  <a:rPr lang="pt-BR" sz="1200" b="1" dirty="0">
                    <a:solidFill>
                      <a:schemeClr val="tx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*</a:t>
                </a:r>
                <a:endParaRPr lang="pt-BR" sz="800" b="1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</p:grpSp>
      </p:grpSp>
      <p:pic>
        <p:nvPicPr>
          <p:cNvPr id="2" name="Imagem 1" descr="Uma imagem contendo cartão de visita, texto, mesa&#10;&#10;Descrição gerada automaticamente">
            <a:extLst>
              <a:ext uri="{FF2B5EF4-FFF2-40B4-BE49-F238E27FC236}">
                <a16:creationId xmlns:a16="http://schemas.microsoft.com/office/drawing/2014/main" id="{5044DFEC-AEB8-0111-C49E-4F670A2AE4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35" b="89904" l="9856" r="89904">
                        <a14:foregroundMark x1="29808" y1="9135" x2="29808" y2="9135"/>
                        <a14:foregroundMark x1="30048" y1="9135" x2="30048" y2="9135"/>
                      </a14:backgroundRemoval>
                    </a14:imgEffect>
                  </a14:imgLayer>
                </a14:imgProps>
              </a:ext>
            </a:extLst>
          </a:blip>
          <a:srcRect l="22781" t="6553" r="23241" b="12069"/>
          <a:stretch/>
        </p:blipFill>
        <p:spPr>
          <a:xfrm>
            <a:off x="324685" y="2588453"/>
            <a:ext cx="1274783" cy="1921877"/>
          </a:xfrm>
          <a:prstGeom prst="rect">
            <a:avLst/>
          </a:prstGeom>
        </p:spPr>
      </p:pic>
      <p:grpSp>
        <p:nvGrpSpPr>
          <p:cNvPr id="7" name="Google Shape;226;p5">
            <a:extLst>
              <a:ext uri="{FF2B5EF4-FFF2-40B4-BE49-F238E27FC236}">
                <a16:creationId xmlns:a16="http://schemas.microsoft.com/office/drawing/2014/main" id="{D0979025-62BC-FA0D-D4E1-16CCD328EC2B}"/>
              </a:ext>
            </a:extLst>
          </p:cNvPr>
          <p:cNvGrpSpPr/>
          <p:nvPr/>
        </p:nvGrpSpPr>
        <p:grpSpPr>
          <a:xfrm>
            <a:off x="6406214" y="231071"/>
            <a:ext cx="2339830" cy="496275"/>
            <a:chOff x="6025490" y="2091689"/>
            <a:chExt cx="2339830" cy="496275"/>
          </a:xfrm>
        </p:grpSpPr>
        <p:sp>
          <p:nvSpPr>
            <p:cNvPr id="8" name="Google Shape;227;p5">
              <a:extLst>
                <a:ext uri="{FF2B5EF4-FFF2-40B4-BE49-F238E27FC236}">
                  <a16:creationId xmlns:a16="http://schemas.microsoft.com/office/drawing/2014/main" id="{13D1892F-4114-961D-6FDD-790C069B0FC0}"/>
                </a:ext>
              </a:extLst>
            </p:cNvPr>
            <p:cNvSpPr txBox="1"/>
            <p:nvPr/>
          </p:nvSpPr>
          <p:spPr>
            <a:xfrm>
              <a:off x="6276525" y="2140925"/>
              <a:ext cx="2088795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</a:rPr>
                <a:t>MOSTRE-ME</a:t>
              </a:r>
              <a:endPara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" name="Google Shape;228;p5">
              <a:extLst>
                <a:ext uri="{FF2B5EF4-FFF2-40B4-BE49-F238E27FC236}">
                  <a16:creationId xmlns:a16="http://schemas.microsoft.com/office/drawing/2014/main" id="{D066A200-9949-AEF0-7826-1139E8E185F8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93697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50" y="921637"/>
            <a:ext cx="4648799" cy="3297000"/>
          </a:xfrm>
        </p:spPr>
        <p:txBody>
          <a:bodyPr/>
          <a:lstStyle/>
          <a:p>
            <a:r>
              <a:rPr lang="pt-PT" dirty="0">
                <a:solidFill>
                  <a:srgbClr val="7030A0"/>
                </a:solidFill>
              </a:rPr>
              <a:t>1. </a:t>
            </a:r>
            <a:r>
              <a:rPr lang="pt-PT" dirty="0"/>
              <a:t>Um micro-ondas é vendido no valor à vista por R$ 300,00. Caso o cliente queira comprar o produto na forma parcelada, o pagamento será em 4 prestações mensais de R$ 100,00. Quanto o cliente pagará a mais se escolher a opção parcelada?</a:t>
            </a:r>
          </a:p>
          <a:p>
            <a:endParaRPr lang="pt-BR" dirty="0"/>
          </a:p>
          <a:p>
            <a:r>
              <a:rPr lang="pt-BR" dirty="0"/>
              <a:t>______________________________</a:t>
            </a:r>
          </a:p>
          <a:p>
            <a:endParaRPr lang="pt-BR" dirty="0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E1F799B-76D4-73B9-78B8-B9FECB1E0158}"/>
              </a:ext>
            </a:extLst>
          </p:cNvPr>
          <p:cNvGrpSpPr/>
          <p:nvPr/>
        </p:nvGrpSpPr>
        <p:grpSpPr>
          <a:xfrm>
            <a:off x="5100650" y="1547812"/>
            <a:ext cx="3094893" cy="2047875"/>
            <a:chOff x="5280404" y="2219570"/>
            <a:chExt cx="3094893" cy="2047875"/>
          </a:xfrm>
        </p:grpSpPr>
        <p:pic>
          <p:nvPicPr>
            <p:cNvPr id="5" name="Imagem 4" descr="Uma imagem contendo Ícone&#10;&#10;Descrição gerada automaticamente">
              <a:extLst>
                <a:ext uri="{FF2B5EF4-FFF2-40B4-BE49-F238E27FC236}">
                  <a16:creationId xmlns:a16="http://schemas.microsoft.com/office/drawing/2014/main" id="{517057C5-1DCE-2461-BAFD-D6BD21D92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451" t="21038" r="15491" b="8078"/>
            <a:stretch/>
          </p:blipFill>
          <p:spPr>
            <a:xfrm>
              <a:off x="5280404" y="2219570"/>
              <a:ext cx="3094893" cy="2047875"/>
            </a:xfrm>
            <a:prstGeom prst="rect">
              <a:avLst/>
            </a:prstGeom>
          </p:spPr>
        </p:pic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A470813F-D9E5-B247-D31B-7F7B06A61DE8}"/>
                </a:ext>
              </a:extLst>
            </p:cNvPr>
            <p:cNvGrpSpPr/>
            <p:nvPr/>
          </p:nvGrpSpPr>
          <p:grpSpPr>
            <a:xfrm>
              <a:off x="5558882" y="2677328"/>
              <a:ext cx="1517787" cy="895339"/>
              <a:chOff x="5070914" y="2943051"/>
              <a:chExt cx="1517787" cy="895339"/>
            </a:xfrm>
          </p:grpSpPr>
          <p:pic>
            <p:nvPicPr>
              <p:cNvPr id="10" name="Imagem 9" descr="Forma&#10;&#10;Descrição gerada automaticamente">
                <a:extLst>
                  <a:ext uri="{FF2B5EF4-FFF2-40B4-BE49-F238E27FC236}">
                    <a16:creationId xmlns:a16="http://schemas.microsoft.com/office/drawing/2014/main" id="{10F71A9C-3572-A923-95F4-BB6729F472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21511" t="33338" r="32143" b="7656"/>
              <a:stretch/>
            </p:blipFill>
            <p:spPr>
              <a:xfrm rot="3130815">
                <a:off x="5382138" y="2631827"/>
                <a:ext cx="895339" cy="1517787"/>
              </a:xfrm>
              <a:prstGeom prst="rect">
                <a:avLst/>
              </a:prstGeom>
            </p:spPr>
          </p:pic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0E974D91-16C5-83B4-8C7E-5FA06568AA5B}"/>
                  </a:ext>
                </a:extLst>
              </p:cNvPr>
              <p:cNvSpPr/>
              <p:nvPr/>
            </p:nvSpPr>
            <p:spPr>
              <a:xfrm rot="19224092">
                <a:off x="5245842" y="3286937"/>
                <a:ext cx="1091467" cy="4413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>
                    <a:solidFill>
                      <a:schemeClr val="bg1"/>
                    </a:solidFill>
                  </a:rPr>
                  <a:t>À vista</a:t>
                </a:r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A9F263-B51B-2BE0-4DF2-91A1FC91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543" y="455401"/>
            <a:ext cx="559740" cy="43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635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716" y="1341225"/>
            <a:ext cx="4711933" cy="3297000"/>
          </a:xfrm>
        </p:spPr>
        <p:txBody>
          <a:bodyPr/>
          <a:lstStyle/>
          <a:p>
            <a:r>
              <a:rPr lang="pt-PT" dirty="0">
                <a:solidFill>
                  <a:srgbClr val="7030A0"/>
                </a:solidFill>
              </a:rPr>
              <a:t>1. </a:t>
            </a:r>
            <a:r>
              <a:rPr lang="pt-PT" dirty="0"/>
              <a:t>Um micro-ondas é vendido no valor à vista por R$ 300,00. Caso o cliente queira comprar o produto na forma parcelada, o pagamento será em 4 prestações mensais de R$ 100,00. Quanto o cliente pagará a mais se escolher a opção parcelada?</a:t>
            </a:r>
          </a:p>
          <a:p>
            <a:endParaRPr lang="pt-BR" dirty="0"/>
          </a:p>
          <a:p>
            <a:r>
              <a:rPr lang="pt-BR" b="1" dirty="0"/>
              <a:t>O cliente pagará R$ 100,00 a mais.</a:t>
            </a:r>
          </a:p>
        </p:txBody>
      </p:sp>
      <p:pic>
        <p:nvPicPr>
          <p:cNvPr id="5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5298" y="352527"/>
            <a:ext cx="424543" cy="478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2760326-F669-1299-B60B-72E1D44A48B9}"/>
              </a:ext>
            </a:extLst>
          </p:cNvPr>
          <p:cNvGrpSpPr/>
          <p:nvPr/>
        </p:nvGrpSpPr>
        <p:grpSpPr>
          <a:xfrm>
            <a:off x="5100650" y="1547812"/>
            <a:ext cx="3094893" cy="2047875"/>
            <a:chOff x="5280404" y="2219570"/>
            <a:chExt cx="3094893" cy="2047875"/>
          </a:xfrm>
        </p:grpSpPr>
        <p:pic>
          <p:nvPicPr>
            <p:cNvPr id="12" name="Imagem 11" descr="Uma imagem contendo Ícone&#10;&#10;Descrição gerada automaticamente">
              <a:extLst>
                <a:ext uri="{FF2B5EF4-FFF2-40B4-BE49-F238E27FC236}">
                  <a16:creationId xmlns:a16="http://schemas.microsoft.com/office/drawing/2014/main" id="{797F1368-E84B-2AFA-CC9D-4376D41F9F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451" t="21038" r="15491" b="8078"/>
            <a:stretch/>
          </p:blipFill>
          <p:spPr>
            <a:xfrm>
              <a:off x="5280404" y="2219570"/>
              <a:ext cx="3094893" cy="2047875"/>
            </a:xfrm>
            <a:prstGeom prst="rect">
              <a:avLst/>
            </a:prstGeom>
          </p:spPr>
        </p:pic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7412278A-7AE9-9367-3224-3D9F3BD4CE24}"/>
                </a:ext>
              </a:extLst>
            </p:cNvPr>
            <p:cNvGrpSpPr/>
            <p:nvPr/>
          </p:nvGrpSpPr>
          <p:grpSpPr>
            <a:xfrm>
              <a:off x="5558882" y="2677328"/>
              <a:ext cx="1517787" cy="895339"/>
              <a:chOff x="5070914" y="2943051"/>
              <a:chExt cx="1517787" cy="895339"/>
            </a:xfrm>
          </p:grpSpPr>
          <p:pic>
            <p:nvPicPr>
              <p:cNvPr id="14" name="Imagem 13" descr="Forma&#10;&#10;Descrição gerada automaticamente">
                <a:extLst>
                  <a:ext uri="{FF2B5EF4-FFF2-40B4-BE49-F238E27FC236}">
                    <a16:creationId xmlns:a16="http://schemas.microsoft.com/office/drawing/2014/main" id="{9ACCAE8C-EF5A-C4C9-86D1-A6A11F208B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21511" t="33338" r="32143" b="7656"/>
              <a:stretch/>
            </p:blipFill>
            <p:spPr>
              <a:xfrm rot="3130815">
                <a:off x="5382138" y="2631827"/>
                <a:ext cx="895339" cy="1517787"/>
              </a:xfrm>
              <a:prstGeom prst="rect">
                <a:avLst/>
              </a:prstGeom>
            </p:spPr>
          </p:pic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4A266E39-00CE-A283-B3A8-169A417A7CC0}"/>
                  </a:ext>
                </a:extLst>
              </p:cNvPr>
              <p:cNvSpPr/>
              <p:nvPr/>
            </p:nvSpPr>
            <p:spPr>
              <a:xfrm rot="19224092">
                <a:off x="5245842" y="3286937"/>
                <a:ext cx="1091467" cy="4413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>
                    <a:solidFill>
                      <a:schemeClr val="bg1"/>
                    </a:solidFill>
                  </a:rPr>
                  <a:t>À vista</a:t>
                </a:r>
              </a:p>
            </p:txBody>
          </p:sp>
        </p:grpSp>
      </p:grpSp>
      <p:sp>
        <p:nvSpPr>
          <p:cNvPr id="7" name="Título 2">
            <a:extLst>
              <a:ext uri="{FF2B5EF4-FFF2-40B4-BE49-F238E27FC236}">
                <a16:creationId xmlns:a16="http://schemas.microsoft.com/office/drawing/2014/main" id="{B151E966-4227-F3EB-5B6D-D733337E9DD0}"/>
              </a:ext>
            </a:extLst>
          </p:cNvPr>
          <p:cNvSpPr txBox="1">
            <a:spLocks/>
          </p:cNvSpPr>
          <p:nvPr/>
        </p:nvSpPr>
        <p:spPr>
          <a:xfrm>
            <a:off x="420353" y="473136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38194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880" y="918716"/>
            <a:ext cx="8269861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2.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Júlia comprou uma geladeira a prazo no plano de pagamento apresentado na figura</a:t>
            </a:r>
            <a:r>
              <a:rPr lang="pt-BR" sz="1600" dirty="0"/>
              <a:t> </a:t>
            </a:r>
            <a:r>
              <a:rPr lang="pt-PT" dirty="0"/>
              <a:t>a seguir.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191314" y="1871970"/>
            <a:ext cx="5384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7030A0"/>
              </a:buClr>
              <a:buAutoNum type="alphaLcParenR"/>
            </a:pPr>
            <a:r>
              <a:rPr lang="pt-PT" sz="2000" dirty="0"/>
              <a:t>O que significa uma entrada de </a:t>
            </a:r>
          </a:p>
          <a:p>
            <a:r>
              <a:rPr lang="pt-PT" sz="2000" dirty="0"/>
              <a:t>R$ 500,00?________________________</a:t>
            </a:r>
          </a:p>
          <a:p>
            <a:endParaRPr lang="pt-PT" sz="2000" dirty="0"/>
          </a:p>
          <a:p>
            <a:r>
              <a:rPr lang="pt-PT" sz="2000" dirty="0">
                <a:solidFill>
                  <a:srgbClr val="7030A0"/>
                </a:solidFill>
              </a:rPr>
              <a:t>b) </a:t>
            </a:r>
            <a:r>
              <a:rPr lang="pt-PT" sz="2000" dirty="0"/>
              <a:t>Quanto ela pagou pela geladeira?</a:t>
            </a:r>
          </a:p>
          <a:p>
            <a:r>
              <a:rPr lang="pt-PT" sz="2000" dirty="0"/>
              <a:t>__________________________________</a:t>
            </a:r>
          </a:p>
          <a:p>
            <a:endParaRPr lang="pt-PT" sz="2000" dirty="0">
              <a:solidFill>
                <a:srgbClr val="7030A0"/>
              </a:solidFill>
            </a:endParaRPr>
          </a:p>
          <a:p>
            <a:r>
              <a:rPr lang="pt-PT" sz="2000" dirty="0">
                <a:solidFill>
                  <a:srgbClr val="7030A0"/>
                </a:solidFill>
              </a:rPr>
              <a:t>c) </a:t>
            </a:r>
            <a:r>
              <a:rPr lang="pt-PT" sz="2000" dirty="0"/>
              <a:t>Se tivesse comprado à vista, quanto Júlia economizaria?_______________________</a:t>
            </a:r>
          </a:p>
          <a:p>
            <a:endParaRPr lang="pt-BR" sz="2000" dirty="0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08706A0-0891-AA46-B0DE-1614AB3AA380}"/>
              </a:ext>
            </a:extLst>
          </p:cNvPr>
          <p:cNvGrpSpPr/>
          <p:nvPr/>
        </p:nvGrpSpPr>
        <p:grpSpPr>
          <a:xfrm>
            <a:off x="287329" y="1812755"/>
            <a:ext cx="2487069" cy="3049591"/>
            <a:chOff x="287329" y="1812755"/>
            <a:chExt cx="2487069" cy="3049591"/>
          </a:xfrm>
        </p:grpSpPr>
        <p:pic>
          <p:nvPicPr>
            <p:cNvPr id="6" name="Imagem 5" descr="Uma imagem contendo geladeira, mulher, computador&#10;&#10;Descrição gerada automaticamente">
              <a:extLst>
                <a:ext uri="{FF2B5EF4-FFF2-40B4-BE49-F238E27FC236}">
                  <a16:creationId xmlns:a16="http://schemas.microsoft.com/office/drawing/2014/main" id="{5A80AC12-CF1F-6B42-1BD3-A1438A8A8E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191" t="5478" r="6087" b="5856"/>
            <a:stretch/>
          </p:blipFill>
          <p:spPr>
            <a:xfrm>
              <a:off x="501504" y="2307801"/>
              <a:ext cx="2272894" cy="2554545"/>
            </a:xfrm>
            <a:prstGeom prst="rect">
              <a:avLst/>
            </a:prstGeom>
          </p:spPr>
        </p:pic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EF5C7853-5D6C-85F5-246D-594F5C7A28A5}"/>
                </a:ext>
              </a:extLst>
            </p:cNvPr>
            <p:cNvGrpSpPr/>
            <p:nvPr/>
          </p:nvGrpSpPr>
          <p:grpSpPr>
            <a:xfrm rot="20244283">
              <a:off x="287329" y="1812755"/>
              <a:ext cx="2453997" cy="843943"/>
              <a:chOff x="2626966" y="4287756"/>
              <a:chExt cx="2453997" cy="843943"/>
            </a:xfrm>
          </p:grpSpPr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06EF9314-B8BC-556D-9832-1F16F47C3151}"/>
                  </a:ext>
                </a:extLst>
              </p:cNvPr>
              <p:cNvSpPr/>
              <p:nvPr/>
            </p:nvSpPr>
            <p:spPr>
              <a:xfrm>
                <a:off x="3994808" y="4657329"/>
                <a:ext cx="1086155" cy="47437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pt-BR" sz="1200" b="1" dirty="0"/>
                  <a:t>À vista</a:t>
                </a:r>
              </a:p>
              <a:p>
                <a:pPr algn="r"/>
                <a:r>
                  <a:rPr lang="pt-BR" sz="1200" dirty="0"/>
                  <a:t>R$ 1.500,00</a:t>
                </a:r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5383290C-9780-5469-E478-202017C30187}"/>
                  </a:ext>
                </a:extLst>
              </p:cNvPr>
              <p:cNvSpPr/>
              <p:nvPr/>
            </p:nvSpPr>
            <p:spPr>
              <a:xfrm>
                <a:off x="2626966" y="4287756"/>
                <a:ext cx="1757723" cy="59366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dirty="0"/>
                  <a:t>A prazo</a:t>
                </a:r>
              </a:p>
              <a:p>
                <a:pPr algn="ctr"/>
                <a:r>
                  <a:rPr lang="pt-BR" sz="1200" dirty="0"/>
                  <a:t>Entrada de R$ 500,00 + 3 x R$ 400,00</a:t>
                </a:r>
              </a:p>
            </p:txBody>
          </p:sp>
        </p:grp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9E99FE7-FA2F-E4F1-C86A-209B438D0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366" y="387480"/>
            <a:ext cx="679754" cy="5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031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116" y="923250"/>
            <a:ext cx="8642315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2.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Júlia comprou uma geladeira a prazo no plano de pagamento apresentado na figura</a:t>
            </a:r>
            <a:r>
              <a:rPr lang="pt-BR" sz="1600" dirty="0"/>
              <a:t> </a:t>
            </a:r>
            <a:r>
              <a:rPr lang="pt-PT" dirty="0"/>
              <a:t>a seguir.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937540" y="1792968"/>
            <a:ext cx="57250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7030A0"/>
              </a:buClr>
              <a:buAutoNum type="alphaLcParenR"/>
            </a:pPr>
            <a:r>
              <a:rPr lang="pt-PT" sz="2000" dirty="0"/>
              <a:t>O que significa uma entrada de </a:t>
            </a:r>
          </a:p>
          <a:p>
            <a:r>
              <a:rPr lang="pt-PT" sz="2000" dirty="0"/>
              <a:t>R$ 500,00? </a:t>
            </a:r>
            <a:r>
              <a:rPr lang="pt-BR" sz="2000" b="1" dirty="0"/>
              <a:t>É o valor pago no ato da compra.</a:t>
            </a:r>
          </a:p>
          <a:p>
            <a:endParaRPr lang="pt-PT" sz="2000" dirty="0"/>
          </a:p>
          <a:p>
            <a:r>
              <a:rPr lang="pt-PT" sz="2000" dirty="0">
                <a:solidFill>
                  <a:srgbClr val="7030A0"/>
                </a:solidFill>
              </a:rPr>
              <a:t>b) </a:t>
            </a:r>
            <a:r>
              <a:rPr lang="pt-PT" sz="2000" dirty="0"/>
              <a:t>Quanto ela pagou pela geladeira?</a:t>
            </a:r>
          </a:p>
          <a:p>
            <a:r>
              <a:rPr lang="pt-BR" sz="2000" b="1" dirty="0"/>
              <a:t>Ela pagou R$ 1 700,00.</a:t>
            </a:r>
          </a:p>
          <a:p>
            <a:endParaRPr lang="pt-PT" sz="2000" dirty="0"/>
          </a:p>
          <a:p>
            <a:r>
              <a:rPr lang="pt-PT" sz="2000" dirty="0">
                <a:solidFill>
                  <a:srgbClr val="7030A0"/>
                </a:solidFill>
              </a:rPr>
              <a:t>c) </a:t>
            </a:r>
            <a:r>
              <a:rPr lang="pt-PT" sz="2000" dirty="0"/>
              <a:t>Se tivesse comprado à vista, quanto Júlia economizaria? </a:t>
            </a:r>
            <a:r>
              <a:rPr lang="pt-BR" sz="2000" b="1" dirty="0"/>
              <a:t>Teria economizado R$ 200,00.</a:t>
            </a:r>
          </a:p>
          <a:p>
            <a:endParaRPr lang="pt-BR" sz="2000" dirty="0"/>
          </a:p>
        </p:txBody>
      </p:sp>
      <p:pic>
        <p:nvPicPr>
          <p:cNvPr id="11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1619" y="397632"/>
            <a:ext cx="424543" cy="478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71A2A42A-EE3D-8AC9-7139-4DFD5FB1A1D1}"/>
              </a:ext>
            </a:extLst>
          </p:cNvPr>
          <p:cNvGrpSpPr/>
          <p:nvPr/>
        </p:nvGrpSpPr>
        <p:grpSpPr>
          <a:xfrm>
            <a:off x="406156" y="1804283"/>
            <a:ext cx="2326177" cy="3064701"/>
            <a:chOff x="476529" y="1757391"/>
            <a:chExt cx="2326177" cy="3064701"/>
          </a:xfrm>
        </p:grpSpPr>
        <p:pic>
          <p:nvPicPr>
            <p:cNvPr id="6" name="Imagem 5" descr="Uma imagem contendo geladeira, mulher, computador&#10;&#10;Descrição gerada automaticamente">
              <a:extLst>
                <a:ext uri="{FF2B5EF4-FFF2-40B4-BE49-F238E27FC236}">
                  <a16:creationId xmlns:a16="http://schemas.microsoft.com/office/drawing/2014/main" id="{138976B3-7756-C31D-1886-2BFE95CC2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191" t="6213" r="6087" b="7253"/>
            <a:stretch/>
          </p:blipFill>
          <p:spPr>
            <a:xfrm>
              <a:off x="501504" y="2328985"/>
              <a:ext cx="2272894" cy="2493107"/>
            </a:xfrm>
            <a:prstGeom prst="rect">
              <a:avLst/>
            </a:prstGeom>
          </p:spPr>
        </p:pic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70C716B6-72BD-D94B-AA99-0AD5FA9EB160}"/>
                </a:ext>
              </a:extLst>
            </p:cNvPr>
            <p:cNvGrpSpPr/>
            <p:nvPr/>
          </p:nvGrpSpPr>
          <p:grpSpPr>
            <a:xfrm rot="20244283">
              <a:off x="476529" y="1757391"/>
              <a:ext cx="2326177" cy="854471"/>
              <a:chOff x="2825799" y="4284376"/>
              <a:chExt cx="2326177" cy="854471"/>
            </a:xfrm>
          </p:grpSpPr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38B28D09-98EF-0C91-1CF8-7999C5CD4F28}"/>
                  </a:ext>
                </a:extLst>
              </p:cNvPr>
              <p:cNvSpPr/>
              <p:nvPr/>
            </p:nvSpPr>
            <p:spPr>
              <a:xfrm>
                <a:off x="4065821" y="4664477"/>
                <a:ext cx="1086155" cy="47437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pt-BR" sz="1200" b="1" dirty="0"/>
                  <a:t>À vista</a:t>
                </a:r>
              </a:p>
              <a:p>
                <a:pPr algn="r"/>
                <a:r>
                  <a:rPr lang="pt-BR" sz="1200" dirty="0"/>
                  <a:t>R$ 1.500,00</a:t>
                </a:r>
              </a:p>
            </p:txBody>
          </p:sp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508D8A90-265B-C05F-70B3-BDC72424778C}"/>
                  </a:ext>
                </a:extLst>
              </p:cNvPr>
              <p:cNvSpPr/>
              <p:nvPr/>
            </p:nvSpPr>
            <p:spPr>
              <a:xfrm>
                <a:off x="2825799" y="4284376"/>
                <a:ext cx="1672813" cy="58667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dirty="0"/>
                  <a:t>A prazo</a:t>
                </a:r>
              </a:p>
              <a:p>
                <a:pPr algn="ctr"/>
                <a:r>
                  <a:rPr lang="pt-BR" sz="1200" dirty="0"/>
                  <a:t>Entrada de R$ 500,00 + 3 x R$ 400,00</a:t>
                </a:r>
              </a:p>
            </p:txBody>
          </p:sp>
        </p:grpSp>
      </p:grpSp>
      <p:sp>
        <p:nvSpPr>
          <p:cNvPr id="9" name="Título 2">
            <a:extLst>
              <a:ext uri="{FF2B5EF4-FFF2-40B4-BE49-F238E27FC236}">
                <a16:creationId xmlns:a16="http://schemas.microsoft.com/office/drawing/2014/main" id="{E863F45A-9773-4F66-A07D-B8D5B22B8AFD}"/>
              </a:ext>
            </a:extLst>
          </p:cNvPr>
          <p:cNvSpPr txBox="1">
            <a:spLocks/>
          </p:cNvSpPr>
          <p:nvPr/>
        </p:nvSpPr>
        <p:spPr>
          <a:xfrm>
            <a:off x="420353" y="473136"/>
            <a:ext cx="20770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38253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024" y="915698"/>
            <a:ext cx="8269861" cy="3297000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  <a:latin typeface="+mj-lt"/>
              </a:rPr>
              <a:t>3.</a:t>
            </a:r>
            <a:r>
              <a:rPr lang="pt-PT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Observe, a seguir, a</a:t>
            </a:r>
            <a:r>
              <a:rPr lang="pt-PT" spc="-2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tabela</a:t>
            </a:r>
            <a:r>
              <a:rPr lang="pt-PT" spc="-1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preços</a:t>
            </a:r>
            <a:r>
              <a:rPr lang="pt-PT" spc="-2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uma</a:t>
            </a:r>
            <a:r>
              <a:rPr lang="pt-PT" spc="-1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lanchonete.</a:t>
            </a:r>
          </a:p>
          <a:p>
            <a:pPr lvl="0"/>
            <a:r>
              <a:rPr lang="pt-BR" dirty="0"/>
              <a:t> </a:t>
            </a:r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95194" y="1357848"/>
            <a:ext cx="45949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pt-PT" sz="2000" dirty="0">
                <a:solidFill>
                  <a:srgbClr val="7030A0"/>
                </a:solidFill>
              </a:rPr>
              <a:t>a) </a:t>
            </a:r>
            <a:r>
              <a:rPr lang="pt-PT" sz="2000" dirty="0"/>
              <a:t>João tem R$ 10,00. Ele resolveu comprar um cachorro-quente e um suco de melão. Quanto sobrou do seu dinheiro? ______________________</a:t>
            </a:r>
          </a:p>
          <a:p>
            <a:pPr lvl="2"/>
            <a:endParaRPr lang="pt-PT" sz="2000" dirty="0"/>
          </a:p>
          <a:p>
            <a:pPr marL="101600" lvl="2"/>
            <a:r>
              <a:rPr lang="pt-PT" sz="2000" dirty="0">
                <a:solidFill>
                  <a:srgbClr val="7030A0"/>
                </a:solidFill>
              </a:rPr>
              <a:t>b) </a:t>
            </a:r>
            <a:r>
              <a:rPr lang="pt-PT" sz="2000" dirty="0"/>
              <a:t>Sua irmã Maria escolheu o lanche e o suco mais caros, e pagou com duas cédulas de R$ 10,00. Quanto Maria gastou? Qual foi o troco?_________________________</a:t>
            </a:r>
            <a:endParaRPr lang="pt-BR" sz="2000" dirty="0"/>
          </a:p>
          <a:p>
            <a:pPr marL="101600" lvl="2"/>
            <a:endParaRPr lang="pt-PT" sz="2000" dirty="0"/>
          </a:p>
          <a:p>
            <a:pPr marL="558800" lvl="2" indent="-457200">
              <a:buAutoNum type="alphaLcParenR"/>
            </a:pPr>
            <a:endParaRPr lang="pt-BR" sz="20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0B01E5A-D067-9904-31DF-E4B248BDC3C3}"/>
              </a:ext>
            </a:extLst>
          </p:cNvPr>
          <p:cNvGrpSpPr/>
          <p:nvPr/>
        </p:nvGrpSpPr>
        <p:grpSpPr>
          <a:xfrm>
            <a:off x="654757" y="1457616"/>
            <a:ext cx="3325938" cy="3064293"/>
            <a:chOff x="4713586" y="1505742"/>
            <a:chExt cx="3325938" cy="3064293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1E66500-8F38-C3E7-783B-8A683E8392E5}"/>
                </a:ext>
              </a:extLst>
            </p:cNvPr>
            <p:cNvSpPr/>
            <p:nvPr/>
          </p:nvSpPr>
          <p:spPr>
            <a:xfrm>
              <a:off x="5454317" y="1636295"/>
              <a:ext cx="1763058" cy="425116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LANCHES</a:t>
              </a:r>
            </a:p>
          </p:txBody>
        </p:sp>
        <p:pic>
          <p:nvPicPr>
            <p:cNvPr id="13" name="Imagem 12" descr="Sanduíche com recheios diversos&#10;&#10;Descrição gerada automaticamente">
              <a:extLst>
                <a:ext uri="{FF2B5EF4-FFF2-40B4-BE49-F238E27FC236}">
                  <a16:creationId xmlns:a16="http://schemas.microsoft.com/office/drawing/2014/main" id="{5ED249BC-CEB6-011C-EF88-A15FA5D26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724" b="94253" l="72700" r="97134">
                          <a14:foregroundMark x1="74208" y1="70881" x2="72700" y2="76628"/>
                          <a14:foregroundMark x1="96531" y1="85824" x2="97285" y2="63218"/>
                          <a14:foregroundMark x1="96380" y1="82375" x2="95626" y2="85441"/>
                          <a14:foregroundMark x1="81626" y1="94370" x2="89291" y2="95019"/>
                          <a14:foregroundMark x1="89291" y1="95019" x2="97134" y2="75096"/>
                          <a14:foregroundMark x1="97134" y1="75096" x2="91252" y2="55172"/>
                          <a14:foregroundMark x1="91252" y1="55172" x2="84260" y2="53041"/>
                          <a14:foregroundMark x1="78269" y1="57991" x2="73605" y2="75479"/>
                          <a14:foregroundMark x1="74032" y1="78161" x2="76169" y2="91571"/>
                          <a14:foregroundMark x1="73971" y1="77778" x2="74032" y2="78161"/>
                          <a14:foregroundMark x1="73849" y1="77011" x2="73971" y2="77778"/>
                          <a14:foregroundMark x1="73605" y1="75479" x2="73849" y2="77011"/>
                          <a14:backgroundMark x1="73605" y1="77778" x2="73605" y2="77778"/>
                          <a14:backgroundMark x1="73906" y1="78161" x2="73906" y2="78161"/>
                          <a14:backgroundMark x1="73906" y1="77011" x2="73906" y2="77011"/>
                          <a14:backgroundMark x1="75566" y1="93103" x2="80392" y2="98084"/>
                          <a14:backgroundMark x1="79789" y1="52490" x2="79789" y2="52490"/>
                          <a14:backgroundMark x1="80392" y1="52107" x2="74208" y2="52874"/>
                          <a14:backgroundMark x1="78733" y1="52490" x2="85219" y2="48659"/>
                        </a14:backgroundRemoval>
                      </a14:imgEffect>
                    </a14:imgLayer>
                  </a14:imgProps>
                </a:ext>
              </a:extLst>
            </a:blip>
            <a:srcRect l="71175" t="50636"/>
            <a:stretch/>
          </p:blipFill>
          <p:spPr>
            <a:xfrm>
              <a:off x="4904179" y="1505742"/>
              <a:ext cx="954507" cy="643504"/>
            </a:xfrm>
            <a:prstGeom prst="rect">
              <a:avLst/>
            </a:prstGeom>
          </p:spPr>
        </p:pic>
        <p:pic>
          <p:nvPicPr>
            <p:cNvPr id="14" name="Imagem 13" descr="Sanduíche com recheios diversos&#10;&#10;Descrição gerada automaticamente">
              <a:extLst>
                <a:ext uri="{FF2B5EF4-FFF2-40B4-BE49-F238E27FC236}">
                  <a16:creationId xmlns:a16="http://schemas.microsoft.com/office/drawing/2014/main" id="{33DFA45A-E3E9-D867-BC06-A66A916AB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215" b="40996" l="39517" r="70136">
                          <a14:foregroundMark x1="42534" y1="13793" x2="45701" y2="37548"/>
                          <a14:foregroundMark x1="45701" y1="37548" x2="55656" y2="39080"/>
                          <a14:foregroundMark x1="55656" y1="39080" x2="67270" y2="27969"/>
                          <a14:foregroundMark x1="67270" y1="27969" x2="63801" y2="14559"/>
                          <a14:foregroundMark x1="67873" y1="28736" x2="69683" y2="18391"/>
                          <a14:foregroundMark x1="42383" y1="19923" x2="40121" y2="35249"/>
                          <a14:foregroundMark x1="40724" y1="22989" x2="39819" y2="36398"/>
                          <a14:foregroundMark x1="41931" y1="32184" x2="40271" y2="20690"/>
                          <a14:foregroundMark x1="43439" y1="41379" x2="53092" y2="41379"/>
                          <a14:foregroundMark x1="53092" y1="41379" x2="61538" y2="38314"/>
                          <a14:foregroundMark x1="61538" y1="38314" x2="68326" y2="26054"/>
                          <a14:foregroundMark x1="68326" y1="26054" x2="68326" y2="24904"/>
                          <a14:foregroundMark x1="70136" y1="23755" x2="67119" y2="21456"/>
                        </a14:backgroundRemoval>
                      </a14:imgEffect>
                    </a14:imgLayer>
                  </a14:imgProps>
                </a:ext>
              </a:extLst>
            </a:blip>
            <a:srcRect l="38807" r="29112" b="54811"/>
            <a:stretch/>
          </p:blipFill>
          <p:spPr>
            <a:xfrm rot="1658586">
              <a:off x="6813583" y="1527102"/>
              <a:ext cx="1160510" cy="643504"/>
            </a:xfrm>
            <a:prstGeom prst="rect">
              <a:avLst/>
            </a:prstGeom>
          </p:spPr>
        </p:pic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82662C1-C63F-4E5B-CD9A-418064A4670B}"/>
                </a:ext>
              </a:extLst>
            </p:cNvPr>
            <p:cNvSpPr/>
            <p:nvPr/>
          </p:nvSpPr>
          <p:spPr>
            <a:xfrm>
              <a:off x="4716913" y="2135271"/>
              <a:ext cx="2420786" cy="954107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1A32CA87-C5CF-91A3-DAFB-4692A7F9F6E3}"/>
                </a:ext>
              </a:extLst>
            </p:cNvPr>
            <p:cNvSpPr txBox="1"/>
            <p:nvPr/>
          </p:nvSpPr>
          <p:spPr>
            <a:xfrm flipH="1">
              <a:off x="4713586" y="2159784"/>
              <a:ext cx="2606281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Mortadela ................R$ 2,00</a:t>
              </a:r>
            </a:p>
            <a:p>
              <a:r>
                <a:rPr lang="pt-BR" b="1" dirty="0"/>
                <a:t>Queijo.......................R$ 6,00</a:t>
              </a:r>
            </a:p>
            <a:p>
              <a:r>
                <a:rPr lang="pt-BR" b="1" dirty="0"/>
                <a:t>Cachorro-quente.....R$ 4,00</a:t>
              </a:r>
            </a:p>
            <a:p>
              <a:r>
                <a:rPr lang="pt-BR" b="1" dirty="0"/>
                <a:t>Hambúrguer............ R$ 5,00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75D20569-6AE9-07D7-9F21-7E09CC3F2C35}"/>
                </a:ext>
              </a:extLst>
            </p:cNvPr>
            <p:cNvSpPr/>
            <p:nvPr/>
          </p:nvSpPr>
          <p:spPr>
            <a:xfrm>
              <a:off x="5282547" y="3135527"/>
              <a:ext cx="2279723" cy="425116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SUCOS</a:t>
              </a:r>
            </a:p>
          </p:txBody>
        </p:sp>
        <p:pic>
          <p:nvPicPr>
            <p:cNvPr id="18" name="Imagem 17" descr="Gráfico, Gráfico de funil&#10;&#10;Descrição gerada automaticamente">
              <a:extLst>
                <a:ext uri="{FF2B5EF4-FFF2-40B4-BE49-F238E27FC236}">
                  <a16:creationId xmlns:a16="http://schemas.microsoft.com/office/drawing/2014/main" id="{46BE2385-8DA5-B5EE-CD1A-A9074B65F5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62376" y1="44000" x2="65594" y2="26118"/>
                          <a14:foregroundMark x1="57178" y1="87294" x2="65594" y2="37882"/>
                          <a14:foregroundMark x1="60396" y1="89176" x2="65099" y2="37882"/>
                          <a14:foregroundMark x1="63119" y1="81882" x2="67574" y2="36471"/>
                          <a14:foregroundMark x1="33168" y1="34118" x2="21287" y2="27294"/>
                          <a14:foregroundMark x1="79208" y1="11294" x2="69554" y2="16706"/>
                        </a14:backgroundRemoval>
                      </a14:imgEffect>
                    </a14:imgLayer>
                  </a14:imgProps>
                </a:ext>
              </a:extLst>
            </a:blip>
            <a:srcRect l="5706" r="16779"/>
            <a:stretch/>
          </p:blipFill>
          <p:spPr>
            <a:xfrm>
              <a:off x="7085017" y="2368727"/>
              <a:ext cx="954507" cy="1295400"/>
            </a:xfrm>
            <a:prstGeom prst="rect">
              <a:avLst/>
            </a:prstGeom>
          </p:spPr>
        </p:pic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4A82324D-3B72-F6F3-DA78-358A3F9821E7}"/>
                </a:ext>
              </a:extLst>
            </p:cNvPr>
            <p:cNvSpPr/>
            <p:nvPr/>
          </p:nvSpPr>
          <p:spPr>
            <a:xfrm>
              <a:off x="5016474" y="3615928"/>
              <a:ext cx="2606281" cy="954107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7DA7FD0A-0007-72B5-637E-C9398E246085}"/>
                </a:ext>
              </a:extLst>
            </p:cNvPr>
            <p:cNvSpPr txBox="1"/>
            <p:nvPr/>
          </p:nvSpPr>
          <p:spPr>
            <a:xfrm flipH="1">
              <a:off x="4998857" y="3602469"/>
              <a:ext cx="2599482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Laranja.......................R$ 2,00</a:t>
              </a:r>
            </a:p>
            <a:p>
              <a:r>
                <a:rPr lang="pt-BR" b="1" dirty="0"/>
                <a:t>Maracujá....................R$ 6,00</a:t>
              </a:r>
            </a:p>
            <a:p>
              <a:r>
                <a:rPr lang="pt-BR" b="1" dirty="0"/>
                <a:t>Caju........................... R$ 4,00</a:t>
              </a:r>
            </a:p>
            <a:p>
              <a:r>
                <a:rPr lang="pt-BR" b="1" dirty="0"/>
                <a:t>Melão..........................R$ 5,00</a:t>
              </a:r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C88216C3-0A4A-4E6A-0592-4CA0D6009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49" y="386295"/>
            <a:ext cx="742227" cy="58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0496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C0040E-4FC5-4519-814E-DCEEA1A6147A}"/>
</file>

<file path=customXml/itemProps2.xml><?xml version="1.0" encoding="utf-8"?>
<ds:datastoreItem xmlns:ds="http://schemas.openxmlformats.org/officeDocument/2006/customXml" ds:itemID="{4FE85D10-B6A2-4B2F-830A-6252098F4D50}">
  <ds:schemaRefs>
    <ds:schemaRef ds:uri="ea1b7b51-7113-41d5-b42d-e3d894b4bbb2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8df6c129-bb82-47a1-992e-9cb160171cc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</TotalTime>
  <Words>2149</Words>
  <Application>Microsoft Office PowerPoint</Application>
  <PresentationFormat>Apresentação na tela (16:9)</PresentationFormat>
  <Paragraphs>285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Grandstander Medium</vt:lpstr>
      <vt:lpstr>Lato</vt:lpstr>
      <vt:lpstr>Grandstander SemiBold</vt:lpstr>
      <vt:lpstr>Grandstander</vt:lpstr>
      <vt:lpstr>Aharoni</vt:lpstr>
      <vt:lpstr>Arial</vt:lpstr>
      <vt:lpstr>Simple Light</vt:lpstr>
      <vt:lpstr>Apresentação do PowerPoint</vt:lpstr>
      <vt:lpstr>Apresentação do PowerPoint</vt:lpstr>
      <vt:lpstr>CONVERSE COM A TURMA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Cartão de crédito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Joyce Andrade Souza De Aguiar</cp:lastModifiedBy>
  <cp:revision>90</cp:revision>
  <dcterms:modified xsi:type="dcterms:W3CDTF">2024-11-21T12:15:04Z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